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6"/>
  </p:notes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</p:sldIdLst>
  <p:sldSz cx="9144000" cy="5143500" type="screen16x9"/>
  <p:notesSz cx="6858000" cy="9144000"/>
  <p:defaultTextStyle>
    <a:defPPr>
      <a:defRPr lang="ru-RU"/>
    </a:defPPr>
    <a:lvl1pPr marL="0" algn="l" defTabSz="8790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9513" algn="l" defTabSz="8790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79027" algn="l" defTabSz="8790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18541" algn="l" defTabSz="8790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58055" algn="l" defTabSz="8790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97567" algn="l" defTabSz="8790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37081" algn="l" defTabSz="8790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76595" algn="l" defTabSz="8790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16108" algn="l" defTabSz="8790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FF99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14" y="-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E6ADF-FDC8-4A1C-AC13-CC89023A4A06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5EE55-2207-4E9A-87ED-61F092E851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4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9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39513" algn="l" defTabSz="879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79027" algn="l" defTabSz="879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18541" algn="l" defTabSz="879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58055" algn="l" defTabSz="879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197567" algn="l" defTabSz="879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37081" algn="l" defTabSz="879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076595" algn="l" defTabSz="879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16108" algn="l" defTabSz="879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5EE55-2207-4E9A-87ED-61F092E8517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686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5EE55-2207-4E9A-87ED-61F092E8517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2240554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914400"/>
            <a:ext cx="7543800" cy="1614488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531618"/>
            <a:ext cx="6172200" cy="51435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514351"/>
            <a:ext cx="5791200" cy="26288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457201"/>
            <a:ext cx="2133600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514351"/>
            <a:ext cx="5029200" cy="3429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3055873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3200526"/>
            <a:ext cx="3733800" cy="54864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428750"/>
            <a:ext cx="6035040" cy="1762506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493776"/>
            <a:ext cx="3273552" cy="2571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493777"/>
            <a:ext cx="3273552" cy="25741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496482"/>
            <a:ext cx="3273552" cy="47982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028700"/>
            <a:ext cx="3276600" cy="20574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496482"/>
            <a:ext cx="3273552" cy="47982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028700"/>
            <a:ext cx="3273552" cy="20574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39014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39014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330941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4351"/>
            <a:ext cx="4343400" cy="257175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514351"/>
            <a:ext cx="2590800" cy="257175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459582"/>
            <a:ext cx="6705600" cy="1910239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2589785"/>
            <a:ext cx="5029200" cy="540603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2498598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778831"/>
            <a:ext cx="7240620" cy="42802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418098" y="314349"/>
            <a:ext cx="4153854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87641"/>
            <a:ext cx="6479362" cy="356606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3657600"/>
            <a:ext cx="75438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514351"/>
            <a:ext cx="6096000" cy="2743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1605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4616054"/>
            <a:ext cx="45720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4381500"/>
            <a:ext cx="2133600" cy="2286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 spd="slow">
    <p:push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en.wikipedia.org/wiki/Saul_Bas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1" y="627534"/>
            <a:ext cx="879471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Дизайн. </a:t>
            </a:r>
          </a:p>
          <a:p>
            <a:pPr algn="ctr"/>
            <a:r>
              <a:rPr lang="ru-RU" sz="4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Фото та </a:t>
            </a:r>
            <a:r>
              <a:rPr lang="ru-RU" sz="4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відео</a:t>
            </a:r>
            <a:r>
              <a:rPr lang="ru-RU" sz="4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дизайн.</a:t>
            </a:r>
          </a:p>
          <a:p>
            <a:pPr algn="ctr"/>
            <a:r>
              <a:rPr lang="ru-RU" sz="48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Графічний</a:t>
            </a:r>
            <a:r>
              <a:rPr lang="ru-RU" sz="4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дизайн</a:t>
            </a:r>
            <a:endParaRPr lang="ru-RU" sz="4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3968" y="4155926"/>
            <a:ext cx="342112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Підготувала учениця 11-Б класу</a:t>
            </a:r>
          </a:p>
          <a:p>
            <a:r>
              <a:rPr lang="uk-UA" dirty="0" err="1" smtClean="0"/>
              <a:t>Віцінська</a:t>
            </a:r>
            <a:r>
              <a:rPr lang="uk-UA" dirty="0" smtClean="0"/>
              <a:t> Оксана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95736" y="339502"/>
            <a:ext cx="6096000" cy="1584176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uk-UA" sz="1600" dirty="0" err="1" smtClean="0">
                <a:hlinkClick r:id="rId2"/>
              </a:rPr>
              <a:t>Сол</a:t>
            </a:r>
            <a:r>
              <a:rPr lang="uk-UA" sz="1600" dirty="0" smtClean="0">
                <a:hlinkClick r:id="rId2"/>
              </a:rPr>
              <a:t> </a:t>
            </a:r>
            <a:r>
              <a:rPr lang="uk-UA" sz="1600" dirty="0" err="1">
                <a:hlinkClick r:id="rId2"/>
              </a:rPr>
              <a:t>Басс</a:t>
            </a:r>
            <a:r>
              <a:rPr lang="uk-UA" sz="1600" dirty="0"/>
              <a:t> (1920-1996) був відомим дизайнером ХХ-го століття. Окрім логотипів, він займався розробкою заголовків для фільмів. З-під його руки вийшли логотипи таких брендів, як </a:t>
            </a:r>
            <a:r>
              <a:rPr lang="en-US" sz="1600" dirty="0"/>
              <a:t>Minolta, AT&amp;T, United Airlines, </a:t>
            </a:r>
            <a:r>
              <a:rPr lang="uk-UA" sz="1600" dirty="0"/>
              <a:t>та інші.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9702"/>
            <a:ext cx="4896544" cy="276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32683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99992" y="514351"/>
            <a:ext cx="4032448" cy="2743199"/>
          </a:xfrm>
        </p:spPr>
        <p:txBody>
          <a:bodyPr>
            <a:normAutofit fontScale="92500" lnSpcReduction="20000"/>
          </a:bodyPr>
          <a:lstStyle/>
          <a:p>
            <a:endParaRPr lang="uk-UA" dirty="0"/>
          </a:p>
          <a:p>
            <a:r>
              <a:rPr lang="uk-UA" dirty="0"/>
              <a:t>Уже влітку 2012 року кожен , хто почув про Першої Київської міжнародної бієнале сучасного мистецтва </a:t>
            </a:r>
            <a:r>
              <a:rPr lang="en-US" dirty="0"/>
              <a:t>ARSENALE 2012, </a:t>
            </a:r>
            <a:r>
              <a:rPr lang="uk-UA" dirty="0"/>
              <a:t>не міг не знати людину , що займався оформленням її візуального </a:t>
            </a:r>
            <a:r>
              <a:rPr lang="uk-UA" dirty="0" smtClean="0"/>
              <a:t>стилю – це був Джонатан  </a:t>
            </a:r>
            <a:r>
              <a:rPr lang="uk-UA" dirty="0" err="1" smtClean="0"/>
              <a:t>Барнбук</a:t>
            </a:r>
            <a:endParaRPr lang="uk-UA" dirty="0"/>
          </a:p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9" y="339502"/>
            <a:ext cx="3971595" cy="297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66389"/>
            <a:ext cx="2016224" cy="280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324" y="3075806"/>
            <a:ext cx="4543425" cy="182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34656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23728" y="915566"/>
            <a:ext cx="6096000" cy="2743199"/>
          </a:xfrm>
        </p:spPr>
        <p:txBody>
          <a:bodyPr/>
          <a:lstStyle/>
          <a:p>
            <a:r>
              <a:rPr lang="uk-UA" dirty="0">
                <a:effectLst/>
              </a:rPr>
              <a:t>Архітектурні майстерні і студії;</a:t>
            </a:r>
            <a:endParaRPr lang="uk-UA" dirty="0">
              <a:effectLst/>
            </a:endParaRPr>
          </a:p>
          <a:p>
            <a:r>
              <a:rPr lang="uk-UA" dirty="0" smtClean="0">
                <a:effectLst/>
              </a:rPr>
              <a:t> </a:t>
            </a:r>
            <a:r>
              <a:rPr lang="uk-UA" dirty="0">
                <a:effectLst/>
              </a:rPr>
              <a:t>Дизайнерські студії;</a:t>
            </a:r>
            <a:endParaRPr lang="uk-UA" dirty="0">
              <a:effectLst/>
            </a:endParaRPr>
          </a:p>
          <a:p>
            <a:r>
              <a:rPr lang="uk-UA" dirty="0" smtClean="0">
                <a:effectLst/>
              </a:rPr>
              <a:t> </a:t>
            </a:r>
            <a:r>
              <a:rPr lang="uk-UA" dirty="0">
                <a:effectLst/>
              </a:rPr>
              <a:t>Галереї, виставкові комплекси;</a:t>
            </a:r>
            <a:endParaRPr lang="uk-UA" dirty="0">
              <a:effectLst/>
            </a:endParaRPr>
          </a:p>
          <a:p>
            <a:r>
              <a:rPr lang="uk-UA" dirty="0" smtClean="0">
                <a:effectLst/>
              </a:rPr>
              <a:t> </a:t>
            </a:r>
            <a:r>
              <a:rPr lang="uk-UA" dirty="0">
                <a:effectLst/>
              </a:rPr>
              <a:t>Рекламні агентства;</a:t>
            </a:r>
            <a:endParaRPr lang="uk-UA" dirty="0">
              <a:effectLst/>
            </a:endParaRPr>
          </a:p>
          <a:p>
            <a:r>
              <a:rPr lang="uk-UA" dirty="0" smtClean="0">
                <a:effectLst/>
              </a:rPr>
              <a:t> </a:t>
            </a:r>
            <a:r>
              <a:rPr lang="uk-UA" dirty="0">
                <a:effectLst/>
              </a:rPr>
              <a:t>Освітні установи (професійна і додаткова освіта)</a:t>
            </a:r>
            <a:endParaRPr lang="uk-UA" dirty="0">
              <a:effectLst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9502"/>
            <a:ext cx="7543800" cy="685800"/>
          </a:xfrm>
        </p:spPr>
        <p:txBody>
          <a:bodyPr/>
          <a:lstStyle/>
          <a:p>
            <a:r>
              <a:rPr lang="uk-UA" sz="2800" dirty="0" smtClean="0"/>
              <a:t>Можливі робочі місця</a:t>
            </a:r>
            <a:endParaRPr lang="uk-UA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75806"/>
            <a:ext cx="2736812" cy="182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1" y="2703938"/>
            <a:ext cx="3396779" cy="196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67569"/>
            <a:ext cx="3510136" cy="2332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91605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483518"/>
            <a:ext cx="6096000" cy="2743199"/>
          </a:xfrm>
        </p:spPr>
        <p:txBody>
          <a:bodyPr/>
          <a:lstStyle/>
          <a:p>
            <a:pPr marL="475488" indent="-457200">
              <a:buAutoNum type="arabicPeriod"/>
            </a:pPr>
            <a:r>
              <a:rPr lang="ru-RU" dirty="0" smtClean="0"/>
              <a:t>Ки</a:t>
            </a:r>
            <a:r>
              <a:rPr lang="uk-UA" dirty="0" err="1" smtClean="0"/>
              <a:t>ївський</a:t>
            </a:r>
            <a:r>
              <a:rPr lang="uk-UA" dirty="0" smtClean="0"/>
              <a:t> національний університет техніки та дизайну (КНУТД);</a:t>
            </a:r>
          </a:p>
          <a:p>
            <a:pPr marL="475488" indent="-457200">
              <a:buAutoNum type="arabicPeriod"/>
            </a:pPr>
            <a:r>
              <a:rPr lang="uk-UA" dirty="0" smtClean="0"/>
              <a:t>Львівська національна академія </a:t>
            </a:r>
            <a:r>
              <a:rPr lang="uk-UA" dirty="0" err="1" smtClean="0"/>
              <a:t>мистецв</a:t>
            </a:r>
            <a:r>
              <a:rPr lang="uk-UA" dirty="0" smtClean="0"/>
              <a:t> (ЛНАМ);</a:t>
            </a:r>
          </a:p>
          <a:p>
            <a:pPr marL="475488" indent="-457200">
              <a:buAutoNum type="arabicPeriod"/>
            </a:pPr>
            <a:r>
              <a:rPr lang="uk-UA" dirty="0" smtClean="0"/>
              <a:t>Варшавська академія мистецтв.</a:t>
            </a:r>
          </a:p>
          <a:p>
            <a:pPr marL="475488" indent="-457200">
              <a:buAutoNum type="arabicPeriod"/>
            </a:pPr>
            <a:endParaRPr lang="uk-UA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95486"/>
            <a:ext cx="7543800" cy="685800"/>
          </a:xfrm>
        </p:spPr>
        <p:txBody>
          <a:bodyPr/>
          <a:lstStyle/>
          <a:p>
            <a:r>
              <a:rPr lang="ru-RU" sz="3600" dirty="0" err="1" smtClean="0"/>
              <a:t>Вищий</a:t>
            </a:r>
            <a:r>
              <a:rPr lang="ru-RU" sz="3600" dirty="0" smtClean="0"/>
              <a:t> заклад</a:t>
            </a:r>
            <a:endParaRPr lang="uk-UA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413" y="806962"/>
            <a:ext cx="2647181" cy="352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446" y="2571750"/>
            <a:ext cx="3538130" cy="237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95470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651870"/>
            <a:ext cx="8069520" cy="685800"/>
          </a:xfrm>
        </p:spPr>
        <p:txBody>
          <a:bodyPr/>
          <a:lstStyle/>
          <a:p>
            <a:r>
              <a:rPr lang="uk-UA" sz="2000" dirty="0" smtClean="0"/>
              <a:t>«Мета дизайну – зробити життя не лише красивим, а й зручним.»</a:t>
            </a:r>
            <a:endParaRPr lang="uk-UA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55526"/>
            <a:ext cx="381642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842584"/>
            <a:ext cx="3506051" cy="259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555526"/>
            <a:ext cx="2908697" cy="306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24456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3478"/>
            <a:ext cx="8640960" cy="3511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	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55526"/>
            <a:ext cx="7632848" cy="119675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96633"/>
                </a:solidFill>
                <a:latin typeface="Segoe UI Light" pitchFamily="34" charset="0"/>
              </a:rPr>
              <a:t>   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19" y="627534"/>
            <a:ext cx="856895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Дизайн</a:t>
            </a:r>
            <a:r>
              <a:rPr lang="uk-UA" dirty="0"/>
              <a:t> (англ. </a:t>
            </a:r>
            <a:r>
              <a:rPr lang="en-US" dirty="0"/>
              <a:t>design) — </a:t>
            </a:r>
            <a:r>
              <a:rPr lang="uk-UA" dirty="0"/>
              <a:t>задум, план, ціль, намір, творчий задум, проект і креслення, </a:t>
            </a:r>
            <a:r>
              <a:rPr lang="uk-UA" dirty="0" smtClean="0"/>
              <a:t>розрахунок, </a:t>
            </a:r>
            <a:r>
              <a:rPr lang="uk-UA" dirty="0"/>
              <a:t>конструкція, ескіз, малюнок, візерунок, композиція, мистецтво композиції, витвір мистецтва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964" y="2082161"/>
            <a:ext cx="3675112" cy="249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8138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0" y="2082161"/>
            <a:ext cx="3750871" cy="250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-252536" y="843558"/>
            <a:ext cx="6264696" cy="41044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endParaRPr lang="ru-RU" sz="1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87824" y="339502"/>
            <a:ext cx="7632848" cy="119675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Autofit/>
          </a:bodyPr>
          <a:lstStyle/>
          <a:p>
            <a:r>
              <a:rPr lang="uk-UA" sz="4800" dirty="0" smtClean="0"/>
              <a:t/>
            </a:r>
            <a:br>
              <a:rPr lang="uk-UA" sz="4800" dirty="0" smtClean="0"/>
            </a:br>
            <a:endParaRPr lang="ru-RU" sz="4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287637" y="1751017"/>
            <a:ext cx="7632848" cy="119675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441181"/>
            <a:ext cx="576064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/>
            </a:r>
            <a:br>
              <a:rPr lang="uk-UA" dirty="0"/>
            </a:br>
            <a:r>
              <a:rPr lang="uk-UA" dirty="0"/>
              <a:t>Слово «дизайн» з'явилося в XVI столітті і однозначно вживалося у всій Європі. Італійське вислів «</a:t>
            </a:r>
            <a:r>
              <a:rPr lang="uk-UA" dirty="0" err="1"/>
              <a:t>Disegno</a:t>
            </a:r>
            <a:r>
              <a:rPr lang="uk-UA" dirty="0"/>
              <a:t> </a:t>
            </a:r>
            <a:r>
              <a:rPr lang="uk-UA" dirty="0" err="1"/>
              <a:t>Інтеро</a:t>
            </a:r>
            <a:r>
              <a:rPr lang="uk-UA" dirty="0"/>
              <a:t>» означало народжену у художника і викликану Богом ідею - концепцію твору мистецтва. Оксфордський словник 1588 дає наступну інтерпретацію цього слова: «задуманий людиною план або схема чогось, що буде реалізовано, перший начерк майбутнього твору мистецтва».</a:t>
            </a:r>
            <a:br>
              <a:rPr lang="uk-UA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550" y="583669"/>
            <a:ext cx="3029322" cy="242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02" y="3149615"/>
            <a:ext cx="5068550" cy="199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264209"/>
            <a:ext cx="2448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u="sng" dirty="0" smtClean="0"/>
              <a:t>Історія дизайну</a:t>
            </a:r>
            <a:endParaRPr lang="uk-UA" sz="2400" u="sng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226" y="322423"/>
            <a:ext cx="89289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Метою дизайну</a:t>
            </a:r>
            <a:r>
              <a:rPr lang="uk-UA" dirty="0"/>
              <a:t> може виступати вирішення проблем проектування від найменшого елементу конструкції до глобальних великих і навіть утопічних ідей. У зв'язку із різким зростанням населення планети, ще однією метою дизайну стає соціальна привабливість. Тобто дизайн стає інструментом комунікації між людиною та об'єктом дизайну. Мета ж дизайну має значущість лише для дизайнерів як керівників проектування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17442"/>
            <a:ext cx="3427372" cy="283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54096"/>
            <a:ext cx="4320480" cy="299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131" y="267494"/>
            <a:ext cx="8568952" cy="2736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b="1" dirty="0"/>
              <a:t>Графічний дизайн</a:t>
            </a:r>
            <a:r>
              <a:rPr lang="uk-UA" sz="2000" dirty="0"/>
              <a:t> - художньо-проектна діяльність по створенню гармонійного та ефективного візуально-комунікативного середовища. Графічний дизайн вносить інноваційний внесок у розвиток соціально-економічної та культурної сфер життя, сприяючи формуванню візуального ландшафту сучасності.</a:t>
            </a:r>
            <a:endParaRPr lang="ru-RU" sz="2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7584" y="520982"/>
            <a:ext cx="7632848" cy="936104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Autofit/>
          </a:bodyPr>
          <a:lstStyle/>
          <a:p>
            <a:r>
              <a:rPr lang="en-US" sz="4800" b="1" dirty="0" smtClean="0"/>
              <a:t>         </a:t>
            </a:r>
            <a:r>
              <a:rPr lang="uk-UA" sz="4800" dirty="0" smtClean="0"/>
              <a:t/>
            </a:r>
            <a:br>
              <a:rPr lang="uk-UA" sz="4800" dirty="0" smtClean="0"/>
            </a:br>
            <a:endParaRPr lang="ru-RU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1979712" y="177966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45" y="2457727"/>
            <a:ext cx="3359943" cy="2543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73046"/>
            <a:ext cx="3706975" cy="251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33084"/>
            <a:ext cx="3289548" cy="219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34137"/>
            <a:ext cx="8496945" cy="1944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продукти</a:t>
            </a:r>
            <a:r>
              <a:rPr lang="ru-RU" b="1" dirty="0"/>
              <a:t> </a:t>
            </a:r>
            <a:r>
              <a:rPr lang="ru-RU" b="1" dirty="0" err="1"/>
              <a:t>графічного</a:t>
            </a:r>
            <a:r>
              <a:rPr lang="ru-RU" b="1" dirty="0"/>
              <a:t> дизайну</a:t>
            </a:r>
          </a:p>
          <a:p>
            <a:r>
              <a:rPr lang="ru-RU" dirty="0" err="1"/>
              <a:t>Загальноприйняте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графічного</a:t>
            </a:r>
            <a:r>
              <a:rPr lang="ru-RU" dirty="0"/>
              <a:t> дизайну </a:t>
            </a:r>
            <a:r>
              <a:rPr lang="ru-RU" dirty="0" err="1"/>
              <a:t>включає</a:t>
            </a:r>
            <a:r>
              <a:rPr lang="ru-RU" dirty="0"/>
              <a:t> в себе </a:t>
            </a:r>
            <a:r>
              <a:rPr lang="ru-RU" dirty="0" err="1"/>
              <a:t>журнали</a:t>
            </a:r>
            <a:r>
              <a:rPr lang="ru-RU" dirty="0"/>
              <a:t>, рекламу, упаковка і веб-дизайн. </a:t>
            </a:r>
            <a:r>
              <a:rPr lang="ru-RU" dirty="0" err="1"/>
              <a:t>Наприклад</a:t>
            </a:r>
            <a:r>
              <a:rPr lang="ru-RU" dirty="0"/>
              <a:t>, упаковка товару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включати</a:t>
            </a:r>
            <a:r>
              <a:rPr lang="ru-RU" dirty="0"/>
              <a:t> в себе логотип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інше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, </a:t>
            </a:r>
            <a:r>
              <a:rPr lang="ru-RU" dirty="0" err="1"/>
              <a:t>організований</a:t>
            </a:r>
            <a:r>
              <a:rPr lang="ru-RU" dirty="0"/>
              <a:t> текст і </a:t>
            </a:r>
            <a:r>
              <a:rPr lang="ru-RU" dirty="0" err="1"/>
              <a:t>чисті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дизайну, </a:t>
            </a:r>
            <a:r>
              <a:rPr lang="ru-RU" dirty="0" err="1"/>
              <a:t>такі</a:t>
            </a:r>
            <a:r>
              <a:rPr lang="ru-RU" dirty="0"/>
              <a:t> як </a:t>
            </a:r>
            <a:r>
              <a:rPr lang="ru-RU" dirty="0" err="1"/>
              <a:t>форми</a:t>
            </a:r>
            <a:r>
              <a:rPr lang="ru-RU" dirty="0"/>
              <a:t> і </a:t>
            </a:r>
            <a:r>
              <a:rPr lang="ru-RU" dirty="0" err="1"/>
              <a:t>колір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єдиному</a:t>
            </a:r>
            <a:r>
              <a:rPr lang="ru-RU" dirty="0"/>
              <a:t> </a:t>
            </a:r>
            <a:r>
              <a:rPr lang="ru-RU" dirty="0" err="1"/>
              <a:t>сприйняттю</a:t>
            </a:r>
            <a:r>
              <a:rPr lang="ru-RU" dirty="0"/>
              <a:t> картинки. </a:t>
            </a:r>
            <a:r>
              <a:rPr lang="ru-RU" dirty="0" err="1"/>
              <a:t>Композиція</a:t>
            </a:r>
            <a:r>
              <a:rPr lang="ru-RU" dirty="0"/>
              <a:t> - </a:t>
            </a:r>
            <a:r>
              <a:rPr lang="ru-RU" dirty="0" err="1"/>
              <a:t>одне</a:t>
            </a:r>
            <a:r>
              <a:rPr lang="ru-RU" dirty="0"/>
              <a:t> з </a:t>
            </a:r>
            <a:r>
              <a:rPr lang="ru-RU" dirty="0" err="1"/>
              <a:t>найважливіших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 </a:t>
            </a:r>
            <a:r>
              <a:rPr lang="ru-RU" dirty="0" err="1"/>
              <a:t>графічного</a:t>
            </a:r>
            <a:r>
              <a:rPr lang="ru-RU" dirty="0"/>
              <a:t> дизайну, особливо при </a:t>
            </a:r>
            <a:r>
              <a:rPr lang="ru-RU" dirty="0" err="1"/>
              <a:t>використанні</a:t>
            </a:r>
            <a:r>
              <a:rPr lang="ru-RU" dirty="0"/>
              <a:t> </a:t>
            </a:r>
            <a:r>
              <a:rPr lang="ru-RU" dirty="0" err="1"/>
              <a:t>попередніх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2378353"/>
            <a:ext cx="1800200" cy="252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2" y="3003798"/>
            <a:ext cx="4226729" cy="786171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15566"/>
            <a:ext cx="8892480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5576" y="195486"/>
            <a:ext cx="7632848" cy="936104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Autofit/>
          </a:bodyPr>
          <a:lstStyle/>
          <a:p>
            <a:r>
              <a:rPr lang="en-US" sz="4800" b="1" dirty="0" smtClean="0"/>
              <a:t>              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32853" y="564514"/>
            <a:ext cx="864096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>
              <a:lnSpc>
                <a:spcPct val="90000"/>
              </a:lnSpc>
              <a:defRPr/>
            </a:pPr>
            <a:r>
              <a:rPr lang="uk-UA" sz="1800" dirty="0"/>
              <a:t> </a:t>
            </a:r>
            <a:r>
              <a:rPr lang="uk-UA" sz="1800" dirty="0" smtClean="0"/>
              <a:t>             </a:t>
            </a:r>
            <a:endParaRPr lang="ru-RU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222226"/>
            <a:ext cx="1556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Вимоги:</a:t>
            </a:r>
            <a:endParaRPr lang="uk-UA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83158" y="745446"/>
            <a:ext cx="5360763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Нові ідеї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Акуратність, терпіння, цілеспрямованість.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Креативність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Правильне поєднання  матеріалів, </a:t>
            </a:r>
          </a:p>
          <a:p>
            <a:r>
              <a:rPr lang="uk-UA" dirty="0" smtClean="0"/>
              <a:t> кольорів – компонування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/>
              <a:t> </a:t>
            </a:r>
            <a:r>
              <a:rPr lang="uk-UA" dirty="0" smtClean="0"/>
              <a:t>Головне заняття дизайнера  - втілення ідей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Знання колористики, </a:t>
            </a:r>
            <a:r>
              <a:rPr lang="uk-UA" dirty="0" err="1" smtClean="0"/>
              <a:t>типографіки</a:t>
            </a:r>
            <a:r>
              <a:rPr lang="uk-UA" dirty="0" smtClean="0"/>
              <a:t>, </a:t>
            </a:r>
          </a:p>
          <a:p>
            <a:r>
              <a:rPr lang="uk-UA" dirty="0" smtClean="0"/>
              <a:t>основ композиції тощо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Освоєння певних комп’ютерних  програм :</a:t>
            </a:r>
          </a:p>
          <a:p>
            <a:r>
              <a:rPr lang="uk-UA" dirty="0"/>
              <a:t> </a:t>
            </a:r>
            <a:r>
              <a:rPr lang="uk-UA" dirty="0" smtClean="0"/>
              <a:t>      </a:t>
            </a:r>
            <a:r>
              <a:rPr lang="en-US" dirty="0" smtClean="0"/>
              <a:t>Adobe Photoshop</a:t>
            </a:r>
          </a:p>
          <a:p>
            <a:r>
              <a:rPr lang="en-US" dirty="0"/>
              <a:t> </a:t>
            </a:r>
            <a:r>
              <a:rPr lang="en-US" dirty="0" smtClean="0"/>
              <a:t>              Adobe Illustrator</a:t>
            </a:r>
          </a:p>
          <a:p>
            <a:r>
              <a:rPr lang="en-US" dirty="0"/>
              <a:t> </a:t>
            </a:r>
            <a:r>
              <a:rPr lang="en-US" dirty="0" smtClean="0"/>
              <a:t>              Adobe </a:t>
            </a:r>
            <a:r>
              <a:rPr lang="en-US" dirty="0" err="1" smtClean="0"/>
              <a:t>inDesign</a:t>
            </a:r>
            <a:r>
              <a:rPr lang="en-US" dirty="0"/>
              <a:t> </a:t>
            </a:r>
            <a:r>
              <a:rPr lang="ru-RU" dirty="0" smtClean="0"/>
              <a:t>та </a:t>
            </a:r>
            <a:r>
              <a:rPr lang="uk-UA" dirty="0" smtClean="0"/>
              <a:t>інші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Володіння базовою комп’ютерною грамотністю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err="1" smtClean="0"/>
              <a:t>Схольність</a:t>
            </a:r>
            <a:r>
              <a:rPr lang="uk-UA" dirty="0" smtClean="0"/>
              <a:t> до творчої роботи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Здатність до концентрації уваги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Робота у колективі</a:t>
            </a:r>
          </a:p>
          <a:p>
            <a:pPr marL="285750" indent="-285750">
              <a:buFont typeface="Arial" pitchFamily="34" charset="0"/>
              <a:buChar char="•"/>
            </a:pPr>
            <a:endParaRPr lang="uk-UA" dirty="0" smtClean="0"/>
          </a:p>
          <a:p>
            <a:endParaRPr lang="uk-UA" dirty="0" smtClean="0"/>
          </a:p>
          <a:p>
            <a:pPr marL="285750" indent="-285750">
              <a:buFont typeface="Arial" pitchFamily="34" charset="0"/>
              <a:buChar char="•"/>
            </a:pPr>
            <a:endParaRPr lang="uk-UA" dirty="0" smtClean="0"/>
          </a:p>
          <a:p>
            <a:pPr marL="285750" indent="-285750">
              <a:buFont typeface="Arial" pitchFamily="34" charset="0"/>
              <a:buChar char="•"/>
            </a:pPr>
            <a:endParaRPr lang="uk-UA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290" y="2240753"/>
            <a:ext cx="2102394" cy="278777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52" y="207550"/>
            <a:ext cx="3552294" cy="222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411510"/>
            <a:ext cx="3667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u="sng" dirty="0" smtClean="0"/>
              <a:t>Ризик - відповідальність</a:t>
            </a:r>
            <a:endParaRPr lang="uk-UA" sz="24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37900" y="1203598"/>
            <a:ext cx="8459367" cy="3031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/>
              <a:t>Дизайнер несе відповідальність за належне виконання замовлення</a:t>
            </a:r>
          </a:p>
          <a:p>
            <a:r>
              <a:rPr lang="uk-UA" sz="2000" dirty="0" smtClean="0"/>
              <a:t>Результат  праці повинен  відповідати умовам естетики</a:t>
            </a:r>
          </a:p>
          <a:p>
            <a:r>
              <a:rPr lang="uk-UA" sz="2000" dirty="0" smtClean="0"/>
              <a:t>Головними моментами є творчість та натхнення – у іншому випадку </a:t>
            </a:r>
          </a:p>
          <a:p>
            <a:r>
              <a:rPr lang="uk-UA" sz="2000" dirty="0" smtClean="0"/>
              <a:t>«творча криза», що призводить до поганих  наслідків.</a:t>
            </a:r>
          </a:p>
          <a:p>
            <a:r>
              <a:rPr lang="uk-UA" sz="2000" dirty="0" smtClean="0"/>
              <a:t>Перешкоджати професійній діяльності може відсутність </a:t>
            </a:r>
          </a:p>
          <a:p>
            <a:r>
              <a:rPr lang="uk-UA" sz="2000" dirty="0" smtClean="0"/>
              <a:t>художніх здібностей.</a:t>
            </a:r>
          </a:p>
          <a:p>
            <a:r>
              <a:rPr lang="uk-UA" sz="2000" dirty="0" smtClean="0"/>
              <a:t>Навантаження на зоровий аналізатор.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59300" y="873077"/>
            <a:ext cx="6552728" cy="3096344"/>
          </a:xfrm>
        </p:spPr>
        <p:txBody>
          <a:bodyPr>
            <a:noAutofit/>
          </a:bodyPr>
          <a:lstStyle/>
          <a:p>
            <a:r>
              <a:rPr lang="uk-UA" sz="1400" dirty="0" smtClean="0"/>
              <a:t>«У </a:t>
            </a:r>
            <a:r>
              <a:rPr lang="uk-UA" sz="1400" dirty="0"/>
              <a:t>професії дизайнера, який мав би покращувати процеси, умови і явища, вкрай важливою є здатність помітити ситуацію, яку всі сприймають як належну і не бачать проблеми. Але зрештою будь-який предмет, яким ми </a:t>
            </a:r>
            <a:r>
              <a:rPr lang="uk-UA" sz="1400" dirty="0" err="1"/>
              <a:t>корис</a:t>
            </a:r>
            <a:r>
              <a:rPr lang="uk-UA" sz="1400" dirty="0"/>
              <a:t>туємося — від скріпки до автомобільних «двірників» — вирішує проблему, з якою колись мирилися і не помічали. Знайти в буденних речах щось неправильне дуже важко, але потрібно. Тому дуже важливими є мандрівки, вони розвантажують. Ти дивишся на все збоку і тоді розумієш, як це все покращити, як </a:t>
            </a:r>
            <a:r>
              <a:rPr lang="uk-UA" sz="1400" dirty="0" err="1"/>
              <a:t>перевинайти</a:t>
            </a:r>
            <a:r>
              <a:rPr lang="uk-UA" sz="1400" dirty="0"/>
              <a:t> деякі речі</a:t>
            </a:r>
            <a:r>
              <a:rPr lang="uk-UA" sz="1400" dirty="0" smtClean="0"/>
              <a:t>.»</a:t>
            </a:r>
            <a:endParaRPr lang="uk-UA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411412"/>
            <a:ext cx="4469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Відомі люди у галузі Дизайну</a:t>
            </a:r>
            <a:endParaRPr lang="uk-UA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48331"/>
            <a:ext cx="2520280" cy="356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63888" y="3834938"/>
            <a:ext cx="507068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Ігор </a:t>
            </a:r>
            <a:r>
              <a:rPr lang="uk-UA" dirty="0" err="1" smtClean="0"/>
              <a:t>Скляревський</a:t>
            </a:r>
            <a:r>
              <a:rPr lang="uk-UA" dirty="0" smtClean="0"/>
              <a:t>,  арт-директор у </a:t>
            </a:r>
            <a:r>
              <a:rPr lang="en-US" dirty="0" err="1" smtClean="0"/>
              <a:t>Grammarly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4041969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524</TotalTime>
  <Words>497</Words>
  <Application>Microsoft Office PowerPoint</Application>
  <PresentationFormat>Экран (16:9)</PresentationFormat>
  <Paragraphs>68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Базовая</vt:lpstr>
      <vt:lpstr>Презентация PowerPoint</vt:lpstr>
      <vt:lpstr>    </vt:lpstr>
      <vt:lpstr> </vt:lpstr>
      <vt:lpstr>Презентация PowerPoint</vt:lpstr>
      <vt:lpstr>          </vt:lpstr>
      <vt:lpstr>Презентация PowerPoint</vt:lpstr>
      <vt:lpstr>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Можливі робочі місця</vt:lpstr>
      <vt:lpstr>Вищий заклад</vt:lpstr>
      <vt:lpstr>«Мета дизайну – зробити життя не лише красивим, а й зручним.»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Lenovo</cp:lastModifiedBy>
  <cp:revision>58</cp:revision>
  <dcterms:created xsi:type="dcterms:W3CDTF">2014-12-14T10:50:41Z</dcterms:created>
  <dcterms:modified xsi:type="dcterms:W3CDTF">2015-02-07T16:48:21Z</dcterms:modified>
</cp:coreProperties>
</file>