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58" r:id="rId10"/>
    <p:sldId id="259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8229600" cy="18288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Jane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Austen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“First lady” of English literature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400" y="5889746"/>
            <a:ext cx="5000600" cy="96139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By Liz Prishchepa</a:t>
            </a:r>
            <a:endParaRPr lang="ru-R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2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908720"/>
            <a:ext cx="4114800" cy="701040"/>
          </a:xfrm>
        </p:spPr>
        <p:txBody>
          <a:bodyPr/>
          <a:lstStyle/>
          <a:p>
            <a:r>
              <a:rPr lang="en-US" dirty="0" smtClean="0">
                <a:latin typeface="Lucida Calligraphy" pitchFamily="66" charset="0"/>
              </a:rPr>
              <a:t>adaptations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14" y="1571351"/>
            <a:ext cx="3079782" cy="385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7920"/>
            <a:ext cx="49149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31062"/>
            <a:ext cx="3509524" cy="3509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3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60112" y="1967476"/>
            <a:ext cx="8229600" cy="4075176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uk-UA" sz="2800" dirty="0" smtClean="0">
                <a:latin typeface="Gabriola" pitchFamily="82" charset="0"/>
              </a:rPr>
              <a:t>«</a:t>
            </a:r>
            <a:r>
              <a:rPr lang="en-US" sz="2800" dirty="0" smtClean="0">
                <a:latin typeface="Gabriola" pitchFamily="82" charset="0"/>
              </a:rPr>
              <a:t>The Real </a:t>
            </a:r>
            <a:r>
              <a:rPr lang="en-US" sz="2800" dirty="0">
                <a:latin typeface="Gabriola" pitchFamily="82" charset="0"/>
              </a:rPr>
              <a:t>Jane </a:t>
            </a:r>
            <a:r>
              <a:rPr lang="en-US" sz="2800" dirty="0" smtClean="0">
                <a:latin typeface="Gabriola" pitchFamily="82" charset="0"/>
              </a:rPr>
              <a:t>Austen</a:t>
            </a:r>
            <a:r>
              <a:rPr lang="uk-UA" sz="2800" dirty="0" smtClean="0">
                <a:latin typeface="Gabriola" pitchFamily="82" charset="0"/>
              </a:rPr>
              <a:t>»</a:t>
            </a:r>
            <a:r>
              <a:rPr lang="en-US" sz="2800" dirty="0" smtClean="0">
                <a:latin typeface="Gabriola" pitchFamily="82" charset="0"/>
              </a:rPr>
              <a:t>, 2002;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>
                <a:latin typeface="Gabriola" pitchFamily="82" charset="0"/>
              </a:rPr>
              <a:t>«Miss Austen Regrets</a:t>
            </a:r>
            <a:r>
              <a:rPr lang="en-US" sz="2800" dirty="0" smtClean="0">
                <a:latin typeface="Gabriola" pitchFamily="82" charset="0"/>
              </a:rPr>
              <a:t>», 2007;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latin typeface="Gabriola" pitchFamily="82" charset="0"/>
              </a:rPr>
              <a:t>«Jane </a:t>
            </a:r>
            <a:r>
              <a:rPr lang="en-US" sz="2800" dirty="0">
                <a:latin typeface="Gabriola" pitchFamily="82" charset="0"/>
              </a:rPr>
              <a:t>Austen</a:t>
            </a:r>
            <a:r>
              <a:rPr lang="en-US" sz="2800" dirty="0" smtClean="0">
                <a:latin typeface="Gabriola" pitchFamily="82" charset="0"/>
              </a:rPr>
              <a:t>», 2007;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sz="2800" dirty="0" smtClean="0">
                <a:latin typeface="Gabriola" pitchFamily="82" charset="0"/>
              </a:rPr>
              <a:t>«</a:t>
            </a:r>
            <a:r>
              <a:rPr lang="en-US" sz="2800" dirty="0" smtClean="0">
                <a:latin typeface="Gabriola" pitchFamily="82" charset="0"/>
              </a:rPr>
              <a:t>Jane </a:t>
            </a:r>
            <a:r>
              <a:rPr lang="en-US" sz="2800" dirty="0">
                <a:latin typeface="Gabriola" pitchFamily="82" charset="0"/>
              </a:rPr>
              <a:t>Austen Book </a:t>
            </a:r>
            <a:r>
              <a:rPr lang="en-US" sz="2800" dirty="0" smtClean="0">
                <a:latin typeface="Gabriola" pitchFamily="82" charset="0"/>
              </a:rPr>
              <a:t>Club</a:t>
            </a:r>
            <a:r>
              <a:rPr lang="uk-UA" sz="2800" dirty="0" smtClean="0">
                <a:latin typeface="Gabriola" pitchFamily="82" charset="0"/>
              </a:rPr>
              <a:t>»</a:t>
            </a:r>
            <a:r>
              <a:rPr lang="en-US" sz="2800" dirty="0" smtClean="0">
                <a:latin typeface="Gabriola" pitchFamily="82" charset="0"/>
              </a:rPr>
              <a:t>, 2007</a:t>
            </a:r>
            <a:r>
              <a:rPr lang="uk-UA" sz="2800" dirty="0" smtClean="0">
                <a:latin typeface="Gabriola" pitchFamily="82" charset="0"/>
              </a:rPr>
              <a:t>.</a:t>
            </a:r>
            <a:endParaRPr lang="ru-RU" sz="2800" dirty="0">
              <a:latin typeface="Gabriola" pitchFamily="82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alligraphy" pitchFamily="66" charset="0"/>
              </a:rPr>
              <a:t>Filmography about Jane Austen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2" y="4005064"/>
            <a:ext cx="3679248" cy="275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280831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26797"/>
            <a:ext cx="2650604" cy="3732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988840"/>
            <a:ext cx="4258816" cy="45045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briola" pitchFamily="82" charset="0"/>
              </a:rPr>
              <a:t>Jane Austen - (16 December 1775 – 18 July 1817) was an English novelist whose works of romantic </a:t>
            </a:r>
            <a:r>
              <a:rPr lang="en-US" sz="3600" dirty="0" smtClean="0">
                <a:latin typeface="Gabriola" pitchFamily="82" charset="0"/>
              </a:rPr>
              <a:t>fiction earned </a:t>
            </a:r>
            <a:r>
              <a:rPr lang="en-US" sz="3600" dirty="0">
                <a:latin typeface="Gabriola" pitchFamily="82" charset="0"/>
              </a:rPr>
              <a:t>her a place as one of the most widely read writers in English literature.</a:t>
            </a:r>
            <a:endParaRPr lang="ru-RU" sz="36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 pitchFamily="66" charset="0"/>
              </a:rPr>
              <a:t>Main  information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76" y="1931556"/>
            <a:ext cx="3675864" cy="4274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1700808"/>
            <a:ext cx="4242048" cy="475252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Gabriola" pitchFamily="82" charset="0"/>
              </a:rPr>
              <a:t>She was </a:t>
            </a:r>
            <a:r>
              <a:rPr lang="en-US" sz="2800" dirty="0">
                <a:latin typeface="Gabriola" pitchFamily="82" charset="0"/>
              </a:rPr>
              <a:t>born </a:t>
            </a:r>
            <a:r>
              <a:rPr lang="en-US" sz="2800" dirty="0" smtClean="0">
                <a:latin typeface="Gabriola" pitchFamily="82" charset="0"/>
              </a:rPr>
              <a:t>on the 16th of December, </a:t>
            </a:r>
            <a:r>
              <a:rPr lang="en-US" sz="2800" dirty="0">
                <a:latin typeface="Gabriola" pitchFamily="82" charset="0"/>
              </a:rPr>
              <a:t>1775 in the village of Steventon, Hampshire. Here were written her first </a:t>
            </a:r>
            <a:r>
              <a:rPr lang="en-US" sz="2800" dirty="0" smtClean="0">
                <a:latin typeface="Gabriola" pitchFamily="82" charset="0"/>
              </a:rPr>
              <a:t>novels: </a:t>
            </a:r>
            <a:r>
              <a:rPr lang="uk-UA" sz="2800" dirty="0" smtClean="0">
                <a:latin typeface="Gabriola" pitchFamily="82" charset="0"/>
              </a:rPr>
              <a:t>«</a:t>
            </a:r>
            <a:r>
              <a:rPr lang="en-US" sz="2800" dirty="0" smtClean="0">
                <a:latin typeface="Gabriola" pitchFamily="82" charset="0"/>
              </a:rPr>
              <a:t>Pride </a:t>
            </a:r>
            <a:r>
              <a:rPr lang="en-US" sz="2800" dirty="0">
                <a:latin typeface="Gabriola" pitchFamily="82" charset="0"/>
              </a:rPr>
              <a:t>and </a:t>
            </a:r>
            <a:r>
              <a:rPr lang="en-US" sz="2800" dirty="0" smtClean="0">
                <a:latin typeface="Gabriola" pitchFamily="82" charset="0"/>
              </a:rPr>
              <a:t>Prejudice», «</a:t>
            </a:r>
            <a:r>
              <a:rPr lang="en-US" sz="2800" dirty="0">
                <a:latin typeface="Gabriola" pitchFamily="82" charset="0"/>
              </a:rPr>
              <a:t>Sense and Sensibility</a:t>
            </a:r>
            <a:r>
              <a:rPr lang="en-US" sz="2800" dirty="0" smtClean="0">
                <a:latin typeface="Gabriola" pitchFamily="82" charset="0"/>
              </a:rPr>
              <a:t>», </a:t>
            </a:r>
            <a:r>
              <a:rPr lang="en-US" sz="2800" dirty="0">
                <a:latin typeface="Gabriola" pitchFamily="82" charset="0"/>
              </a:rPr>
              <a:t>«Northanger Abbey</a:t>
            </a:r>
            <a:r>
              <a:rPr lang="en-US" sz="2800" dirty="0" smtClean="0">
                <a:latin typeface="Gabriola" pitchFamily="82" charset="0"/>
              </a:rPr>
              <a:t>», </a:t>
            </a:r>
            <a:r>
              <a:rPr lang="en-US" sz="2800" dirty="0">
                <a:latin typeface="Gabriola" pitchFamily="82" charset="0"/>
              </a:rPr>
              <a:t>although they have not been published for a very long time</a:t>
            </a:r>
            <a:r>
              <a:rPr lang="en-US" sz="2800" dirty="0" smtClean="0">
                <a:latin typeface="Gabriola" pitchFamily="82" charset="0"/>
              </a:rPr>
              <a:t>. Her father</a:t>
            </a:r>
            <a:r>
              <a:rPr lang="en-US" sz="2800" dirty="0">
                <a:latin typeface="Gabriola" pitchFamily="82" charset="0"/>
              </a:rPr>
              <a:t>, George Austen, was a </a:t>
            </a:r>
            <a:r>
              <a:rPr lang="en-US" sz="2800" dirty="0" smtClean="0">
                <a:latin typeface="Gabriola" pitchFamily="82" charset="0"/>
              </a:rPr>
              <a:t>priest. And </a:t>
            </a:r>
            <a:r>
              <a:rPr lang="en-US" sz="2800" dirty="0">
                <a:latin typeface="Gabriola" pitchFamily="82" charset="0"/>
              </a:rPr>
              <a:t>her mother was from </a:t>
            </a:r>
            <a:r>
              <a:rPr lang="en-US" sz="2800" dirty="0" smtClean="0">
                <a:latin typeface="Gabriola" pitchFamily="82" charset="0"/>
              </a:rPr>
              <a:t>a noble</a:t>
            </a:r>
            <a:r>
              <a:rPr lang="en-US" sz="2800" dirty="0">
                <a:latin typeface="Gabriola" pitchFamily="82" charset="0"/>
              </a:rPr>
              <a:t>, </a:t>
            </a:r>
            <a:r>
              <a:rPr lang="en-US" sz="2800" dirty="0" smtClean="0">
                <a:latin typeface="Gabriola" pitchFamily="82" charset="0"/>
              </a:rPr>
              <a:t>but </a:t>
            </a:r>
            <a:r>
              <a:rPr lang="en-US" sz="2800" dirty="0">
                <a:latin typeface="Gabriola" pitchFamily="82" charset="0"/>
              </a:rPr>
              <a:t>impoverished </a:t>
            </a:r>
            <a:r>
              <a:rPr lang="en-US" sz="2800" dirty="0" smtClean="0">
                <a:latin typeface="Gabriola" pitchFamily="82" charset="0"/>
              </a:rPr>
              <a:t>family. Except Jane there were six boys  and one girl. </a:t>
            </a:r>
            <a:endParaRPr lang="ru-RU" sz="28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 pitchFamily="66" charset="0"/>
              </a:rPr>
              <a:t>Family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92488" cy="292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176"/>
            <a:ext cx="4392488" cy="1450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7808" y="1556792"/>
            <a:ext cx="5544616" cy="496855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briola" pitchFamily="82" charset="0"/>
              </a:rPr>
              <a:t>Jane Austen was never married, and all the inventory of not dissipated maternal love transferred to the numerous nieces and literary creations. She called the novel "</a:t>
            </a:r>
            <a:r>
              <a:rPr lang="en-US" sz="2800" dirty="0" smtClean="0">
                <a:latin typeface="Gabriola" pitchFamily="82" charset="0"/>
              </a:rPr>
              <a:t>Pride </a:t>
            </a:r>
            <a:r>
              <a:rPr lang="en-US" sz="2800" dirty="0">
                <a:latin typeface="Gabriola" pitchFamily="82" charset="0"/>
              </a:rPr>
              <a:t>and Prejudice" "the beloved child</a:t>
            </a:r>
            <a:r>
              <a:rPr lang="en-US" sz="2800" dirty="0" smtClean="0">
                <a:latin typeface="Gabriola" pitchFamily="82" charset="0"/>
              </a:rPr>
              <a:t>".</a:t>
            </a:r>
          </a:p>
          <a:p>
            <a:r>
              <a:rPr lang="en-US" sz="2800" dirty="0">
                <a:latin typeface="Gabriola" pitchFamily="82" charset="0"/>
              </a:rPr>
              <a:t>According to a survey of </a:t>
            </a:r>
            <a:r>
              <a:rPr lang="en-US" sz="2800" dirty="0" smtClean="0">
                <a:latin typeface="Gabriola" pitchFamily="82" charset="0"/>
              </a:rPr>
              <a:t>modern </a:t>
            </a:r>
            <a:r>
              <a:rPr lang="en-US" sz="2800" dirty="0">
                <a:latin typeface="Gabriola" pitchFamily="82" charset="0"/>
              </a:rPr>
              <a:t>authors who write romance novels, her book "Pride and Prejudice" is the best novel of the genre of all </a:t>
            </a:r>
            <a:r>
              <a:rPr lang="en-US" sz="2800" dirty="0" smtClean="0">
                <a:latin typeface="Gabriola" pitchFamily="82" charset="0"/>
              </a:rPr>
              <a:t>time, but in first time it </a:t>
            </a:r>
            <a:r>
              <a:rPr lang="en-US" sz="2800" dirty="0">
                <a:latin typeface="Gabriola" pitchFamily="82" charset="0"/>
              </a:rPr>
              <a:t>was </a:t>
            </a:r>
            <a:r>
              <a:rPr lang="en-US" sz="2800" dirty="0" smtClean="0">
                <a:latin typeface="Gabriola" pitchFamily="82" charset="0"/>
              </a:rPr>
              <a:t>rejected </a:t>
            </a:r>
            <a:r>
              <a:rPr lang="en-US" sz="2800" dirty="0">
                <a:latin typeface="Gabriola" pitchFamily="82" charset="0"/>
              </a:rPr>
              <a:t>by a publisher who found it boring and insignificant.</a:t>
            </a:r>
            <a:endParaRPr lang="en-US" sz="2800" dirty="0" smtClean="0">
              <a:latin typeface="Gabriola" pitchFamily="82" charset="0"/>
            </a:endParaRPr>
          </a:p>
          <a:p>
            <a:endParaRPr lang="ru-RU" sz="2400" dirty="0">
              <a:latin typeface="Gabriola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04" y="1844823"/>
            <a:ext cx="2857500" cy="4486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916832"/>
            <a:ext cx="8147248" cy="432048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briola" pitchFamily="82" charset="0"/>
              </a:rPr>
              <a:t>House Museum Jane </a:t>
            </a:r>
            <a:r>
              <a:rPr lang="en-US" sz="2800" dirty="0" smtClean="0">
                <a:latin typeface="Gabriola" pitchFamily="82" charset="0"/>
              </a:rPr>
              <a:t>Austen is a small </a:t>
            </a:r>
            <a:r>
              <a:rPr lang="en-US" sz="2800" dirty="0">
                <a:latin typeface="Gabriola" pitchFamily="82" charset="0"/>
              </a:rPr>
              <a:t>private museum in the village of  Chawton. Here the writer Jane Austen spent the last eight years of his life writing "Mansfield Park", "Emma" and "Persuasion</a:t>
            </a:r>
            <a:r>
              <a:rPr lang="en-US" sz="2800" dirty="0" smtClean="0">
                <a:latin typeface="Gabriola" pitchFamily="82" charset="0"/>
              </a:rPr>
              <a:t>."</a:t>
            </a:r>
            <a:endParaRPr lang="ru-RU" sz="28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433664" cy="701040"/>
          </a:xfrm>
        </p:spPr>
        <p:txBody>
          <a:bodyPr/>
          <a:lstStyle/>
          <a:p>
            <a:r>
              <a:rPr lang="en-US" dirty="0">
                <a:latin typeface="Lucida Calligraphy" pitchFamily="66" charset="0"/>
              </a:rPr>
              <a:t>House Museum Jane Austen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9" y="3356992"/>
            <a:ext cx="4538176" cy="3060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05" y="3356991"/>
            <a:ext cx="4276836" cy="3060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4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764704"/>
            <a:ext cx="4114800" cy="701040"/>
          </a:xfrm>
        </p:spPr>
        <p:txBody>
          <a:bodyPr/>
          <a:lstStyle/>
          <a:p>
            <a:r>
              <a:rPr lang="en-US" dirty="0">
                <a:latin typeface="Lucida Calligraphy" pitchFamily="66" charset="0"/>
              </a:rPr>
              <a:t>House Museum Jane Austen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1" y="1556792"/>
            <a:ext cx="4089837" cy="3001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0224"/>
            <a:ext cx="4082135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84" y="4149080"/>
            <a:ext cx="3588991" cy="269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3968" y="1772816"/>
            <a:ext cx="4536504" cy="482453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Gabriola" pitchFamily="82" charset="0"/>
              </a:rPr>
              <a:t>When Jane was 20 years old, she had an affair with the neighbor, Thomas Lefroyem, future Lord the Supreme Judge of Ireland, and those years the law student. However </a:t>
            </a:r>
            <a:r>
              <a:rPr lang="en-US" sz="2800" dirty="0" smtClean="0">
                <a:latin typeface="Gabriola" pitchFamily="82" charset="0"/>
              </a:rPr>
              <a:t>marriage </a:t>
            </a:r>
            <a:r>
              <a:rPr lang="en-US" sz="2800" dirty="0">
                <a:latin typeface="Gabriola" pitchFamily="82" charset="0"/>
              </a:rPr>
              <a:t>of young people would be impractical as both families were rather </a:t>
            </a:r>
            <a:r>
              <a:rPr lang="en-US" sz="2800" dirty="0" smtClean="0">
                <a:latin typeface="Gabriola" pitchFamily="82" charset="0"/>
              </a:rPr>
              <a:t>poor, therefore Jane </a:t>
            </a:r>
            <a:r>
              <a:rPr lang="en-US" sz="2800" dirty="0">
                <a:latin typeface="Gabriola" pitchFamily="82" charset="0"/>
              </a:rPr>
              <a:t>and Tom </a:t>
            </a:r>
            <a:r>
              <a:rPr lang="en-US" sz="2800" dirty="0" smtClean="0">
                <a:latin typeface="Gabriola" pitchFamily="82" charset="0"/>
              </a:rPr>
              <a:t>have </a:t>
            </a:r>
            <a:r>
              <a:rPr lang="en-US" sz="2800" dirty="0" smtClean="0">
                <a:latin typeface="Gabriola" pitchFamily="82" charset="0"/>
              </a:rPr>
              <a:t>to </a:t>
            </a:r>
            <a:r>
              <a:rPr lang="en-US" sz="2800" dirty="0" smtClean="0">
                <a:latin typeface="Gabriola" pitchFamily="82" charset="0"/>
              </a:rPr>
              <a:t>split </a:t>
            </a:r>
            <a:r>
              <a:rPr lang="en-US" sz="2800" dirty="0">
                <a:latin typeface="Gabriola" pitchFamily="82" charset="0"/>
              </a:rPr>
              <a:t>up with each </a:t>
            </a:r>
            <a:r>
              <a:rPr lang="en-US" sz="2800" dirty="0" smtClean="0">
                <a:latin typeface="Gabriola" pitchFamily="82" charset="0"/>
              </a:rPr>
              <a:t>other. </a:t>
            </a:r>
            <a:r>
              <a:rPr lang="en-US" sz="2800" dirty="0">
                <a:latin typeface="Gabriola" pitchFamily="82" charset="0"/>
              </a:rPr>
              <a:t>Later </a:t>
            </a:r>
            <a:r>
              <a:rPr lang="en-US" sz="2800" dirty="0" smtClean="0">
                <a:latin typeface="Gabriola" pitchFamily="82" charset="0"/>
              </a:rPr>
              <a:t>she </a:t>
            </a:r>
            <a:r>
              <a:rPr lang="en-US" sz="2800" dirty="0">
                <a:latin typeface="Gabriola" pitchFamily="82" charset="0"/>
              </a:rPr>
              <a:t>put on a cap, having declared thereby </a:t>
            </a:r>
            <a:r>
              <a:rPr lang="en-US" sz="2800" dirty="0" smtClean="0">
                <a:latin typeface="Gabriola" pitchFamily="82" charset="0"/>
              </a:rPr>
              <a:t>that </a:t>
            </a:r>
            <a:r>
              <a:rPr lang="en-US" sz="2800" dirty="0">
                <a:latin typeface="Gabriola" pitchFamily="82" charset="0"/>
              </a:rPr>
              <a:t>from </a:t>
            </a:r>
            <a:r>
              <a:rPr lang="en-US" sz="2800" dirty="0" smtClean="0">
                <a:latin typeface="Gabriola" pitchFamily="82" charset="0"/>
              </a:rPr>
              <a:t>now </a:t>
            </a:r>
            <a:r>
              <a:rPr lang="en-US" sz="2800" dirty="0">
                <a:latin typeface="Gabriola" pitchFamily="82" charset="0"/>
              </a:rPr>
              <a:t>she is the old maid, </a:t>
            </a:r>
            <a:r>
              <a:rPr lang="en-US" sz="2800" dirty="0" smtClean="0">
                <a:latin typeface="Gabriola" pitchFamily="82" charset="0"/>
              </a:rPr>
              <a:t>who said </a:t>
            </a:r>
            <a:r>
              <a:rPr lang="en-US" sz="2800" dirty="0">
                <a:latin typeface="Gabriola" pitchFamily="82" charset="0"/>
              </a:rPr>
              <a:t>goodbye to hopes for personal </a:t>
            </a:r>
            <a:r>
              <a:rPr lang="en-US" sz="2800" dirty="0" smtClean="0">
                <a:latin typeface="Gabriola" pitchFamily="82" charset="0"/>
              </a:rPr>
              <a:t>happiness, </a:t>
            </a:r>
            <a:r>
              <a:rPr lang="en-US" sz="2800" dirty="0">
                <a:latin typeface="Gabriola" pitchFamily="82" charset="0"/>
              </a:rPr>
              <a:t>though once the proposal was made </a:t>
            </a:r>
            <a:r>
              <a:rPr lang="en-US" sz="2800" dirty="0" smtClean="0">
                <a:latin typeface="Gabriola" pitchFamily="82" charset="0"/>
              </a:rPr>
              <a:t>to her.</a:t>
            </a:r>
            <a:endParaRPr lang="ru-RU" sz="28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 pitchFamily="66" charset="0"/>
              </a:rPr>
              <a:t>Love story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816424" cy="228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5132"/>
          <a:stretch/>
        </p:blipFill>
        <p:spPr bwMode="auto">
          <a:xfrm>
            <a:off x="395536" y="4125510"/>
            <a:ext cx="3816424" cy="2189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2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720544"/>
          </a:xfrm>
        </p:spPr>
        <p:txBody>
          <a:bodyPr numCol="2">
            <a:noAutofit/>
          </a:bodyPr>
          <a:lstStyle/>
          <a:p>
            <a:pPr algn="l"/>
            <a:r>
              <a:rPr lang="en-US" sz="1600" dirty="0" smtClean="0"/>
              <a:t>	</a:t>
            </a:r>
            <a:r>
              <a:rPr lang="en-US" sz="2400" b="1" i="1" dirty="0" smtClean="0">
                <a:latin typeface="Gabriola" pitchFamily="82" charset="0"/>
              </a:rPr>
              <a:t>Novels</a:t>
            </a:r>
            <a:endParaRPr lang="en-US" sz="2400" b="1" i="1" dirty="0">
              <a:latin typeface="Gabriola" pitchFamily="82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latin typeface="Gabriola" pitchFamily="82" charset="0"/>
              </a:rPr>
              <a:t>Sense </a:t>
            </a:r>
            <a:r>
              <a:rPr lang="en-US" sz="2400" dirty="0">
                <a:latin typeface="Gabriola" pitchFamily="82" charset="0"/>
              </a:rPr>
              <a:t>and Sensibility (1811)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Pride and Prejudice (1813)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Mansfield Park (1814)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Emma (1815)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Northanger Abbey (1818, posthumous)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Persuasion (1818, posthumous</a:t>
            </a:r>
            <a:r>
              <a:rPr lang="en-US" sz="2400" dirty="0" smtClean="0">
                <a:latin typeface="Gabriola" pitchFamily="82" charset="0"/>
              </a:rPr>
              <a:t>)</a:t>
            </a:r>
          </a:p>
          <a:p>
            <a:pPr algn="l"/>
            <a:r>
              <a:rPr lang="en-US" sz="2400" dirty="0" smtClean="0">
                <a:latin typeface="Gabriola" pitchFamily="82" charset="0"/>
              </a:rPr>
              <a:t>	</a:t>
            </a:r>
            <a:r>
              <a:rPr lang="en-US" sz="2400" b="1" i="1" dirty="0" smtClean="0">
                <a:latin typeface="Gabriola" pitchFamily="82" charset="0"/>
              </a:rPr>
              <a:t>Short fiction</a:t>
            </a:r>
            <a:endParaRPr lang="en-US" sz="2400" b="1" i="1" dirty="0">
              <a:latin typeface="Gabriola" pitchFamily="82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Lady Susan (1794, 1805)</a:t>
            </a:r>
          </a:p>
          <a:p>
            <a:pPr algn="l"/>
            <a:r>
              <a:rPr lang="en-US" sz="2400" dirty="0" smtClean="0">
                <a:latin typeface="Gabriola" pitchFamily="82" charset="0"/>
              </a:rPr>
              <a:t>	</a:t>
            </a:r>
          </a:p>
          <a:p>
            <a:pPr algn="l"/>
            <a:r>
              <a:rPr lang="en-US" sz="2400" b="1" i="1" dirty="0" smtClean="0">
                <a:latin typeface="Gabriola" pitchFamily="82" charset="0"/>
              </a:rPr>
              <a:t>	Unfinished </a:t>
            </a:r>
            <a:r>
              <a:rPr lang="en-US" sz="2400" b="1" i="1" dirty="0">
                <a:latin typeface="Gabriola" pitchFamily="82" charset="0"/>
              </a:rPr>
              <a:t>fiction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latin typeface="Gabriola" pitchFamily="82" charset="0"/>
              </a:rPr>
              <a:t>The </a:t>
            </a:r>
            <a:r>
              <a:rPr lang="en-US" sz="2400" dirty="0">
                <a:latin typeface="Gabriola" pitchFamily="82" charset="0"/>
              </a:rPr>
              <a:t>Watsons (1804)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err="1">
                <a:latin typeface="Gabriola" pitchFamily="82" charset="0"/>
              </a:rPr>
              <a:t>Sanditon</a:t>
            </a:r>
            <a:r>
              <a:rPr lang="en-US" sz="2400" dirty="0">
                <a:latin typeface="Gabriola" pitchFamily="82" charset="0"/>
              </a:rPr>
              <a:t> (1817)</a:t>
            </a:r>
          </a:p>
          <a:p>
            <a:pPr algn="l"/>
            <a:r>
              <a:rPr lang="en-US" sz="2400" dirty="0" smtClean="0">
                <a:latin typeface="Gabriola" pitchFamily="82" charset="0"/>
              </a:rPr>
              <a:t>	</a:t>
            </a:r>
            <a:r>
              <a:rPr lang="en-US" sz="2400" b="1" i="1" dirty="0" smtClean="0">
                <a:latin typeface="Gabriola" pitchFamily="82" charset="0"/>
              </a:rPr>
              <a:t>Other works</a:t>
            </a:r>
            <a:endParaRPr lang="en-US" sz="2400" b="1" i="1" dirty="0">
              <a:latin typeface="Gabriola" pitchFamily="82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Sir Charles </a:t>
            </a:r>
            <a:r>
              <a:rPr lang="en-US" sz="2400" dirty="0" err="1">
                <a:latin typeface="Gabriola" pitchFamily="82" charset="0"/>
              </a:rPr>
              <a:t>Grandison</a:t>
            </a:r>
            <a:r>
              <a:rPr lang="en-US" sz="2400" dirty="0">
                <a:latin typeface="Gabriola" pitchFamily="82" charset="0"/>
              </a:rPr>
              <a:t> (adapted play) (1793, 1800</a:t>
            </a:r>
            <a:r>
              <a:rPr lang="en-US" sz="2400" dirty="0" smtClean="0">
                <a:latin typeface="Gabriola" pitchFamily="82" charset="0"/>
              </a:rPr>
              <a:t>)</a:t>
            </a:r>
            <a:endParaRPr lang="en-US" sz="2400" dirty="0">
              <a:latin typeface="Gabriola" pitchFamily="82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Plan of a Novel (1815)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Poems (1796-1817)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Prayers (1796-1817)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latin typeface="Gabriola" pitchFamily="82" charset="0"/>
              </a:rPr>
              <a:t>Letters (1796-1817</a:t>
            </a:r>
            <a:r>
              <a:rPr lang="en-US" sz="1200" dirty="0">
                <a:latin typeface="Gabriola" pitchFamily="82" charset="0"/>
              </a:rPr>
              <a:t>)</a:t>
            </a:r>
            <a:endParaRPr lang="ru-RU" sz="12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Calligraphy" pitchFamily="66" charset="0"/>
              </a:rPr>
              <a:t>List of works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1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628800"/>
            <a:ext cx="8229600" cy="86409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briola" pitchFamily="82" charset="0"/>
              </a:rPr>
              <a:t>William Austen family tree two generations</a:t>
            </a:r>
            <a:endParaRPr lang="ru-RU" sz="3600" dirty="0">
              <a:latin typeface="Gabriola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8318326" cy="358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0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137</TotalTime>
  <Words>405</Words>
  <Application>Microsoft Office PowerPoint</Application>
  <PresentationFormat>Экран (4:3)</PresentationFormat>
  <Paragraphs>40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BlackTie</vt:lpstr>
      <vt:lpstr>Апекс</vt:lpstr>
      <vt:lpstr>Jane Austen “First lady” of English literature</vt:lpstr>
      <vt:lpstr>Main  information</vt:lpstr>
      <vt:lpstr>Family</vt:lpstr>
      <vt:lpstr>Презентация PowerPoint</vt:lpstr>
      <vt:lpstr>House Museum Jane Austen</vt:lpstr>
      <vt:lpstr>House Museum Jane Austen</vt:lpstr>
      <vt:lpstr>Love story</vt:lpstr>
      <vt:lpstr>List of works</vt:lpstr>
      <vt:lpstr>Презентация PowerPoint</vt:lpstr>
      <vt:lpstr>adaptations</vt:lpstr>
      <vt:lpstr>Filmography about Jane Austen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 Austen</dc:title>
  <cp:lastModifiedBy>qwery</cp:lastModifiedBy>
  <cp:revision>16</cp:revision>
  <dcterms:modified xsi:type="dcterms:W3CDTF">2014-04-15T13:52:40Z</dcterms:modified>
</cp:coreProperties>
</file>