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A03B4-70F9-47D6-B87F-EC4EB7811825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E963-3EE3-4E7C-981A-F2B1EFE9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2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E963-3EE3-4E7C-981A-F2B1EFE99B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045E-7BD1-457F-902C-23A89E077C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6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1F54-AE00-4EDD-9818-25BF7DA2EB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C656-DB57-44AE-BC40-9CF22F4382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2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B692-EF98-4372-9E63-76FE435FFA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67FB-72BD-487C-ADDB-0C314A3C42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0390-36B1-4C1E-8069-2A2D5A3939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3255-49BD-4632-B677-1FAB4304E9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B85-8FE2-4623-B2CE-82C41B0392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DC22-422F-4239-88C9-D470E0EF9B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6250-7D2E-4C7E-A8A5-B2BF681757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77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33E0-0449-42EF-B66B-78BFFFE482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9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BF7D-BDB2-4824-860B-4B8F781326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12D9C-56E8-46E4-AFF0-066090C1343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3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0%D0%B2%D0%B0_%D0%BB%D1%8E%D0%B4%D0%B8%D0%BD%D0%B8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uk.wikipedia.org/wiki/%D0%94%D0%B8%D1%81%D0%BA%D1%80%D0%B8%D0%BC%D1%96%D0%BD%D0%B0%D1%86%D1%96%D1%8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2%D1%96%D1%82%D0%BE%D0%B3%D0%BB%D1%8F%D0%B4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%D0%A0%D0%B0%D1%81%D0%B0" TargetMode="External"/><Relationship Id="rId5" Type="http://schemas.openxmlformats.org/officeDocument/2006/relationships/hyperlink" Target="http://uk.wikipedia.org/wiki/%D0%9E%D0%B1%D0%BB%D0%B8%D1%87%D1%87%D1%8F" TargetMode="External"/><Relationship Id="rId4" Type="http://schemas.openxmlformats.org/officeDocument/2006/relationships/hyperlink" Target="http://uk.wikipedia.org/wiki/%D0%A0%D0%B0%D1%81%D0%BE%D0%B2%D0%B0_%D0%B4%D0%B8%D1%81%D0%BA%D1%80%D0%B8%D0%BC%D1%96%D0%BD%D0%B0%D1%86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67544" y="1340768"/>
            <a:ext cx="8064896" cy="208823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</a:t>
            </a:r>
            <a:r>
              <a:rPr lang="ru-RU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ізні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вияви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дискримінації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сучасній</a:t>
            </a: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Україні</a:t>
            </a:r>
            <a:endParaRPr lang="ru-RU" sz="4400" b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084168" y="4509120"/>
            <a:ext cx="2880320" cy="2088232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Підготував</a:t>
            </a:r>
          </a:p>
          <a:p>
            <a:pPr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Учень 11-А</a:t>
            </a:r>
          </a:p>
          <a:p>
            <a:pPr algn="ctr"/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Коваль Данило</a:t>
            </a:r>
          </a:p>
        </p:txBody>
      </p:sp>
    </p:spTree>
    <p:extLst>
      <p:ext uri="{BB962C8B-B14F-4D97-AF65-F5344CB8AC3E}">
        <p14:creationId xmlns:p14="http://schemas.microsoft.com/office/powerpoint/2010/main" val="84204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720080"/>
          </a:xfrm>
        </p:spPr>
        <p:txBody>
          <a:bodyPr/>
          <a:lstStyle/>
          <a:p>
            <a:r>
              <a:rPr lang="ru-RU" b="1" dirty="0" err="1" smtClean="0"/>
              <a:t>Расова</a:t>
            </a:r>
            <a:r>
              <a:rPr lang="ru-RU" b="1" dirty="0" smtClean="0"/>
              <a:t> </a:t>
            </a:r>
            <a:r>
              <a:rPr lang="ru-RU" b="1" dirty="0" err="1" smtClean="0"/>
              <a:t>дискримінація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8703"/>
            <a:ext cx="6984776" cy="41764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Расова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2" tooltip="Дискримінація"/>
              </a:rPr>
              <a:t>дискримінація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будь-яке </a:t>
            </a:r>
            <a:r>
              <a:rPr lang="ru-RU" sz="2400" dirty="0" err="1" smtClean="0"/>
              <a:t>розрізнення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виняток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засновані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ознаках</a:t>
            </a:r>
            <a:r>
              <a:rPr lang="ru-RU" sz="2400" dirty="0" smtClean="0"/>
              <a:t> </a:t>
            </a:r>
            <a:r>
              <a:rPr lang="ru-RU" sz="2400" dirty="0" err="1" smtClean="0"/>
              <a:t>раси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кольору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, родового, </a:t>
            </a:r>
            <a:r>
              <a:rPr lang="ru-RU" sz="2400" dirty="0" err="1" smtClean="0"/>
              <a:t>національного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, метою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є </a:t>
            </a:r>
            <a:r>
              <a:rPr lang="ru-RU" sz="2400" dirty="0" err="1" smtClean="0"/>
              <a:t>знищення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рівних</a:t>
            </a:r>
            <a:r>
              <a:rPr lang="ru-RU" sz="2400" dirty="0" smtClean="0"/>
              <a:t> засадах </a:t>
            </a:r>
            <a:r>
              <a:rPr lang="ru-RU" sz="2400" dirty="0" smtClean="0">
                <a:hlinkClick r:id="rId3" tooltip="Права людини"/>
              </a:rPr>
              <a:t>прав </a:t>
            </a:r>
            <a:r>
              <a:rPr lang="ru-RU" sz="2400" dirty="0" err="1" smtClean="0">
                <a:hlinkClick r:id="rId3" tooltip="Права людини"/>
              </a:rPr>
              <a:t>людини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свобод у </a:t>
            </a:r>
            <a:r>
              <a:rPr lang="ru-RU" sz="2400" dirty="0" err="1" smtClean="0"/>
              <a:t>політичній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економічній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галузях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.»</a:t>
            </a:r>
            <a:endParaRPr lang="ru-RU" sz="2400" dirty="0"/>
          </a:p>
        </p:txBody>
      </p:sp>
      <p:pic>
        <p:nvPicPr>
          <p:cNvPr id="3074" name="Picture 2" descr="C:\Documents and Settings\User\Рабочий стол\13117678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97" y="4941168"/>
            <a:ext cx="2102892" cy="17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562756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442018" cy="16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2241823" cy="15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0,,6301279_4,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7"/>
            <a:ext cx="2935982" cy="14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41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uk-UA" dirty="0" smtClean="0"/>
              <a:t>Ситуація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4114800"/>
          </a:xfrm>
        </p:spPr>
        <p:txBody>
          <a:bodyPr/>
          <a:lstStyle/>
          <a:p>
            <a:r>
              <a:rPr lang="uk-UA" sz="2800" dirty="0" smtClean="0"/>
              <a:t>За словами голови комісії Франсуа </a:t>
            </a:r>
            <a:r>
              <a:rPr lang="uk-UA" sz="2800" dirty="0" err="1" smtClean="0"/>
              <a:t>Сант-Анджело</a:t>
            </a:r>
            <a:r>
              <a:rPr lang="uk-UA" sz="2800" dirty="0" smtClean="0"/>
              <a:t>, в нашій країні спостерігаються деякі позитивні зміни, однак, в цілому</a:t>
            </a:r>
          </a:p>
          <a:p>
            <a:r>
              <a:rPr lang="uk-UA" sz="2800" dirty="0" smtClean="0"/>
              <a:t>незважаючи на численні плани дій по боротьбі з ксенофобією, расизмом та етнічною дискримінацією, розроблені українським урядом, на сьогоднішній день ситуація не надто покращилася.</a:t>
            </a:r>
            <a:endParaRPr lang="ru-RU" sz="2800" dirty="0"/>
          </a:p>
        </p:txBody>
      </p:sp>
      <p:pic>
        <p:nvPicPr>
          <p:cNvPr id="4098" name="Picture 2" descr="C:\Documents and Settings\User\Рабочий стол\laik-porojdaet-laik-chto-vliyaet-na-reiting-v-interne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58620" cy="191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laik-porojdaet-laik-chto-vliyaet-na-reiting-v-internet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76874" y="4272966"/>
            <a:ext cx="2558620" cy="191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2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229600" cy="1371600"/>
          </a:xfrm>
        </p:spPr>
        <p:txBody>
          <a:bodyPr/>
          <a:lstStyle/>
          <a:p>
            <a:pPr algn="l"/>
            <a:r>
              <a:rPr lang="uk-UA" sz="3200" dirty="0" smtClean="0"/>
              <a:t>Крім того, масштаби даної проблеми в Україні сильно маскуються правоохоронними органами - злочинців, які винні у вчиненні злочину, заснованого на ненависті до представників інших націй, часто позиціонують як «хуліганів».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212976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dirty="0"/>
              <a:t>Тобто в нашій країні, людина який завдав шкоду іншій людині (спираючись на свої нацистські світогляду) вважається звичайним порушником порядку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5122" name="Picture 2" descr="C:\Documents and Settings\User\Рабочий стол\s640x480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28186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81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43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"/>
            <a:ext cx="56300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norasi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1269"/>
            <a:ext cx="5630017" cy="37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38361126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16" y="5952"/>
            <a:ext cx="3513984" cy="68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User\Рабочий стол\kravchu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2"/>
            <a:ext cx="4788023" cy="68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User\Рабочий стол\7967481_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6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sepp-bl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8" y="0"/>
            <a:ext cx="915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436096" y="-99392"/>
            <a:ext cx="2520280" cy="144016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4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прогулка\2\хлам\52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256584" cy="349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Що ж таке дискримінація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980" y="1935493"/>
            <a:ext cx="3492388" cy="3862104"/>
          </a:xfrm>
        </p:spPr>
        <p:txBody>
          <a:bodyPr/>
          <a:lstStyle/>
          <a:p>
            <a:r>
              <a:rPr lang="ru-RU" b="1" u="sng" dirty="0" err="1">
                <a:solidFill>
                  <a:schemeClr val="accent6"/>
                </a:solidFill>
              </a:rPr>
              <a:t>Дискримінація</a:t>
            </a:r>
            <a:r>
              <a:rPr lang="ru-RU" dirty="0"/>
              <a:t> – будь-яка </a:t>
            </a:r>
            <a:r>
              <a:rPr lang="ru-RU" dirty="0" err="1"/>
              <a:t>відмінність</a:t>
            </a:r>
            <a:r>
              <a:rPr lang="ru-RU" dirty="0"/>
              <a:t>, </a:t>
            </a:r>
            <a:r>
              <a:rPr lang="ru-RU" dirty="0" err="1"/>
              <a:t>виключення</a:t>
            </a:r>
            <a:r>
              <a:rPr lang="ru-RU" dirty="0"/>
              <a:t>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заперечує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рівне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прав.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5522" y="620688"/>
            <a:ext cx="635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/>
              <a:t>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4954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Зараз ми розглянемо два види дискримінації в Україні: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467544" y="3861048"/>
            <a:ext cx="6048672" cy="2448272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149080"/>
            <a:ext cx="5328592" cy="168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uk-UA" sz="2800" b="1" u="sng" dirty="0">
                <a:solidFill>
                  <a:schemeClr val="accent6"/>
                </a:solidFill>
              </a:rPr>
              <a:t>Гендерна</a:t>
            </a:r>
            <a:r>
              <a:rPr lang="uk-UA" sz="2800" dirty="0"/>
              <a:t> дискримінація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uk-UA" sz="2800" b="1" u="sng" dirty="0">
                <a:solidFill>
                  <a:srgbClr val="002060"/>
                </a:solidFill>
              </a:rPr>
              <a:t>Расова</a:t>
            </a:r>
            <a:r>
              <a:rPr lang="uk-UA" sz="2800" dirty="0"/>
              <a:t> дискримінація</a:t>
            </a:r>
          </a:p>
        </p:txBody>
      </p:sp>
    </p:spTree>
    <p:extLst>
      <p:ext uri="{BB962C8B-B14F-4D97-AF65-F5344CB8AC3E}">
        <p14:creationId xmlns:p14="http://schemas.microsoft.com/office/powerpoint/2010/main" val="1842812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5567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err="1" smtClean="0">
                <a:latin typeface="Times New Roman" pitchFamily="18" charset="0"/>
              </a:rPr>
              <a:t>Гендер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77072"/>
            <a:ext cx="7632848" cy="1944216"/>
          </a:xfrm>
        </p:spPr>
        <p:txBody>
          <a:bodyPr>
            <a:normAutofit/>
          </a:bodyPr>
          <a:lstStyle/>
          <a:p>
            <a:r>
              <a:rPr lang="uk-UA" sz="3200" b="1" u="sng" dirty="0" err="1">
                <a:solidFill>
                  <a:srgbClr val="FF0000"/>
                </a:solidFill>
                <a:latin typeface="Times New Roman" pitchFamily="18" charset="0"/>
              </a:rPr>
              <a:t>Гендер</a:t>
            </a:r>
            <a:r>
              <a:rPr lang="uk-UA" sz="3200" b="1" dirty="0">
                <a:latin typeface="Times New Roman" pitchFamily="18" charset="0"/>
              </a:rPr>
              <a:t> – це набір характеристик, що визначають  соціальну поведінку жінок і чоловіків та стосунки між ними</a:t>
            </a:r>
            <a:endParaRPr lang="ru-RU" sz="2800" dirty="0"/>
          </a:p>
        </p:txBody>
      </p:sp>
      <p:pic>
        <p:nvPicPr>
          <p:cNvPr id="4" name="Picture 7" descr="MP90044322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476672"/>
            <a:ext cx="3551238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87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451119" cy="1289080"/>
          </a:xfrm>
        </p:spPr>
        <p:txBody>
          <a:bodyPr/>
          <a:lstStyle/>
          <a:p>
            <a:pPr algn="ctr"/>
            <a:r>
              <a:rPr lang="uk-UA" sz="4800" dirty="0" smtClean="0">
                <a:latin typeface="Times New Roman" pitchFamily="18" charset="0"/>
              </a:rPr>
              <a:t>Гендерна дискримінація </a:t>
            </a:r>
            <a:r>
              <a:rPr lang="uk-UA" sz="4800" dirty="0">
                <a:latin typeface="Times New Roman" pitchFamily="18" charset="0"/>
              </a:rPr>
              <a:t>жінок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8689" y="2348880"/>
            <a:ext cx="7848872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Гендерна нерівність на ринку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праці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Високий рівень освіти – низька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самореалізація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“Легкий ” домашній труд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“Жінка – не для політики”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Сім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’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я чи кар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’</a:t>
            </a:r>
            <a:r>
              <a:rPr lang="uk-U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єра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Пригнічення жінки як особистості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“Невигідність” жінки при прийомі на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роботу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“Мовчазний” жіночий бунт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dirty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dirty="0">
              <a:latin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414973" cy="16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05183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6440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</a:rPr>
              <a:t>Гендерна дискримінація чоловіків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0386" y="2708920"/>
            <a:ext cx="6400800" cy="3474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Менша тривалість життя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Чоловіча агресія один до одного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Тяжіння до екстремальних ситуацій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Зневажливе ставлення до свого здоров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’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Гонитва за успіхом, грошима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Рішення суду на користь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матері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Самоусунення батька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від виховання дітей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Емоційна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закомплексованість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 smtClean="0">
              <a:latin typeface="Times New Roman" pitchFamily="18" charset="0"/>
            </a:endParaRPr>
          </a:p>
          <a:p>
            <a:pPr marL="45720" indent="0">
              <a:buNone/>
            </a:pPr>
            <a:endParaRPr lang="uk-UA" sz="2400" b="1" dirty="0">
              <a:latin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52328" cy="22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08" y="3373914"/>
            <a:ext cx="298079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8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60437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atin typeface="Times New Roman" pitchFamily="18" charset="0"/>
              </a:rPr>
              <a:t>Гендерна дискримінація</a:t>
            </a: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788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</a:t>
            </a:r>
            <a:r>
              <a:rPr lang="uk-UA" sz="1600" dirty="0" smtClean="0"/>
              <a:t>            </a:t>
            </a:r>
            <a:r>
              <a:rPr lang="uk-UA" sz="1600" b="1" dirty="0" smtClean="0">
                <a:latin typeface="Times New Roman" pitchFamily="18" charset="0"/>
              </a:rPr>
              <a:t>- </a:t>
            </a:r>
            <a:r>
              <a:rPr lang="uk-UA" sz="2800" b="1" dirty="0" smtClean="0">
                <a:latin typeface="Times New Roman" pitchFamily="18" charset="0"/>
              </a:rPr>
              <a:t>це  порушення прав людини за    статевою ознакою.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i="1" u="sng" dirty="0" smtClean="0">
                <a:latin typeface="Times New Roman" pitchFamily="18" charset="0"/>
              </a:rPr>
              <a:t>Наслідки гендерної  дискримінації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- демографічна криза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- зменшення тривалості життя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- торгівля людьми</a:t>
            </a:r>
            <a:r>
              <a:rPr lang="ru-RU" sz="2800" b="1" dirty="0" smtClean="0">
                <a:latin typeface="Times New Roman" pitchFamily="18" charset="0"/>
              </a:rPr>
              <a:t>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                     - насильство в сім’ї та насильство в    суспільстві </a:t>
            </a:r>
            <a:endParaRPr lang="ru-RU" sz="28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latin typeface="Times New Roman" pitchFamily="18" charset="0"/>
              </a:rPr>
              <a:t>                     - ґендерний дисбаланс в сільській місцевості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9752"/>
            <a:ext cx="296068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14950"/>
            <a:ext cx="1801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141537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31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же вирішити це питання?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14800"/>
          </a:xfrm>
        </p:spPr>
        <p:txBody>
          <a:bodyPr numCol="1" anchor="t"/>
          <a:lstStyle/>
          <a:p>
            <a:pPr marL="0" indent="0">
              <a:buNone/>
            </a:pPr>
            <a:r>
              <a:rPr lang="ru-RU" sz="1800" dirty="0"/>
              <a:t>Для </a:t>
            </a:r>
            <a:r>
              <a:rPr lang="ru-RU" sz="1800" dirty="0" err="1"/>
              <a:t>зниження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гендерної</a:t>
            </a:r>
            <a:r>
              <a:rPr lang="ru-RU" sz="1800" dirty="0"/>
              <a:t> </a:t>
            </a:r>
            <a:r>
              <a:rPr lang="ru-RU" sz="1800" dirty="0" err="1"/>
              <a:t>дискримінації</a:t>
            </a:r>
            <a:r>
              <a:rPr lang="ru-RU" sz="1800" dirty="0"/>
              <a:t> у </a:t>
            </a:r>
            <a:r>
              <a:rPr lang="ru-RU" sz="1800" dirty="0" err="1"/>
              <a:t>суспільстві</a:t>
            </a:r>
            <a:r>
              <a:rPr lang="ru-RU" sz="1800" dirty="0"/>
              <a:t> треба внести</a:t>
            </a:r>
          </a:p>
          <a:p>
            <a:pPr marL="0" indent="0">
              <a:buNone/>
            </a:pPr>
            <a:r>
              <a:rPr lang="ru-RU" sz="1800" dirty="0" err="1"/>
              <a:t>зміни</a:t>
            </a:r>
            <a:r>
              <a:rPr lang="ru-RU" sz="1800" dirty="0"/>
              <a:t> до гендерного порядку, </a:t>
            </a:r>
            <a:r>
              <a:rPr lang="ru-RU" sz="1800" dirty="0" err="1"/>
              <a:t>цим</a:t>
            </a:r>
            <a:r>
              <a:rPr lang="ru-RU" sz="1800" dirty="0"/>
              <a:t> самим </a:t>
            </a:r>
            <a:r>
              <a:rPr lang="ru-RU" sz="1800" dirty="0" err="1"/>
              <a:t>розпочати</a:t>
            </a:r>
            <a:r>
              <a:rPr lang="ru-RU" sz="1800" dirty="0"/>
              <a:t> шлях </a:t>
            </a:r>
            <a:r>
              <a:rPr lang="ru-RU" sz="1800" dirty="0" err="1"/>
              <a:t>досягнення</a:t>
            </a:r>
            <a:endParaRPr lang="ru-RU" sz="1800" dirty="0"/>
          </a:p>
          <a:p>
            <a:pPr marL="0" indent="0">
              <a:buNone/>
            </a:pPr>
            <a:r>
              <a:rPr lang="ru-RU" sz="1800" dirty="0" err="1"/>
              <a:t>гендерної</a:t>
            </a:r>
            <a:r>
              <a:rPr lang="ru-RU" sz="1800" dirty="0"/>
              <a:t> </a:t>
            </a:r>
            <a:r>
              <a:rPr lang="ru-RU" sz="1800" dirty="0" err="1"/>
              <a:t>рівності</a:t>
            </a:r>
            <a:r>
              <a:rPr lang="ru-RU" sz="1800" dirty="0"/>
              <a:t>. Шляхи </a:t>
            </a:r>
            <a:r>
              <a:rPr lang="ru-RU" sz="1800" dirty="0" err="1"/>
              <a:t>досягнення</a:t>
            </a:r>
            <a:r>
              <a:rPr lang="ru-RU" sz="1800" dirty="0"/>
              <a:t> </a:t>
            </a:r>
            <a:r>
              <a:rPr lang="ru-RU" sz="1800" dirty="0" err="1"/>
              <a:t>гендерної</a:t>
            </a:r>
            <a:r>
              <a:rPr lang="ru-RU" sz="1800" dirty="0"/>
              <a:t> </a:t>
            </a:r>
            <a:r>
              <a:rPr lang="ru-RU" sz="1800" dirty="0" err="1"/>
              <a:t>рівності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>
              <a:effectLst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55576" y="2924944"/>
            <a:ext cx="7632848" cy="352839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Досягнення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рівної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незалежності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жінок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чоловіків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FF0000"/>
                </a:solidFill>
              </a:rPr>
              <a:t>Збільшення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узгодженості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роботи</a:t>
            </a:r>
            <a:r>
              <a:rPr lang="ru-RU" dirty="0">
                <a:solidFill>
                  <a:srgbClr val="FF0000"/>
                </a:solidFill>
              </a:rPr>
              <a:t>, приватного та </a:t>
            </a:r>
            <a:r>
              <a:rPr lang="ru-RU" dirty="0" err="1">
                <a:solidFill>
                  <a:srgbClr val="FF0000"/>
                </a:solidFill>
              </a:rPr>
              <a:t>сімейного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життя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B050"/>
                </a:solidFill>
              </a:rPr>
              <a:t>Просування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рівної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участі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жінок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чоловіків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прийнятті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рішення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7030A0"/>
                </a:solidFill>
              </a:rPr>
              <a:t>Викорінення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ґендерного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насильства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торгівлі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людьми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FFFF00"/>
                </a:solidFill>
              </a:rPr>
              <a:t>Усунення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ґендерних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стереотипів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суспільстві</a:t>
            </a:r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Просування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ґендерної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рівності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поза межами ЄС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387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4972989" cy="1371600"/>
          </a:xfrm>
        </p:spPr>
        <p:txBody>
          <a:bodyPr/>
          <a:lstStyle/>
          <a:p>
            <a:r>
              <a:rPr lang="uk-UA" u="sng" dirty="0" smtClean="0"/>
              <a:t>Расизм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36912"/>
            <a:ext cx="4824536" cy="3960440"/>
          </a:xfrm>
        </p:spPr>
        <p:txBody>
          <a:bodyPr/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Раси́зм</a:t>
            </a:r>
            <a:r>
              <a:rPr lang="vi-VN" sz="2000" dirty="0" smtClean="0"/>
              <a:t> — </a:t>
            </a:r>
            <a:r>
              <a:rPr lang="vi-VN" sz="2000" dirty="0" smtClean="0">
                <a:hlinkClick r:id="rId3" tooltip="Світогляд"/>
              </a:rPr>
              <a:t>світогляд</a:t>
            </a:r>
            <a:r>
              <a:rPr lang="vi-VN" sz="2000" dirty="0" smtClean="0"/>
              <a:t>, а також політичні теорії і практичні дії, що ґрунтуються на </a:t>
            </a:r>
            <a:r>
              <a:rPr lang="vi-VN" sz="2000" dirty="0" smtClean="0">
                <a:hlinkClick r:id="rId4" tooltip="Расова дискримінація"/>
              </a:rPr>
              <a:t>расовій дискримінації</a:t>
            </a:r>
            <a:r>
              <a:rPr lang="vi-VN" sz="2000" dirty="0" smtClean="0"/>
              <a:t>, на поділі людей на біологічно різні групи на основі видимих особливостей зовнішнього вигляду, як-от: колір шкіри, структура та колір волосся, риси </a:t>
            </a:r>
            <a:r>
              <a:rPr lang="vi-VN" sz="2000" dirty="0" smtClean="0">
                <a:hlinkClick r:id="rId5" tooltip="Обличчя"/>
              </a:rPr>
              <a:t>обличчя</a:t>
            </a:r>
            <a:r>
              <a:rPr lang="vi-VN" sz="2000" dirty="0" smtClean="0"/>
              <a:t>, будова тіла тощо, тобто на </a:t>
            </a:r>
            <a:r>
              <a:rPr lang="vi-VN" sz="2000" dirty="0" smtClean="0">
                <a:hlinkClick r:id="rId6" tooltip="Раса"/>
              </a:rPr>
              <a:t>раси</a:t>
            </a:r>
            <a:r>
              <a:rPr lang="vi-VN" sz="2000" dirty="0" smtClean="0"/>
              <a:t>, і різному ставленні до людей та їхніх спільнот залежно від приналежності до цих груп</a:t>
            </a:r>
            <a:endParaRPr lang="ru-RU" sz="2000" dirty="0"/>
          </a:p>
        </p:txBody>
      </p:sp>
      <p:pic>
        <p:nvPicPr>
          <p:cNvPr id="2050" name="Picture 2" descr="C:\Documents and Settings\User\Рабочий стол\прогулка\2\хлам\3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512641" cy="351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0959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469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Текстура</vt:lpstr>
      <vt:lpstr>Презентация PowerPoint</vt:lpstr>
      <vt:lpstr>Що ж таке дискримінація</vt:lpstr>
      <vt:lpstr>Зараз ми розглянемо два види дискримінації в Україні:</vt:lpstr>
      <vt:lpstr>Гендер</vt:lpstr>
      <vt:lpstr>Гендерна дискримінація жінок</vt:lpstr>
      <vt:lpstr>Гендерна дискримінація чоловіків</vt:lpstr>
      <vt:lpstr>Гендерна дискримінація</vt:lpstr>
      <vt:lpstr>Як же вирішити це питання?</vt:lpstr>
      <vt:lpstr>Расизм</vt:lpstr>
      <vt:lpstr>Расова дискримінація </vt:lpstr>
      <vt:lpstr>Ситуація в Україні</vt:lpstr>
      <vt:lpstr>Крім того, масштаби даної проблеми в Україні сильно маскуються правоохоронними органами - злочинців, які винні у вчиненні злочину, заснованого на ненависті до представників інших націй, часто позиціонують як «хуліганів».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18</cp:revision>
  <dcterms:modified xsi:type="dcterms:W3CDTF">2013-12-23T17:29:41Z</dcterms:modified>
</cp:coreProperties>
</file>