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3E4B-079A-4CAF-BE4E-4FFC6A3AF7C8}" type="datetimeFigureOut">
              <a:rPr lang="uk-UA" smtClean="0"/>
              <a:t>18.12.2013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47-5691-4591-9D14-FA970C08E706}" type="slidenum">
              <a:rPr lang="uk-UA" smtClean="0"/>
              <a:t>‹#›</a:t>
            </a:fld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3E4B-079A-4CAF-BE4E-4FFC6A3AF7C8}" type="datetimeFigureOut">
              <a:rPr lang="uk-UA" smtClean="0"/>
              <a:t>18.12.2013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47-5691-4591-9D14-FA970C08E70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3E4B-079A-4CAF-BE4E-4FFC6A3AF7C8}" type="datetimeFigureOut">
              <a:rPr lang="uk-UA" smtClean="0"/>
              <a:t>18.12.2013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47-5691-4591-9D14-FA970C08E70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3E4B-079A-4CAF-BE4E-4FFC6A3AF7C8}" type="datetimeFigureOut">
              <a:rPr lang="uk-UA" smtClean="0"/>
              <a:t>18.12.2013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47-5691-4591-9D14-FA970C08E706}" type="slidenum">
              <a:rPr lang="uk-UA" smtClean="0"/>
              <a:t>‹#›</a:t>
            </a:fld>
            <a:endParaRPr lang="uk-UA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3E4B-079A-4CAF-BE4E-4FFC6A3AF7C8}" type="datetimeFigureOut">
              <a:rPr lang="uk-UA" smtClean="0"/>
              <a:t>18.12.2013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47-5691-4591-9D14-FA970C08E70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3E4B-079A-4CAF-BE4E-4FFC6A3AF7C8}" type="datetimeFigureOut">
              <a:rPr lang="uk-UA" smtClean="0"/>
              <a:t>18.12.2013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47-5691-4591-9D14-FA970C08E70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3E4B-079A-4CAF-BE4E-4FFC6A3AF7C8}" type="datetimeFigureOut">
              <a:rPr lang="uk-UA" smtClean="0"/>
              <a:t>18.12.2013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47-5691-4591-9D14-FA970C08E70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3E4B-079A-4CAF-BE4E-4FFC6A3AF7C8}" type="datetimeFigureOut">
              <a:rPr lang="uk-UA" smtClean="0"/>
              <a:t>18.12.2013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47-5691-4591-9D14-FA970C08E70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3E4B-079A-4CAF-BE4E-4FFC6A3AF7C8}" type="datetimeFigureOut">
              <a:rPr lang="uk-UA" smtClean="0"/>
              <a:t>18.12.2013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47-5691-4591-9D14-FA970C08E70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3E4B-079A-4CAF-BE4E-4FFC6A3AF7C8}" type="datetimeFigureOut">
              <a:rPr lang="uk-UA" smtClean="0"/>
              <a:t>18.12.2013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47-5691-4591-9D14-FA970C08E70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3E4B-079A-4CAF-BE4E-4FFC6A3AF7C8}" type="datetimeFigureOut">
              <a:rPr lang="uk-UA" smtClean="0"/>
              <a:t>18.12.2013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8A647-5691-4591-9D14-FA970C08E70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A8A03E4B-079A-4CAF-BE4E-4FFC6A3AF7C8}" type="datetimeFigureOut">
              <a:rPr lang="uk-UA" smtClean="0"/>
              <a:t>18.12.2013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8698A647-5691-4591-9D14-FA970C08E706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3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39952" y="548680"/>
            <a:ext cx="3742184" cy="2285208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С</a:t>
            </a:r>
            <a:r>
              <a:rPr lang="uk-UA" b="1" dirty="0" smtClean="0"/>
              <a:t>п</a:t>
            </a:r>
            <a:r>
              <a:rPr lang="uk-UA" b="1" dirty="0" smtClean="0">
                <a:solidFill>
                  <a:srgbClr val="FF0000"/>
                </a:solidFill>
              </a:rPr>
              <a:t>о</a:t>
            </a:r>
            <a:r>
              <a:rPr lang="uk-UA" b="1" dirty="0" smtClean="0"/>
              <a:t>л</a:t>
            </a:r>
            <a:r>
              <a:rPr lang="uk-UA" b="1" dirty="0" smtClean="0">
                <a:solidFill>
                  <a:srgbClr val="FF0000"/>
                </a:solidFill>
              </a:rPr>
              <a:t>у</a:t>
            </a:r>
            <a:r>
              <a:rPr lang="uk-UA" b="1" dirty="0" smtClean="0"/>
              <a:t>ч</a:t>
            </a:r>
            <a:r>
              <a:rPr lang="uk-UA" b="1" dirty="0" smtClean="0">
                <a:solidFill>
                  <a:srgbClr val="FF0000"/>
                </a:solidFill>
              </a:rPr>
              <a:t>е</a:t>
            </a:r>
            <a:r>
              <a:rPr lang="uk-UA" b="1" dirty="0" smtClean="0"/>
              <a:t>н</a:t>
            </a:r>
            <a:r>
              <a:rPr lang="uk-UA" b="1" dirty="0" smtClean="0">
                <a:solidFill>
                  <a:srgbClr val="FF0000"/>
                </a:solidFill>
              </a:rPr>
              <a:t>і</a:t>
            </a:r>
            <a:r>
              <a:rPr lang="uk-UA" b="1" dirty="0" smtClean="0"/>
              <a:t>  ш</a:t>
            </a:r>
            <a:r>
              <a:rPr lang="uk-UA" b="1" dirty="0" smtClean="0">
                <a:solidFill>
                  <a:srgbClr val="FF0000"/>
                </a:solidFill>
              </a:rPr>
              <a:t>т</a:t>
            </a:r>
            <a:r>
              <a:rPr lang="uk-UA" b="1" dirty="0" smtClean="0"/>
              <a:t>а</a:t>
            </a:r>
            <a:r>
              <a:rPr lang="uk-UA" b="1" dirty="0" smtClean="0">
                <a:solidFill>
                  <a:srgbClr val="FF0000"/>
                </a:solidFill>
              </a:rPr>
              <a:t>т</a:t>
            </a:r>
            <a:r>
              <a:rPr lang="uk-UA" b="1" dirty="0" smtClean="0"/>
              <a:t>и </a:t>
            </a:r>
            <a:r>
              <a:rPr lang="uk-UA" b="1" dirty="0" err="1" smtClean="0">
                <a:solidFill>
                  <a:srgbClr val="FF0000"/>
                </a:solidFill>
              </a:rPr>
              <a:t>а</a:t>
            </a:r>
            <a:r>
              <a:rPr lang="uk-UA" b="1" dirty="0" err="1" smtClean="0"/>
              <a:t>м</a:t>
            </a:r>
            <a:r>
              <a:rPr lang="uk-UA" b="1" dirty="0" err="1" smtClean="0">
                <a:solidFill>
                  <a:srgbClr val="FF0000"/>
                </a:solidFill>
              </a:rPr>
              <a:t>е</a:t>
            </a:r>
            <a:r>
              <a:rPr lang="uk-UA" b="1" dirty="0" err="1" smtClean="0"/>
              <a:t>р</a:t>
            </a:r>
            <a:r>
              <a:rPr lang="uk-UA" b="1" dirty="0" err="1" smtClean="0">
                <a:solidFill>
                  <a:srgbClr val="FF0000"/>
                </a:solidFill>
              </a:rPr>
              <a:t>и</a:t>
            </a:r>
            <a:r>
              <a:rPr lang="uk-UA" b="1" dirty="0" err="1" smtClean="0"/>
              <a:t>к</a:t>
            </a:r>
            <a:r>
              <a:rPr lang="uk-UA" b="1" dirty="0" err="1" smtClean="0">
                <a:solidFill>
                  <a:srgbClr val="FF0000"/>
                </a:solidFill>
              </a:rPr>
              <a:t>и</a:t>
            </a:r>
            <a:endParaRPr lang="uk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1043608" y="332656"/>
            <a:ext cx="6912768" cy="3505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5000" b="1" dirty="0" smtClean="0"/>
              <a:t>ЛОС - АНДЖЕЛЕС</a:t>
            </a:r>
            <a:endParaRPr lang="uk-UA" sz="5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5420977" y="1988840"/>
            <a:ext cx="3733800" cy="1584176"/>
          </a:xfrm>
        </p:spPr>
        <p:txBody>
          <a:bodyPr>
            <a:normAutofit/>
          </a:bodyPr>
          <a:lstStyle/>
          <a:p>
            <a:r>
              <a:rPr lang="uk-UA" sz="3000" dirty="0" smtClean="0">
                <a:solidFill>
                  <a:schemeClr val="tx1"/>
                </a:solidFill>
              </a:rPr>
              <a:t>Голлівуд</a:t>
            </a:r>
            <a:r>
              <a:rPr lang="uk-UA" sz="3000" dirty="0">
                <a:solidFill>
                  <a:schemeClr val="tx1"/>
                </a:solidFill>
              </a:rPr>
              <a:t>, центр </a:t>
            </a:r>
            <a:endParaRPr lang="uk-UA" sz="3000" dirty="0" smtClean="0">
              <a:solidFill>
                <a:schemeClr val="tx1"/>
              </a:solidFill>
            </a:endParaRPr>
          </a:p>
          <a:p>
            <a:r>
              <a:rPr lang="uk-UA" sz="3000" dirty="0" smtClean="0">
                <a:solidFill>
                  <a:schemeClr val="tx1"/>
                </a:solidFill>
              </a:rPr>
              <a:t>кіноіндустрії </a:t>
            </a:r>
            <a:r>
              <a:rPr lang="uk-UA" sz="3000" dirty="0">
                <a:solidFill>
                  <a:schemeClr val="tx1"/>
                </a:solidFill>
              </a:rPr>
              <a:t>з 1911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4" y="1556792"/>
            <a:ext cx="5037192" cy="379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0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52536" y="476672"/>
            <a:ext cx="4896544" cy="1143000"/>
          </a:xfrm>
        </p:spPr>
        <p:txBody>
          <a:bodyPr/>
          <a:lstStyle/>
          <a:p>
            <a:pPr algn="ctr"/>
            <a:r>
              <a:rPr lang="uk-UA" sz="4500" b="1" dirty="0">
                <a:solidFill>
                  <a:srgbClr val="FF0000"/>
                </a:solidFill>
              </a:rPr>
              <a:t>Чикаго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524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9" y="0"/>
            <a:ext cx="9180512" cy="684348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692696"/>
            <a:ext cx="5472608" cy="1143000"/>
          </a:xfrm>
        </p:spPr>
        <p:txBody>
          <a:bodyPr/>
          <a:lstStyle/>
          <a:p>
            <a:pPr algn="ctr"/>
            <a:r>
              <a:rPr lang="uk-UA" sz="5000" b="1" dirty="0" err="1"/>
              <a:t>Маямі</a:t>
            </a:r>
            <a:r>
              <a:rPr lang="uk-UA" dirty="0"/>
              <a:t> 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5071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6" y="0"/>
            <a:ext cx="9144000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672" y="260648"/>
            <a:ext cx="6264696" cy="1143000"/>
          </a:xfrm>
        </p:spPr>
        <p:txBody>
          <a:bodyPr/>
          <a:lstStyle/>
          <a:p>
            <a:r>
              <a:rPr lang="uk-UA" sz="4000" dirty="0" smtClean="0"/>
              <a:t>Визначні місця </a:t>
            </a:r>
            <a:r>
              <a:rPr lang="uk-UA" sz="4000" dirty="0" err="1" smtClean="0"/>
              <a:t>сша</a:t>
            </a:r>
            <a:endParaRPr lang="uk-UA" sz="4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0" y="1268760"/>
            <a:ext cx="3733800" cy="792088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Статуя Свободи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7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3" y="0"/>
            <a:ext cx="9144000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31840" y="116632"/>
            <a:ext cx="5760640" cy="1143000"/>
          </a:xfrm>
        </p:spPr>
        <p:txBody>
          <a:bodyPr/>
          <a:lstStyle/>
          <a:p>
            <a:pPr algn="ctr"/>
            <a:r>
              <a:rPr lang="uk-UA" sz="4000" b="1" dirty="0" err="1" smtClean="0"/>
              <a:t>Бруклінський</a:t>
            </a:r>
            <a:r>
              <a:rPr lang="uk-UA" sz="4000" b="1" dirty="0" smtClean="0"/>
              <a:t>   міст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348840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08520" y="188640"/>
            <a:ext cx="5544616" cy="1143000"/>
          </a:xfrm>
        </p:spPr>
        <p:txBody>
          <a:bodyPr/>
          <a:lstStyle/>
          <a:p>
            <a:pPr algn="ctr"/>
            <a:r>
              <a:rPr lang="uk-UA" sz="4500" b="1" dirty="0" err="1"/>
              <a:t>Діснейленд</a:t>
            </a:r>
            <a:endParaRPr lang="uk-UA" sz="4500" dirty="0"/>
          </a:p>
        </p:txBody>
      </p:sp>
    </p:spTree>
    <p:extLst>
      <p:ext uri="{BB962C8B-B14F-4D97-AF65-F5344CB8AC3E}">
        <p14:creationId xmlns:p14="http://schemas.microsoft.com/office/powerpoint/2010/main" val="387211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692696"/>
            <a:ext cx="7924800" cy="1143000"/>
          </a:xfrm>
        </p:spPr>
        <p:txBody>
          <a:bodyPr/>
          <a:lstStyle/>
          <a:p>
            <a:pPr algn="ctr"/>
            <a:r>
              <a:rPr lang="uk-UA" sz="5000" b="1" dirty="0" err="1"/>
              <a:t>Лас-Вегас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6029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132856"/>
            <a:ext cx="6408712" cy="4176464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88640"/>
            <a:ext cx="5256584" cy="1143000"/>
          </a:xfrm>
        </p:spPr>
        <p:txBody>
          <a:bodyPr/>
          <a:lstStyle/>
          <a:p>
            <a:pPr algn="ctr"/>
            <a:r>
              <a:rPr lang="uk-UA" sz="5000" b="1" dirty="0" err="1"/>
              <a:t>Бродвей</a:t>
            </a:r>
            <a:endParaRPr lang="uk-UA" sz="50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2771800" y="404664"/>
            <a:ext cx="3733800" cy="1338162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err="1" smtClean="0">
                <a:solidFill>
                  <a:schemeClr val="tx1"/>
                </a:solidFill>
              </a:rPr>
              <a:t>Голівудьска</a:t>
            </a:r>
            <a:r>
              <a:rPr lang="uk-UA" sz="3600" b="1" dirty="0" smtClean="0">
                <a:solidFill>
                  <a:schemeClr val="tx1"/>
                </a:solidFill>
              </a:rPr>
              <a:t> Алея Слави</a:t>
            </a:r>
            <a:endParaRPr lang="uk-UA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0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>
            <a:off x="4788024" y="1484784"/>
            <a:ext cx="3733800" cy="451824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uk-UA" dirty="0"/>
              <a:t>Якщо спостерігати за сьогоднішньою культурою </a:t>
            </a:r>
            <a:r>
              <a:rPr lang="uk-UA" dirty="0" err="1"/>
              <a:t>сша</a:t>
            </a:r>
            <a:r>
              <a:rPr lang="uk-UA" dirty="0"/>
              <a:t> то побачимо молодих людей представників різних субкультур. Найпопулярнішою субкультурою є </a:t>
            </a:r>
            <a:r>
              <a:rPr lang="uk-UA" dirty="0" err="1"/>
              <a:t>хіп-хопери</a:t>
            </a:r>
            <a:r>
              <a:rPr lang="uk-UA" dirty="0"/>
              <a:t>. </a:t>
            </a:r>
          </a:p>
          <a:p>
            <a:pPr>
              <a:buFont typeface="Wingdings" pitchFamily="2" charset="2"/>
              <a:buChar char="v"/>
            </a:pPr>
            <a:endParaRPr lang="uk-UA" dirty="0" smtClean="0"/>
          </a:p>
          <a:p>
            <a:pPr>
              <a:buFont typeface="Wingdings" pitchFamily="2" charset="2"/>
              <a:buChar char="v"/>
            </a:pPr>
            <a:r>
              <a:rPr lang="uk-UA" dirty="0" err="1" smtClean="0"/>
              <a:t>Хіп</a:t>
            </a:r>
            <a:r>
              <a:rPr lang="uk-UA" dirty="0" smtClean="0"/>
              <a:t> </a:t>
            </a:r>
            <a:r>
              <a:rPr lang="uk-UA" dirty="0"/>
              <a:t>– </a:t>
            </a:r>
            <a:r>
              <a:rPr lang="uk-UA" dirty="0" err="1"/>
              <a:t>хоп</a:t>
            </a:r>
            <a:r>
              <a:rPr lang="uk-UA" dirty="0"/>
              <a:t> культуру можна вважати </a:t>
            </a:r>
            <a:r>
              <a:rPr lang="uk-UA" dirty="0" smtClean="0"/>
              <a:t>символом </a:t>
            </a:r>
            <a:r>
              <a:rPr lang="uk-UA" dirty="0"/>
              <a:t>Америки адже реп і агресивні танці це те , що об’єднало різні ворожі райони у більш мирному вирішенні їх проблем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528392" cy="5112568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548680"/>
            <a:ext cx="7924800" cy="748915"/>
          </a:xfrm>
        </p:spPr>
        <p:txBody>
          <a:bodyPr/>
          <a:lstStyle/>
          <a:p>
            <a:pPr algn="ctr"/>
            <a:r>
              <a:rPr lang="uk-UA" sz="4000" dirty="0"/>
              <a:t>Культура сьогодення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96752"/>
            <a:ext cx="4464496" cy="2520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992838"/>
            <a:ext cx="446449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9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052736"/>
            <a:ext cx="7922840" cy="554461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uk-UA" b="1" dirty="0"/>
              <a:t>Якщо Ви думаєте , що в США офіційна мова англійська ? То це не так! У американців , взагалі її немає. Напевно лінь документально </a:t>
            </a:r>
            <a:r>
              <a:rPr lang="uk-UA" b="1" dirty="0" smtClean="0"/>
              <a:t>прописати.</a:t>
            </a:r>
          </a:p>
          <a:p>
            <a:pPr>
              <a:buFont typeface="Wingdings" pitchFamily="2" charset="2"/>
              <a:buChar char="v"/>
            </a:pPr>
            <a:endParaRPr lang="uk-UA" dirty="0"/>
          </a:p>
          <a:p>
            <a:pPr>
              <a:buFont typeface="Wingdings" pitchFamily="2" charset="2"/>
              <a:buChar char="v"/>
            </a:pPr>
            <a:r>
              <a:rPr lang="uk-UA" b="1" dirty="0" smtClean="0"/>
              <a:t>Цікаво </a:t>
            </a:r>
            <a:r>
              <a:rPr lang="uk-UA" b="1" dirty="0"/>
              <a:t>, що є заклади тільки для чорних , а тільки для білих немає і бути не може , тому що засудять за дискримінацію чорних </a:t>
            </a:r>
            <a:r>
              <a:rPr lang="uk-UA" b="1" dirty="0" smtClean="0"/>
              <a:t>.</a:t>
            </a:r>
          </a:p>
          <a:p>
            <a:pPr>
              <a:buFont typeface="Wingdings" pitchFamily="2" charset="2"/>
              <a:buChar char="v"/>
            </a:pPr>
            <a:endParaRPr lang="uk-UA" dirty="0"/>
          </a:p>
          <a:p>
            <a:pPr>
              <a:buFont typeface="Wingdings" pitchFamily="2" charset="2"/>
              <a:buChar char="v"/>
            </a:pPr>
            <a:r>
              <a:rPr lang="uk-UA" b="1" dirty="0" smtClean="0"/>
              <a:t>У </a:t>
            </a:r>
            <a:r>
              <a:rPr lang="uk-UA" b="1" dirty="0"/>
              <a:t>США найбільше в світі ув'язнених і це тільки на їх території , крім цього американці створюють в'язниці поза країною</a:t>
            </a:r>
            <a:r>
              <a:rPr lang="uk-UA" b="1" dirty="0" smtClean="0"/>
              <a:t>.</a:t>
            </a:r>
          </a:p>
          <a:p>
            <a:pPr>
              <a:buFont typeface="Wingdings" pitchFamily="2" charset="2"/>
              <a:buChar char="v"/>
            </a:pPr>
            <a:endParaRPr lang="uk-UA" dirty="0"/>
          </a:p>
          <a:p>
            <a:pPr>
              <a:buFont typeface="Wingdings" pitchFamily="2" charset="2"/>
              <a:buChar char="v"/>
            </a:pPr>
            <a:r>
              <a:rPr lang="uk-UA" b="1" dirty="0"/>
              <a:t>Американські чоловіки дарують своїм жінкам парну кількість </a:t>
            </a:r>
            <a:r>
              <a:rPr lang="uk-UA" b="1" dirty="0" smtClean="0"/>
              <a:t>квітів.</a:t>
            </a:r>
          </a:p>
          <a:p>
            <a:pPr>
              <a:buFont typeface="Wingdings" pitchFamily="2" charset="2"/>
              <a:buChar char="v"/>
            </a:pPr>
            <a:endParaRPr lang="uk-UA" dirty="0"/>
          </a:p>
          <a:p>
            <a:pPr>
              <a:buFont typeface="Wingdings" pitchFamily="2" charset="2"/>
              <a:buChar char="v"/>
            </a:pPr>
            <a:r>
              <a:rPr lang="uk-UA" b="1" dirty="0"/>
              <a:t>У США з великою повагою , а деякі і з острахом відносяться до представників поліції. Поліцейським бути престижно</a:t>
            </a:r>
            <a:r>
              <a:rPr lang="uk-UA" b="1" dirty="0" smtClean="0"/>
              <a:t>.</a:t>
            </a:r>
          </a:p>
          <a:p>
            <a:pPr>
              <a:buFont typeface="Wingdings" pitchFamily="2" charset="2"/>
              <a:buChar char="v"/>
            </a:pPr>
            <a:endParaRPr lang="uk-UA" dirty="0"/>
          </a:p>
          <a:p>
            <a:pPr>
              <a:buFont typeface="Wingdings" pitchFamily="2" charset="2"/>
              <a:buChar char="v"/>
            </a:pPr>
            <a:r>
              <a:rPr lang="uk-UA" b="1" dirty="0"/>
              <a:t>Американські законодавці не позбавлені гумору. У штаті </a:t>
            </a:r>
            <a:r>
              <a:rPr lang="uk-UA" b="1" dirty="0" err="1"/>
              <a:t>Небраска</a:t>
            </a:r>
            <a:r>
              <a:rPr lang="uk-UA" b="1" dirty="0"/>
              <a:t> Ви запросто зможете придбати за 30 доларів офіційний диплом адмірала і командувати флотом. Юрисдикція диплому поширюється тільки на цей штат , тільки от у </a:t>
            </a:r>
            <a:r>
              <a:rPr lang="uk-UA" b="1" dirty="0" err="1"/>
              <a:t>Небраски</a:t>
            </a:r>
            <a:r>
              <a:rPr lang="uk-UA" b="1" dirty="0"/>
              <a:t> немає виходу до моря.</a:t>
            </a:r>
            <a:endParaRPr lang="uk-UA" dirty="0"/>
          </a:p>
          <a:p>
            <a:pPr marL="0" indent="0">
              <a:buNone/>
            </a:pPr>
            <a:r>
              <a:rPr lang="uk-UA" b="1" dirty="0"/>
              <a:t> </a:t>
            </a:r>
            <a:endParaRPr lang="uk-UA" dirty="0"/>
          </a:p>
          <a:p>
            <a:endParaRPr lang="uk-UA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16632"/>
            <a:ext cx="7924800" cy="782960"/>
          </a:xfrm>
        </p:spPr>
        <p:txBody>
          <a:bodyPr/>
          <a:lstStyle/>
          <a:p>
            <a:pPr algn="ctr"/>
            <a:r>
              <a:rPr lang="uk-UA" sz="4500" dirty="0" smtClean="0">
                <a:solidFill>
                  <a:srgbClr val="FF0000"/>
                </a:solidFill>
              </a:rPr>
              <a:t>Цікаві факти</a:t>
            </a:r>
            <a:endParaRPr lang="uk-UA" sz="45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3" y="1052736"/>
            <a:ext cx="792088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1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764704"/>
            <a:ext cx="3312368" cy="511256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« На початку 70-х </a:t>
            </a:r>
            <a:r>
              <a:rPr lang="ru-RU" b="1" dirty="0" err="1">
                <a:solidFill>
                  <a:srgbClr val="FF0000"/>
                </a:solidFill>
              </a:rPr>
              <a:t>років</a:t>
            </a:r>
            <a:r>
              <a:rPr lang="ru-RU" b="1" dirty="0">
                <a:solidFill>
                  <a:srgbClr val="FF0000"/>
                </a:solidFill>
              </a:rPr>
              <a:t> коли я </a:t>
            </a:r>
            <a:r>
              <a:rPr lang="ru-RU" b="1" dirty="0" err="1">
                <a:solidFill>
                  <a:srgbClr val="FF0000"/>
                </a:solidFill>
              </a:rPr>
              <a:t>прибув</a:t>
            </a:r>
            <a:r>
              <a:rPr lang="ru-RU" b="1" dirty="0">
                <a:solidFill>
                  <a:srgbClr val="FF0000"/>
                </a:solidFill>
              </a:rPr>
              <a:t> в Нью </a:t>
            </a:r>
            <a:r>
              <a:rPr lang="ru-RU" b="1" dirty="0" err="1">
                <a:solidFill>
                  <a:srgbClr val="FF0000"/>
                </a:solidFill>
              </a:rPr>
              <a:t>йорк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під</a:t>
            </a:r>
            <a:r>
              <a:rPr lang="ru-RU" b="1" dirty="0">
                <a:solidFill>
                  <a:srgbClr val="FF0000"/>
                </a:solidFill>
              </a:rPr>
              <a:t> час </a:t>
            </a:r>
            <a:r>
              <a:rPr lang="ru-RU" b="1" dirty="0" err="1">
                <a:solidFill>
                  <a:srgbClr val="FF0000"/>
                </a:solidFill>
              </a:rPr>
              <a:t>вєтнамської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війни</a:t>
            </a:r>
            <a:r>
              <a:rPr lang="ru-RU" b="1" dirty="0">
                <a:solidFill>
                  <a:srgbClr val="FF0000"/>
                </a:solidFill>
              </a:rPr>
              <a:t> коли </a:t>
            </a:r>
            <a:r>
              <a:rPr lang="ru-RU" b="1" dirty="0" err="1">
                <a:solidFill>
                  <a:srgbClr val="FF0000"/>
                </a:solidFill>
              </a:rPr>
              <a:t>він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ледве</a:t>
            </a:r>
            <a:r>
              <a:rPr lang="ru-RU" b="1" dirty="0">
                <a:solidFill>
                  <a:srgbClr val="FF0000"/>
                </a:solidFill>
              </a:rPr>
              <a:t> не </a:t>
            </a:r>
            <a:r>
              <a:rPr lang="ru-RU" b="1" dirty="0" err="1" smtClean="0">
                <a:solidFill>
                  <a:srgbClr val="FF0000"/>
                </a:solidFill>
              </a:rPr>
              <a:t>збанкротував</a:t>
            </a:r>
            <a:r>
              <a:rPr lang="ru-RU" b="1" dirty="0">
                <a:solidFill>
                  <a:srgbClr val="FF0000"/>
                </a:solidFill>
              </a:rPr>
              <a:t>.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ru-RU" b="1" dirty="0" err="1" smtClean="0">
                <a:solidFill>
                  <a:srgbClr val="0070C0"/>
                </a:solidFill>
              </a:rPr>
              <a:t>Вишукані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будівлі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були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закинуті</a:t>
            </a:r>
            <a:r>
              <a:rPr lang="ru-RU" b="1" dirty="0">
                <a:solidFill>
                  <a:srgbClr val="0070C0"/>
                </a:solidFill>
              </a:rPr>
              <a:t> , </a:t>
            </a:r>
            <a:r>
              <a:rPr lang="ru-RU" b="1" dirty="0" err="1">
                <a:solidFill>
                  <a:srgbClr val="0070C0"/>
                </a:solidFill>
              </a:rPr>
              <a:t>вулиці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брудні</a:t>
            </a:r>
            <a:r>
              <a:rPr lang="ru-RU" b="1" dirty="0">
                <a:solidFill>
                  <a:srgbClr val="0070C0"/>
                </a:solidFill>
              </a:rPr>
              <a:t> , парки </a:t>
            </a:r>
            <a:r>
              <a:rPr lang="ru-RU" b="1" dirty="0" err="1">
                <a:solidFill>
                  <a:srgbClr val="0070C0"/>
                </a:solidFill>
              </a:rPr>
              <a:t>пусті</a:t>
            </a:r>
            <a:r>
              <a:rPr lang="ru-RU" b="1" dirty="0">
                <a:solidFill>
                  <a:srgbClr val="0070C0"/>
                </a:solidFill>
              </a:rPr>
              <a:t>, у </a:t>
            </a:r>
            <a:r>
              <a:rPr lang="ru-RU" b="1" dirty="0" err="1">
                <a:solidFill>
                  <a:srgbClr val="0070C0"/>
                </a:solidFill>
              </a:rPr>
              <a:t>шкіл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був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пошарпаний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вигляд</a:t>
            </a:r>
            <a:r>
              <a:rPr lang="ru-RU" b="1" dirty="0">
                <a:solidFill>
                  <a:srgbClr val="0070C0"/>
                </a:solidFill>
              </a:rPr>
              <a:t>. По </a:t>
            </a:r>
            <a:r>
              <a:rPr lang="ru-RU" b="1" dirty="0" err="1">
                <a:solidFill>
                  <a:srgbClr val="0070C0"/>
                </a:solidFill>
              </a:rPr>
              <a:t>закинутим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будинкам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бігали</a:t>
            </a:r>
            <a:r>
              <a:rPr lang="ru-RU" b="1" dirty="0">
                <a:solidFill>
                  <a:srgbClr val="0070C0"/>
                </a:solidFill>
              </a:rPr>
              <a:t> собаки , а на </a:t>
            </a:r>
            <a:r>
              <a:rPr lang="ru-RU" b="1" dirty="0" err="1">
                <a:solidFill>
                  <a:srgbClr val="0070C0"/>
                </a:solidFill>
              </a:rPr>
              <a:t>дахах</a:t>
            </a:r>
            <a:r>
              <a:rPr lang="ru-RU" b="1" dirty="0">
                <a:solidFill>
                  <a:srgbClr val="0070C0"/>
                </a:solidFill>
              </a:rPr>
              <a:t> росли </a:t>
            </a:r>
            <a:r>
              <a:rPr lang="ru-RU" b="1" dirty="0" smtClean="0">
                <a:solidFill>
                  <a:srgbClr val="0070C0"/>
                </a:solidFill>
              </a:rPr>
              <a:t>дерева</a:t>
            </a:r>
            <a:r>
              <a:rPr lang="ru-RU" b="1" dirty="0">
                <a:solidFill>
                  <a:srgbClr val="0070C0"/>
                </a:solidFill>
              </a:rPr>
              <a:t>. </a:t>
            </a:r>
            <a:endParaRPr lang="ru-RU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 err="1" smtClean="0">
                <a:solidFill>
                  <a:srgbClr val="FF0000"/>
                </a:solidFill>
              </a:rPr>
              <a:t>Поселенці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відкривали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двері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або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робили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дири</a:t>
            </a:r>
            <a:r>
              <a:rPr lang="ru-RU" b="1" dirty="0">
                <a:solidFill>
                  <a:srgbClr val="FF0000"/>
                </a:solidFill>
              </a:rPr>
              <a:t> у </a:t>
            </a:r>
            <a:r>
              <a:rPr lang="ru-RU" b="1" dirty="0" err="1">
                <a:solidFill>
                  <a:srgbClr val="FF0000"/>
                </a:solidFill>
              </a:rPr>
              <a:t>стінах</a:t>
            </a:r>
            <a:r>
              <a:rPr lang="ru-RU" b="1" dirty="0">
                <a:solidFill>
                  <a:srgbClr val="FF0000"/>
                </a:solidFill>
              </a:rPr>
              <a:t>. Вони </a:t>
            </a:r>
            <a:r>
              <a:rPr lang="ru-RU" b="1" dirty="0" err="1">
                <a:solidFill>
                  <a:srgbClr val="FF0000"/>
                </a:solidFill>
              </a:rPr>
              <a:t>знімали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дошки</a:t>
            </a:r>
            <a:r>
              <a:rPr lang="ru-RU" b="1" dirty="0">
                <a:solidFill>
                  <a:srgbClr val="FF0000"/>
                </a:solidFill>
              </a:rPr>
              <a:t> з </a:t>
            </a:r>
            <a:r>
              <a:rPr lang="ru-RU" b="1" dirty="0" err="1">
                <a:solidFill>
                  <a:srgbClr val="FF0000"/>
                </a:solidFill>
              </a:rPr>
              <a:t>вікон</a:t>
            </a:r>
            <a:r>
              <a:rPr lang="ru-RU" b="1" dirty="0">
                <a:solidFill>
                  <a:srgbClr val="FF0000"/>
                </a:solidFill>
              </a:rPr>
              <a:t> для </a:t>
            </a:r>
            <a:r>
              <a:rPr lang="ru-RU" b="1" dirty="0" err="1">
                <a:solidFill>
                  <a:srgbClr val="FF0000"/>
                </a:solidFill>
              </a:rPr>
              <a:t>освітлення</a:t>
            </a:r>
            <a:r>
              <a:rPr lang="ru-RU" b="1" dirty="0">
                <a:solidFill>
                  <a:srgbClr val="FF0000"/>
                </a:solidFill>
              </a:rPr>
              <a:t> і </a:t>
            </a:r>
            <a:r>
              <a:rPr lang="ru-RU" b="1" dirty="0" err="1">
                <a:solidFill>
                  <a:srgbClr val="FF0000"/>
                </a:solidFill>
              </a:rPr>
              <a:t>вентиляції</a:t>
            </a:r>
            <a:r>
              <a:rPr lang="ru-RU" b="1" dirty="0">
                <a:solidFill>
                  <a:srgbClr val="FF0000"/>
                </a:solidFill>
              </a:rPr>
              <a:t> , </a:t>
            </a:r>
            <a:r>
              <a:rPr lang="ru-RU" b="1" dirty="0" err="1">
                <a:solidFill>
                  <a:srgbClr val="FF0000"/>
                </a:solidFill>
              </a:rPr>
              <a:t>перетворюючи</a:t>
            </a:r>
            <a:r>
              <a:rPr lang="ru-RU" b="1" dirty="0">
                <a:solidFill>
                  <a:srgbClr val="FF0000"/>
                </a:solidFill>
              </a:rPr>
              <a:t> таким чином </a:t>
            </a:r>
            <a:r>
              <a:rPr lang="ru-RU" b="1" dirty="0" err="1">
                <a:solidFill>
                  <a:srgbClr val="FF0000"/>
                </a:solidFill>
              </a:rPr>
              <a:t>пусті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будівлі</a:t>
            </a:r>
            <a:r>
              <a:rPr lang="ru-RU" b="1" dirty="0">
                <a:solidFill>
                  <a:srgbClr val="FF0000"/>
                </a:solidFill>
              </a:rPr>
              <a:t> на </a:t>
            </a:r>
            <a:r>
              <a:rPr lang="ru-RU" b="1" dirty="0" err="1">
                <a:solidFill>
                  <a:srgbClr val="FF0000"/>
                </a:solidFill>
              </a:rPr>
              <a:t>місце</a:t>
            </a:r>
            <a:r>
              <a:rPr lang="ru-RU" b="1" dirty="0">
                <a:solidFill>
                  <a:srgbClr val="FF0000"/>
                </a:solidFill>
              </a:rPr>
              <a:t> для </a:t>
            </a:r>
            <a:r>
              <a:rPr lang="ru-RU" b="1" dirty="0" err="1">
                <a:solidFill>
                  <a:srgbClr val="FF0000"/>
                </a:solidFill>
              </a:rPr>
              <a:t>безхатченків</a:t>
            </a:r>
            <a:r>
              <a:rPr lang="ru-RU" b="1" dirty="0">
                <a:solidFill>
                  <a:srgbClr val="FF0000"/>
                </a:solidFill>
              </a:rPr>
              <a:t> , </a:t>
            </a:r>
            <a:r>
              <a:rPr lang="ru-RU" b="1" dirty="0" err="1">
                <a:solidFill>
                  <a:srgbClr val="FF0000"/>
                </a:solidFill>
              </a:rPr>
              <a:t>наркоманів</a:t>
            </a:r>
            <a:r>
              <a:rPr lang="ru-RU" b="1" dirty="0">
                <a:solidFill>
                  <a:srgbClr val="FF0000"/>
                </a:solidFill>
              </a:rPr>
              <a:t> і </a:t>
            </a:r>
            <a:r>
              <a:rPr lang="ru-RU" b="1" dirty="0" err="1">
                <a:solidFill>
                  <a:srgbClr val="FF0000"/>
                </a:solidFill>
              </a:rPr>
              <a:t>злодіїв</a:t>
            </a:r>
            <a:r>
              <a:rPr lang="ru-RU" b="1" dirty="0">
                <a:solidFill>
                  <a:srgbClr val="FF0000"/>
                </a:solidFill>
              </a:rPr>
              <a:t>». </a:t>
            </a:r>
            <a:endParaRPr lang="uk-UA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v"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047521"/>
            <a:ext cx="4896544" cy="4037663"/>
          </a:xfrm>
          <a:prstGeom prst="rect">
            <a:avLst/>
          </a:prstGeom>
        </p:spPr>
      </p:pic>
      <p:pic>
        <p:nvPicPr>
          <p:cNvPr id="1026" name="Picture 2" descr="C:\Users\Floyd\Desktop\Сша\YrlGeA4zD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73" y="476672"/>
            <a:ext cx="8064896" cy="589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8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488832" cy="4680520"/>
          </a:xfrm>
        </p:spPr>
      </p:pic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2627784" y="6021288"/>
            <a:ext cx="4237856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000" b="1" dirty="0" smtClean="0"/>
              <a:t>Державний прапор США</a:t>
            </a:r>
            <a:endParaRPr lang="uk-UA" sz="30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7924800" cy="1143000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0070C0"/>
                </a:solidFill>
              </a:rPr>
              <a:t>Д</a:t>
            </a:r>
            <a:r>
              <a:rPr lang="uk-UA" sz="4000" dirty="0" smtClean="0">
                <a:solidFill>
                  <a:srgbClr val="FF0000"/>
                </a:solidFill>
              </a:rPr>
              <a:t>е</a:t>
            </a:r>
            <a:r>
              <a:rPr lang="uk-UA" sz="4000" dirty="0" smtClean="0">
                <a:solidFill>
                  <a:srgbClr val="0070C0"/>
                </a:solidFill>
              </a:rPr>
              <a:t>р</a:t>
            </a:r>
            <a:r>
              <a:rPr lang="uk-UA" sz="4000" dirty="0" smtClean="0">
                <a:solidFill>
                  <a:srgbClr val="FF0000"/>
                </a:solidFill>
              </a:rPr>
              <a:t>ж</a:t>
            </a:r>
            <a:r>
              <a:rPr lang="uk-UA" sz="4000" dirty="0" smtClean="0">
                <a:solidFill>
                  <a:srgbClr val="0070C0"/>
                </a:solidFill>
              </a:rPr>
              <a:t>а</a:t>
            </a:r>
            <a:r>
              <a:rPr lang="uk-UA" sz="4000" dirty="0" smtClean="0">
                <a:solidFill>
                  <a:srgbClr val="FF0000"/>
                </a:solidFill>
              </a:rPr>
              <a:t>в</a:t>
            </a:r>
            <a:r>
              <a:rPr lang="uk-UA" sz="4000" dirty="0" smtClean="0">
                <a:solidFill>
                  <a:srgbClr val="0070C0"/>
                </a:solidFill>
              </a:rPr>
              <a:t>н</a:t>
            </a:r>
            <a:r>
              <a:rPr lang="uk-UA" sz="4000" dirty="0" smtClean="0">
                <a:solidFill>
                  <a:srgbClr val="FF0000"/>
                </a:solidFill>
              </a:rPr>
              <a:t>і </a:t>
            </a:r>
            <a:r>
              <a:rPr lang="uk-UA" sz="4000" dirty="0" smtClean="0">
                <a:solidFill>
                  <a:srgbClr val="0070C0"/>
                </a:solidFill>
              </a:rPr>
              <a:t>с</a:t>
            </a:r>
            <a:r>
              <a:rPr lang="uk-UA" sz="4000" dirty="0" smtClean="0">
                <a:solidFill>
                  <a:srgbClr val="FF0000"/>
                </a:solidFill>
              </a:rPr>
              <a:t>и</a:t>
            </a:r>
            <a:r>
              <a:rPr lang="uk-UA" sz="4000" dirty="0" smtClean="0">
                <a:solidFill>
                  <a:srgbClr val="0070C0"/>
                </a:solidFill>
              </a:rPr>
              <a:t>м</a:t>
            </a:r>
            <a:r>
              <a:rPr lang="uk-UA" sz="4000" dirty="0" smtClean="0">
                <a:solidFill>
                  <a:srgbClr val="FF0000"/>
                </a:solidFill>
              </a:rPr>
              <a:t>в</a:t>
            </a:r>
            <a:r>
              <a:rPr lang="uk-UA" sz="4000" dirty="0" smtClean="0">
                <a:solidFill>
                  <a:srgbClr val="0070C0"/>
                </a:solidFill>
              </a:rPr>
              <a:t>о</a:t>
            </a:r>
            <a:r>
              <a:rPr lang="uk-UA" sz="4000" dirty="0" smtClean="0">
                <a:solidFill>
                  <a:srgbClr val="FF0000"/>
                </a:solidFill>
              </a:rPr>
              <a:t>л</a:t>
            </a:r>
            <a:r>
              <a:rPr lang="uk-UA" sz="4000" dirty="0" smtClean="0">
                <a:solidFill>
                  <a:srgbClr val="0070C0"/>
                </a:solidFill>
              </a:rPr>
              <a:t>и</a:t>
            </a:r>
            <a:endParaRPr lang="uk-UA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5580112" y="2060848"/>
            <a:ext cx="3096344" cy="2934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500" dirty="0">
                <a:solidFill>
                  <a:srgbClr val="FF0000"/>
                </a:solidFill>
              </a:rPr>
              <a:t>З</a:t>
            </a:r>
            <a:r>
              <a:rPr lang="uk-UA" sz="2500" dirty="0" smtClean="0">
                <a:solidFill>
                  <a:srgbClr val="FF0000"/>
                </a:solidFill>
              </a:rPr>
              <a:t>ображення </a:t>
            </a:r>
            <a:r>
              <a:rPr lang="uk-UA" sz="2500" dirty="0">
                <a:solidFill>
                  <a:srgbClr val="FF0000"/>
                </a:solidFill>
              </a:rPr>
              <a:t>орла з розпростертими крилами, який тримає у лапах маслинову гілку і 13 стріл.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24800" cy="1143000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00B0F0"/>
                </a:solidFill>
              </a:rPr>
              <a:t>Державний герб</a:t>
            </a:r>
            <a:endParaRPr lang="uk-UA" sz="4000" dirty="0">
              <a:solidFill>
                <a:srgbClr val="00B0F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12192"/>
            <a:ext cx="4824536" cy="464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2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3528392" cy="5256584"/>
          </a:xfrm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4595547" y="1196752"/>
            <a:ext cx="3733800" cy="144016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dirty="0"/>
              <a:t>«</a:t>
            </a:r>
            <a:r>
              <a:rPr lang="ru-RU" dirty="0" err="1"/>
              <a:t>Зірково-смугастий</a:t>
            </a:r>
            <a:r>
              <a:rPr lang="ru-RU" dirty="0"/>
              <a:t> прапор»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офіційно</a:t>
            </a:r>
            <a:r>
              <a:rPr lang="ru-RU" dirty="0"/>
              <a:t> </a:t>
            </a:r>
            <a:r>
              <a:rPr lang="ru-RU" dirty="0" err="1"/>
              <a:t>прийнятий</a:t>
            </a:r>
            <a:r>
              <a:rPr lang="ru-RU" dirty="0"/>
              <a:t> у 1931 </a:t>
            </a:r>
            <a:r>
              <a:rPr lang="ru-RU" dirty="0" err="1" smtClean="0"/>
              <a:t>році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Текст </a:t>
            </a:r>
            <a:r>
              <a:rPr lang="ru-RU" dirty="0"/>
              <a:t>до </a:t>
            </a:r>
            <a:r>
              <a:rPr lang="ru-RU" dirty="0" err="1"/>
              <a:t>нього</a:t>
            </a:r>
            <a:r>
              <a:rPr lang="ru-RU" dirty="0"/>
              <a:t> написаний у1814 </a:t>
            </a:r>
            <a:r>
              <a:rPr lang="ru-RU" dirty="0" err="1" smtClean="0"/>
              <a:t>році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27784" y="0"/>
            <a:ext cx="4104456" cy="882352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Національний гімн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414" y="2924944"/>
            <a:ext cx="4860066" cy="3468240"/>
          </a:xfrm>
          <a:prstGeom prst="rect">
            <a:avLst/>
          </a:prstGeom>
        </p:spPr>
      </p:pic>
      <p:pic>
        <p:nvPicPr>
          <p:cNvPr id="7" name="National Anthem of The USA - Национальный гимн СШ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63972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3744415" cy="4968552"/>
          </a:xfrm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4716016" y="1628800"/>
            <a:ext cx="4019872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err="1">
                <a:solidFill>
                  <a:srgbClr val="FF0000"/>
                </a:solidFill>
              </a:rPr>
              <a:t>Джо́рдж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Ва́шингтон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/>
              <a:t>- </a:t>
            </a:r>
            <a:r>
              <a:rPr lang="ru-RU" dirty="0" err="1" smtClean="0"/>
              <a:t>американський</a:t>
            </a:r>
            <a:r>
              <a:rPr lang="ru-RU" dirty="0" smtClean="0"/>
              <a:t> </a:t>
            </a:r>
            <a:r>
              <a:rPr lang="ru-RU" dirty="0" err="1"/>
              <a:t>державний</a:t>
            </a:r>
            <a:r>
              <a:rPr lang="ru-RU" dirty="0"/>
              <a:t> </a:t>
            </a:r>
            <a:r>
              <a:rPr lang="ru-RU" dirty="0" err="1"/>
              <a:t>діяч</a:t>
            </a:r>
            <a:r>
              <a:rPr lang="ru-RU" dirty="0"/>
              <a:t>, </a:t>
            </a:r>
            <a:r>
              <a:rPr lang="ru-RU" dirty="0" smtClean="0"/>
              <a:t>перший президент </a:t>
            </a:r>
            <a:r>
              <a:rPr lang="ru-RU" dirty="0" err="1"/>
              <a:t>Сполучених</a:t>
            </a:r>
            <a:r>
              <a:rPr lang="ru-RU" dirty="0"/>
              <a:t> </a:t>
            </a:r>
            <a:r>
              <a:rPr lang="ru-RU" dirty="0" err="1" smtClean="0"/>
              <a:t>Штатів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uk-UA" dirty="0" smtClean="0"/>
              <a:t>Батько-засновник США</a:t>
            </a:r>
          </a:p>
          <a:p>
            <a:pPr marL="0" indent="0">
              <a:buNone/>
            </a:pPr>
            <a:endParaRPr lang="uk-UA" dirty="0" smtClean="0"/>
          </a:p>
          <a:p>
            <a:pPr>
              <a:buFont typeface="Wingdings" pitchFamily="2" charset="2"/>
              <a:buChar char="Ø"/>
            </a:pPr>
            <a:r>
              <a:rPr lang="uk-UA" dirty="0"/>
              <a:t>З його ініціативи до усіх президентів в США звертаються </a:t>
            </a:r>
            <a:r>
              <a:rPr lang="uk-UA" i="1" dirty="0" smtClean="0">
                <a:solidFill>
                  <a:srgbClr val="FF0000"/>
                </a:solidFill>
              </a:rPr>
              <a:t>містер </a:t>
            </a:r>
            <a:r>
              <a:rPr lang="uk-UA" i="1" dirty="0">
                <a:solidFill>
                  <a:srgbClr val="FF0000"/>
                </a:solidFill>
              </a:rPr>
              <a:t>Президент</a:t>
            </a:r>
            <a:r>
              <a:rPr lang="uk-UA" dirty="0">
                <a:solidFill>
                  <a:srgbClr val="FF0000"/>
                </a:solidFill>
              </a:rPr>
              <a:t>. </a:t>
            </a:r>
          </a:p>
          <a:p>
            <a:endParaRPr lang="uk-UA" dirty="0" smtClean="0"/>
          </a:p>
          <a:p>
            <a:pPr>
              <a:buFont typeface="Wingdings" pitchFamily="2" charset="2"/>
              <a:buChar char="Ø"/>
            </a:pPr>
            <a:r>
              <a:rPr lang="uk-UA" dirty="0" smtClean="0"/>
              <a:t>Він </a:t>
            </a:r>
            <a:r>
              <a:rPr lang="uk-UA" dirty="0"/>
              <a:t>залишається єдиним президентом, за якого проголосували </a:t>
            </a:r>
            <a:r>
              <a:rPr lang="uk-UA" dirty="0">
                <a:solidFill>
                  <a:srgbClr val="FF0000"/>
                </a:solidFill>
              </a:rPr>
              <a:t>100% </a:t>
            </a:r>
            <a:r>
              <a:rPr lang="uk-UA" dirty="0"/>
              <a:t>виборців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3688" y="260648"/>
            <a:ext cx="5688632" cy="652934"/>
          </a:xfrm>
        </p:spPr>
        <p:txBody>
          <a:bodyPr/>
          <a:lstStyle/>
          <a:p>
            <a:pPr algn="ctr"/>
            <a:r>
              <a:rPr lang="uk-UA" sz="3200" dirty="0" smtClean="0"/>
              <a:t>Президенти  </a:t>
            </a:r>
            <a:r>
              <a:rPr lang="uk-UA" sz="3200" dirty="0" err="1" smtClean="0"/>
              <a:t>сша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73624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uk-UA" dirty="0"/>
              <a:t>В багатьох </a:t>
            </a:r>
            <a:r>
              <a:rPr lang="uk-UA" dirty="0" smtClean="0"/>
              <a:t>ЗМІ </a:t>
            </a:r>
            <a:r>
              <a:rPr lang="uk-UA" dirty="0"/>
              <a:t> номінація першого темношкірого кандидата на посаду президента країни стала новиною </a:t>
            </a:r>
            <a:r>
              <a:rPr lang="uk-UA" dirty="0">
                <a:solidFill>
                  <a:srgbClr val="FF0000"/>
                </a:solidFill>
              </a:rPr>
              <a:t>№ 1</a:t>
            </a:r>
            <a:r>
              <a:rPr lang="uk-UA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uk-UA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Журнал </a:t>
            </a:r>
            <a:r>
              <a:rPr lang="ru-RU" dirty="0" smtClean="0">
                <a:solidFill>
                  <a:srgbClr val="FF0000"/>
                </a:solidFill>
              </a:rPr>
              <a:t>«Тайм»</a:t>
            </a:r>
            <a:r>
              <a:rPr lang="ru-RU" dirty="0" smtClean="0"/>
              <a:t> </a:t>
            </a:r>
            <a:r>
              <a:rPr lang="ru-RU" dirty="0"/>
              <a:t>назвав </a:t>
            </a:r>
            <a:r>
              <a:rPr lang="ru-RU" dirty="0" err="1"/>
              <a:t>його</a:t>
            </a:r>
            <a:r>
              <a:rPr lang="ru-RU" dirty="0"/>
              <a:t> одним з </a:t>
            </a:r>
            <a:r>
              <a:rPr lang="ru-RU" dirty="0" err="1"/>
              <a:t>найвпливовіших</a:t>
            </a:r>
            <a:r>
              <a:rPr lang="ru-RU" dirty="0"/>
              <a:t> людей </a:t>
            </a:r>
            <a:r>
              <a:rPr lang="ru-RU" dirty="0" err="1" smtClean="0"/>
              <a:t>світу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</a:rPr>
              <a:t>20 </a:t>
            </a:r>
            <a:r>
              <a:rPr lang="ru-RU" dirty="0" err="1" smtClean="0">
                <a:solidFill>
                  <a:srgbClr val="FF0000"/>
                </a:solidFill>
              </a:rPr>
              <a:t>січня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2009 року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Барак </a:t>
            </a:r>
            <a:r>
              <a:rPr lang="ru-RU" dirty="0"/>
              <a:t>Обама </a:t>
            </a:r>
            <a:r>
              <a:rPr lang="ru-RU" dirty="0" err="1"/>
              <a:t>обійняв</a:t>
            </a:r>
            <a:r>
              <a:rPr lang="ru-RU" dirty="0"/>
              <a:t> посаду президента </a:t>
            </a:r>
            <a:r>
              <a:rPr lang="ru-RU" dirty="0">
                <a:solidFill>
                  <a:srgbClr val="FF0000"/>
                </a:solidFill>
              </a:rPr>
              <a:t>США.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3816424" cy="4752528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55776" y="260648"/>
            <a:ext cx="4824536" cy="810344"/>
          </a:xfrm>
        </p:spPr>
        <p:txBody>
          <a:bodyPr/>
          <a:lstStyle/>
          <a:p>
            <a:r>
              <a:rPr lang="uk-UA" b="1" dirty="0" err="1"/>
              <a:t>Бара́к</a:t>
            </a:r>
            <a:r>
              <a:rPr lang="uk-UA" b="1" dirty="0"/>
              <a:t> Хусейн Обама</a:t>
            </a:r>
            <a:r>
              <a:rPr lang="uk-UA" dirty="0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181409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68952" cy="6336704"/>
          </a:xfrm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179512" y="908720"/>
            <a:ext cx="3733800" cy="56166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uk-UA" sz="4000" b="1" dirty="0" smtClean="0"/>
          </a:p>
          <a:p>
            <a:pPr marL="0" indent="0">
              <a:buNone/>
            </a:pPr>
            <a:r>
              <a:rPr lang="uk-UA" sz="4000" b="1" dirty="0" smtClean="0"/>
              <a:t>   НЬЮ-ЙОРК</a:t>
            </a:r>
          </a:p>
          <a:p>
            <a:pPr marL="0" indent="0">
              <a:buNone/>
            </a:pPr>
            <a:endParaRPr lang="uk-UA" sz="4000" b="1" dirty="0" smtClean="0"/>
          </a:p>
          <a:p>
            <a:pPr marL="0" indent="0">
              <a:buNone/>
            </a:pPr>
            <a:endParaRPr lang="uk-UA" sz="4000" b="1" dirty="0"/>
          </a:p>
          <a:p>
            <a:pPr marL="0" indent="0">
              <a:buNone/>
            </a:pPr>
            <a:endParaRPr lang="uk-UA" sz="4000" b="1" dirty="0" smtClean="0"/>
          </a:p>
          <a:p>
            <a:pPr marL="0" indent="0">
              <a:buNone/>
            </a:pPr>
            <a:endParaRPr lang="uk-UA" sz="4000" b="1" dirty="0" smtClean="0"/>
          </a:p>
          <a:p>
            <a:pPr marL="0" indent="0">
              <a:buNone/>
            </a:pPr>
            <a:r>
              <a:rPr lang="ru-RU" sz="3300" b="1" dirty="0"/>
              <a:t>центр </a:t>
            </a:r>
            <a:r>
              <a:rPr lang="ru-RU" sz="3300" b="1" dirty="0" err="1"/>
              <a:t>культури</a:t>
            </a:r>
            <a:r>
              <a:rPr lang="ru-RU" sz="3300" b="1" dirty="0"/>
              <a:t> та </a:t>
            </a:r>
            <a:r>
              <a:rPr lang="ru-RU" sz="3300" b="1" dirty="0" err="1"/>
              <a:t>інформації</a:t>
            </a:r>
            <a:r>
              <a:rPr lang="ru-RU" sz="3300" b="1" dirty="0"/>
              <a:t> США. </a:t>
            </a:r>
            <a:endParaRPr lang="uk-UA" sz="3300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260648"/>
            <a:ext cx="5256584" cy="652934"/>
          </a:xfrm>
        </p:spPr>
        <p:txBody>
          <a:bodyPr/>
          <a:lstStyle/>
          <a:p>
            <a:pPr algn="ctr"/>
            <a:r>
              <a:rPr lang="uk-UA" sz="3500" dirty="0" smtClean="0"/>
              <a:t>Найбільші міста</a:t>
            </a:r>
            <a:endParaRPr lang="uk-UA" sz="3500" dirty="0"/>
          </a:p>
        </p:txBody>
      </p:sp>
      <p:pic>
        <p:nvPicPr>
          <p:cNvPr id="6" name="Keny West - Love Lockdow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165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6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96</TotalTime>
  <Words>389</Words>
  <Application>Microsoft Office PowerPoint</Application>
  <PresentationFormat>Экран (4:3)</PresentationFormat>
  <Paragraphs>62</Paragraphs>
  <Slides>19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Горизонт</vt:lpstr>
      <vt:lpstr>Сполучені  штати америки</vt:lpstr>
      <vt:lpstr>Презентация PowerPoint</vt:lpstr>
      <vt:lpstr>Презентация PowerPoint</vt:lpstr>
      <vt:lpstr>Державні символи</vt:lpstr>
      <vt:lpstr>Державний герб</vt:lpstr>
      <vt:lpstr>Національний гімн</vt:lpstr>
      <vt:lpstr>Президенти  сша</vt:lpstr>
      <vt:lpstr>Бара́к Хусейн Обама  </vt:lpstr>
      <vt:lpstr>Найбільші міста</vt:lpstr>
      <vt:lpstr>Презентация PowerPoint</vt:lpstr>
      <vt:lpstr>Чикаго </vt:lpstr>
      <vt:lpstr>Маямі  </vt:lpstr>
      <vt:lpstr>Визначні місця сша</vt:lpstr>
      <vt:lpstr>Бруклінський   міст</vt:lpstr>
      <vt:lpstr>Діснейленд</vt:lpstr>
      <vt:lpstr>Лас-Вегас </vt:lpstr>
      <vt:lpstr>Бродвей</vt:lpstr>
      <vt:lpstr>Культура сьогодення  </vt:lpstr>
      <vt:lpstr>Цікаві факти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Сполучені  штати америки</dc:title>
  <dc:creator>Floyd</dc:creator>
  <cp:lastModifiedBy>User</cp:lastModifiedBy>
  <cp:revision>11</cp:revision>
  <dcterms:created xsi:type="dcterms:W3CDTF">2013-12-17T22:17:07Z</dcterms:created>
  <dcterms:modified xsi:type="dcterms:W3CDTF">2013-12-18T07:00:16Z</dcterms:modified>
</cp:coreProperties>
</file>