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3" r:id="rId3"/>
    <p:sldId id="262" r:id="rId4"/>
    <p:sldId id="261" r:id="rId5"/>
    <p:sldId id="260" r:id="rId6"/>
    <p:sldId id="259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863D"/>
    <a:srgbClr val="D10531"/>
    <a:srgbClr val="3682F2"/>
    <a:srgbClr val="F9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EFC0F-5CD9-4511-9B36-4151837F09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55171-513C-495F-A071-1ABB14E2BFE6}">
      <dgm:prSet custT="1"/>
      <dgm:spPr/>
      <dgm:t>
        <a:bodyPr/>
        <a:lstStyle/>
        <a:p>
          <a:pPr rtl="0"/>
          <a:r>
            <a:rPr lang="ru-RU" sz="2600" dirty="0" err="1" smtClean="0"/>
            <a:t>Литовсько-польська</a:t>
          </a:r>
          <a:r>
            <a:rPr lang="ru-RU" sz="2600" dirty="0" smtClean="0"/>
            <a:t> </a:t>
          </a:r>
          <a:r>
            <a:rPr lang="ru-RU" sz="2600" dirty="0" err="1" smtClean="0"/>
            <a:t>доба</a:t>
          </a:r>
          <a:r>
            <a:rPr lang="ru-RU" sz="2600" dirty="0" smtClean="0"/>
            <a:t> в </a:t>
          </a:r>
          <a:r>
            <a:rPr lang="ru-RU" sz="2600" dirty="0" err="1" smtClean="0"/>
            <a:t>історії</a:t>
          </a:r>
          <a:r>
            <a:rPr lang="ru-RU" sz="2600" dirty="0" smtClean="0"/>
            <a:t> </a:t>
          </a:r>
          <a:r>
            <a:rPr lang="ru-RU" sz="2600" dirty="0" err="1" smtClean="0"/>
            <a:t>України</a:t>
          </a:r>
          <a:r>
            <a:rPr lang="ru-RU" sz="2600" dirty="0" smtClean="0"/>
            <a:t> – </a:t>
          </a:r>
          <a:r>
            <a:rPr lang="ru-RU" sz="2600" dirty="0" err="1" smtClean="0"/>
            <a:t>це</a:t>
          </a:r>
          <a:r>
            <a:rPr lang="ru-RU" sz="2600" dirty="0" smtClean="0"/>
            <a:t> три </a:t>
          </a:r>
          <a:r>
            <a:rPr lang="ru-RU" sz="2600" dirty="0" err="1" smtClean="0"/>
            <a:t>століття</a:t>
          </a:r>
          <a:r>
            <a:rPr lang="ru-RU" sz="2600" dirty="0" smtClean="0"/>
            <a:t>, </a:t>
          </a:r>
          <a:r>
            <a:rPr lang="ru-RU" sz="2600" dirty="0" err="1" smtClean="0"/>
            <a:t>оповиті</a:t>
          </a:r>
          <a:r>
            <a:rPr lang="ru-RU" sz="2600" dirty="0" smtClean="0"/>
            <a:t> </a:t>
          </a:r>
          <a:r>
            <a:rPr lang="ru-RU" sz="2600" dirty="0" err="1" smtClean="0"/>
            <a:t>серпанком</a:t>
          </a:r>
          <a:r>
            <a:rPr lang="ru-RU" sz="2600" dirty="0" smtClean="0"/>
            <a:t> </a:t>
          </a:r>
          <a:r>
            <a:rPr lang="ru-RU" sz="2600" dirty="0" err="1" smtClean="0"/>
            <a:t>забуття</a:t>
          </a:r>
          <a:r>
            <a:rPr lang="ru-RU" sz="2600" dirty="0" smtClean="0"/>
            <a:t>, </a:t>
          </a:r>
          <a:r>
            <a:rPr lang="ru-RU" sz="2600" dirty="0" err="1" smtClean="0"/>
            <a:t>сповнені</a:t>
          </a:r>
          <a:r>
            <a:rPr lang="ru-RU" sz="2600" dirty="0" smtClean="0"/>
            <a:t> </a:t>
          </a:r>
          <a:r>
            <a:rPr lang="ru-RU" sz="2600" dirty="0" err="1" smtClean="0"/>
            <a:t>таємниць</a:t>
          </a:r>
          <a:r>
            <a:rPr lang="ru-RU" sz="2600" dirty="0" smtClean="0"/>
            <a:t> й </a:t>
          </a:r>
          <a:r>
            <a:rPr lang="ru-RU" sz="2600" dirty="0" err="1" smtClean="0"/>
            <a:t>парадоксів</a:t>
          </a:r>
          <a:r>
            <a:rPr lang="ru-RU" sz="2600" dirty="0" smtClean="0"/>
            <a:t>. Причини </a:t>
          </a:r>
          <a:r>
            <a:rPr lang="ru-RU" sz="2600" dirty="0" err="1" smtClean="0"/>
            <a:t>цього</a:t>
          </a:r>
          <a:r>
            <a:rPr lang="ru-RU" sz="2600" dirty="0" smtClean="0"/>
            <a:t> парадокса </a:t>
          </a:r>
          <a:r>
            <a:rPr lang="ru-RU" sz="2600" dirty="0" err="1" smtClean="0"/>
            <a:t>слід</a:t>
          </a:r>
          <a:r>
            <a:rPr lang="ru-RU" sz="2600" dirty="0" smtClean="0"/>
            <a:t> </a:t>
          </a:r>
          <a:r>
            <a:rPr lang="ru-RU" sz="2600" dirty="0" err="1" smtClean="0"/>
            <a:t>шукати</a:t>
          </a:r>
          <a:r>
            <a:rPr lang="ru-RU" sz="2600" dirty="0" smtClean="0"/>
            <a:t> в </a:t>
          </a:r>
          <a:r>
            <a:rPr lang="ru-RU" sz="2600" dirty="0" err="1" smtClean="0"/>
            <a:t>реаліях</a:t>
          </a:r>
          <a:r>
            <a:rPr lang="ru-RU" sz="2600" dirty="0" smtClean="0"/>
            <a:t> </a:t>
          </a:r>
          <a:r>
            <a:rPr lang="ru-RU" sz="2600" dirty="0" err="1" smtClean="0"/>
            <a:t>постмонгольської</a:t>
          </a:r>
          <a:r>
            <a:rPr lang="ru-RU" sz="2600" dirty="0" smtClean="0"/>
            <a:t> </a:t>
          </a:r>
          <a:r>
            <a:rPr lang="ru-RU" sz="2600" dirty="0" err="1" smtClean="0"/>
            <a:t>епохи</a:t>
          </a:r>
          <a:r>
            <a:rPr lang="ru-RU" sz="2600" dirty="0" smtClean="0"/>
            <a:t> – </a:t>
          </a:r>
          <a:r>
            <a:rPr lang="ru-RU" sz="2600" dirty="0" err="1" smtClean="0"/>
            <a:t>руйнації</a:t>
          </a:r>
          <a:r>
            <a:rPr lang="ru-RU" sz="2600" dirty="0" smtClean="0"/>
            <a:t> </a:t>
          </a:r>
          <a:r>
            <a:rPr lang="ru-RU" sz="2600" dirty="0" err="1" smtClean="0"/>
            <a:t>традиційних</a:t>
          </a:r>
          <a:r>
            <a:rPr lang="ru-RU" sz="2600" dirty="0" smtClean="0"/>
            <a:t> </a:t>
          </a:r>
          <a:r>
            <a:rPr lang="ru-RU" sz="2600" dirty="0" err="1" smtClean="0"/>
            <a:t>підвалин</a:t>
          </a:r>
          <a:r>
            <a:rPr lang="ru-RU" sz="2600" dirty="0" smtClean="0"/>
            <a:t> </a:t>
          </a:r>
          <a:r>
            <a:rPr lang="ru-RU" sz="2600" dirty="0" err="1" smtClean="0"/>
            <a:t>життя</a:t>
          </a:r>
          <a:r>
            <a:rPr lang="ru-RU" sz="2600" dirty="0" smtClean="0"/>
            <a:t>, </a:t>
          </a:r>
          <a:r>
            <a:rPr lang="ru-RU" sz="2600" dirty="0" err="1" smtClean="0"/>
            <a:t>припиненні</a:t>
          </a:r>
          <a:r>
            <a:rPr lang="ru-RU" sz="2600" dirty="0" smtClean="0"/>
            <a:t> </a:t>
          </a:r>
          <a:r>
            <a:rPr lang="ru-RU" sz="2600" dirty="0" err="1" smtClean="0"/>
            <a:t>літописання</a:t>
          </a:r>
          <a:r>
            <a:rPr lang="ru-RU" sz="2600" dirty="0" smtClean="0"/>
            <a:t>, </a:t>
          </a:r>
          <a:r>
            <a:rPr lang="ru-RU" sz="2600" dirty="0" err="1" smtClean="0"/>
            <a:t>порушенні</a:t>
          </a:r>
          <a:r>
            <a:rPr lang="ru-RU" sz="2600" dirty="0" smtClean="0"/>
            <a:t> </a:t>
          </a:r>
          <a:r>
            <a:rPr lang="ru-RU" sz="2600" dirty="0" err="1" smtClean="0"/>
            <a:t>політико-династичних</a:t>
          </a:r>
          <a:r>
            <a:rPr lang="ru-RU" sz="2600" dirty="0" smtClean="0"/>
            <a:t> </a:t>
          </a:r>
          <a:r>
            <a:rPr lang="ru-RU" sz="2600" dirty="0" err="1" smtClean="0"/>
            <a:t>зв'язків</a:t>
          </a:r>
          <a:r>
            <a:rPr lang="ru-RU" sz="2600" dirty="0" smtClean="0"/>
            <a:t> </a:t>
          </a:r>
          <a:r>
            <a:rPr lang="ru-RU" sz="2600" dirty="0" err="1" smtClean="0"/>
            <a:t>із</a:t>
          </a:r>
          <a:r>
            <a:rPr lang="ru-RU" sz="2600" dirty="0" smtClean="0"/>
            <a:t> </a:t>
          </a:r>
          <a:r>
            <a:rPr lang="ru-RU" sz="2600" dirty="0" err="1" smtClean="0"/>
            <a:t>тими</a:t>
          </a:r>
          <a:r>
            <a:rPr lang="ru-RU" sz="2600" dirty="0" smtClean="0"/>
            <a:t> </a:t>
          </a:r>
          <a:r>
            <a:rPr lang="ru-RU" sz="2600" dirty="0" err="1" smtClean="0"/>
            <a:t>східнослов'янськими</a:t>
          </a:r>
          <a:r>
            <a:rPr lang="ru-RU" sz="2600" dirty="0" smtClean="0"/>
            <a:t> </a:t>
          </a:r>
          <a:r>
            <a:rPr lang="ru-RU" sz="2600" dirty="0" err="1" smtClean="0"/>
            <a:t>регіонами</a:t>
          </a:r>
          <a:r>
            <a:rPr lang="ru-RU" sz="2600" dirty="0" smtClean="0"/>
            <a:t>, де </a:t>
          </a:r>
          <a:r>
            <a:rPr lang="ru-RU" sz="2600" dirty="0" err="1" smtClean="0"/>
            <a:t>ця</a:t>
          </a:r>
          <a:r>
            <a:rPr lang="ru-RU" sz="2600" dirty="0" smtClean="0"/>
            <a:t> </a:t>
          </a:r>
          <a:r>
            <a:rPr lang="ru-RU" sz="2600" dirty="0" err="1" smtClean="0"/>
            <a:t>традиція</a:t>
          </a:r>
          <a:r>
            <a:rPr lang="ru-RU" sz="2600" dirty="0" smtClean="0"/>
            <a:t> </a:t>
          </a:r>
          <a:r>
            <a:rPr lang="ru-RU" sz="2600" dirty="0" err="1" smtClean="0"/>
            <a:t>збереглася</a:t>
          </a:r>
          <a:r>
            <a:rPr lang="ru-RU" sz="2600" dirty="0" smtClean="0"/>
            <a:t>. </a:t>
          </a:r>
          <a:r>
            <a:rPr lang="ru-RU" sz="2600" dirty="0" err="1" smtClean="0"/>
            <a:t>Тож</a:t>
          </a:r>
          <a:r>
            <a:rPr lang="ru-RU" sz="2600" dirty="0" smtClean="0"/>
            <a:t> і </a:t>
          </a:r>
          <a:r>
            <a:rPr lang="ru-RU" sz="2600" dirty="0" err="1" smtClean="0"/>
            <a:t>немає</a:t>
          </a:r>
          <a:r>
            <a:rPr lang="ru-RU" sz="2600" dirty="0" smtClean="0"/>
            <a:t> в </a:t>
          </a:r>
          <a:r>
            <a:rPr lang="ru-RU" sz="2600" dirty="0" err="1" smtClean="0"/>
            <a:t>наявних</a:t>
          </a:r>
          <a:r>
            <a:rPr lang="ru-RU" sz="2600" dirty="0" smtClean="0"/>
            <a:t> </a:t>
          </a:r>
          <a:r>
            <a:rPr lang="ru-RU" sz="2600" dirty="0" err="1" smtClean="0"/>
            <a:t>джерелах</a:t>
          </a:r>
          <a:r>
            <a:rPr lang="ru-RU" sz="2600" dirty="0" smtClean="0"/>
            <a:t> </a:t>
          </a:r>
          <a:r>
            <a:rPr lang="ru-RU" sz="2600" dirty="0" err="1" smtClean="0"/>
            <a:t>докладної</a:t>
          </a:r>
          <a:r>
            <a:rPr lang="ru-RU" sz="2600" dirty="0" smtClean="0"/>
            <a:t> </a:t>
          </a:r>
          <a:r>
            <a:rPr lang="ru-RU" sz="2600" dirty="0" err="1" smtClean="0"/>
            <a:t>інформації</a:t>
          </a:r>
          <a:r>
            <a:rPr lang="ru-RU" sz="2600" dirty="0" smtClean="0"/>
            <a:t> про </a:t>
          </a:r>
          <a:r>
            <a:rPr lang="ru-RU" sz="2600" dirty="0" err="1" smtClean="0"/>
            <a:t>життя</a:t>
          </a:r>
          <a:r>
            <a:rPr lang="ru-RU" sz="2600" dirty="0" smtClean="0"/>
            <a:t> </a:t>
          </a:r>
          <a:r>
            <a:rPr lang="ru-RU" sz="2600" dirty="0" err="1" smtClean="0"/>
            <a:t>українських</a:t>
          </a:r>
          <a:r>
            <a:rPr lang="ru-RU" sz="2600" dirty="0" smtClean="0"/>
            <a:t> земель - </a:t>
          </a:r>
          <a:r>
            <a:rPr lang="ru-RU" sz="2600" dirty="0" err="1" smtClean="0"/>
            <a:t>більше</a:t>
          </a:r>
          <a:r>
            <a:rPr lang="ru-RU" sz="2600" dirty="0" smtClean="0"/>
            <a:t> того, </a:t>
          </a:r>
          <a:r>
            <a:rPr lang="ru-RU" sz="2600" dirty="0" err="1" smtClean="0"/>
            <a:t>навіть</a:t>
          </a:r>
          <a:r>
            <a:rPr lang="ru-RU" sz="2600" dirty="0" smtClean="0"/>
            <a:t> </a:t>
          </a:r>
          <a:r>
            <a:rPr lang="ru-RU" sz="2600" dirty="0" err="1" smtClean="0"/>
            <a:t>певних</a:t>
          </a:r>
          <a:r>
            <a:rPr lang="ru-RU" sz="2600" dirty="0" smtClean="0"/>
            <a:t> </a:t>
          </a:r>
          <a:r>
            <a:rPr lang="ru-RU" sz="2600" dirty="0" err="1" smtClean="0"/>
            <a:t>відомостей</a:t>
          </a:r>
          <a:r>
            <a:rPr lang="ru-RU" sz="2600" dirty="0" smtClean="0"/>
            <a:t> про </a:t>
          </a:r>
          <a:r>
            <a:rPr lang="ru-RU" sz="2600" dirty="0" err="1" smtClean="0"/>
            <a:t>їх</a:t>
          </a:r>
          <a:r>
            <a:rPr lang="ru-RU" sz="2600" dirty="0" smtClean="0"/>
            <a:t> </a:t>
          </a:r>
          <a:r>
            <a:rPr lang="ru-RU" sz="2600" dirty="0" err="1" smtClean="0"/>
            <a:t>приєднання</a:t>
          </a:r>
          <a:r>
            <a:rPr lang="ru-RU" sz="2600" dirty="0" smtClean="0"/>
            <a:t> до </a:t>
          </a:r>
          <a:r>
            <a:rPr lang="ru-RU" sz="2600" dirty="0" err="1" smtClean="0"/>
            <a:t>Литви</a:t>
          </a:r>
          <a:r>
            <a:rPr lang="ru-RU" sz="2600" dirty="0" smtClean="0"/>
            <a:t>. </a:t>
          </a:r>
          <a:endParaRPr lang="ru-RU" sz="2600" dirty="0"/>
        </a:p>
      </dgm:t>
    </dgm:pt>
    <dgm:pt modelId="{0CBC90BA-1739-4833-820E-738BC7D563E5}" type="parTrans" cxnId="{AE8E973F-E544-4F10-B7DF-8C811530E934}">
      <dgm:prSet/>
      <dgm:spPr/>
      <dgm:t>
        <a:bodyPr/>
        <a:lstStyle/>
        <a:p>
          <a:endParaRPr lang="ru-RU"/>
        </a:p>
      </dgm:t>
    </dgm:pt>
    <dgm:pt modelId="{CA38A55A-9A08-4CBF-B8E7-8849732598A1}" type="sibTrans" cxnId="{AE8E973F-E544-4F10-B7DF-8C811530E934}">
      <dgm:prSet/>
      <dgm:spPr/>
      <dgm:t>
        <a:bodyPr/>
        <a:lstStyle/>
        <a:p>
          <a:endParaRPr lang="ru-RU"/>
        </a:p>
      </dgm:t>
    </dgm:pt>
    <dgm:pt modelId="{EC12E8D2-84BF-4476-A902-61D757BEF6F3}" type="pres">
      <dgm:prSet presAssocID="{AF0EFC0F-5CD9-4511-9B36-4151837F09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3F87B-FF65-4F6F-A8C7-8254F5FDC249}" type="pres">
      <dgm:prSet presAssocID="{13155171-513C-495F-A071-1ABB14E2BFE6}" presName="circle1" presStyleLbl="node1" presStyleIdx="0" presStyleCnt="1" custScaleX="38409" custScaleY="99520" custLinFactNeighborX="12972" custLinFactNeighborY="16112"/>
      <dgm:spPr/>
    </dgm:pt>
    <dgm:pt modelId="{79CC7387-C852-4B33-BF96-99D1C039C627}" type="pres">
      <dgm:prSet presAssocID="{13155171-513C-495F-A071-1ABB14E2BFE6}" presName="space" presStyleCnt="0"/>
      <dgm:spPr/>
    </dgm:pt>
    <dgm:pt modelId="{AAF1D72F-7E28-49B6-A572-C91D9E15BA22}" type="pres">
      <dgm:prSet presAssocID="{13155171-513C-495F-A071-1ABB14E2BFE6}" presName="rect1" presStyleLbl="alignAcc1" presStyleIdx="0" presStyleCnt="1" custScaleX="112835" custScaleY="99749" custLinFactNeighborX="-4866" custLinFactNeighborY="-14478"/>
      <dgm:spPr/>
      <dgm:t>
        <a:bodyPr/>
        <a:lstStyle/>
        <a:p>
          <a:endParaRPr lang="ru-RU"/>
        </a:p>
      </dgm:t>
    </dgm:pt>
    <dgm:pt modelId="{4590F123-FCA5-4996-891E-DA69A2691517}" type="pres">
      <dgm:prSet presAssocID="{13155171-513C-495F-A071-1ABB14E2BFE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540D2-2FB2-4E0C-978B-D2F16718B1D5}" type="presOf" srcId="{13155171-513C-495F-A071-1ABB14E2BFE6}" destId="{AAF1D72F-7E28-49B6-A572-C91D9E15BA22}" srcOrd="0" destOrd="0" presId="urn:microsoft.com/office/officeart/2005/8/layout/target3"/>
    <dgm:cxn modelId="{EE173080-DE8E-401C-8378-4A34D6DD24E0}" type="presOf" srcId="{AF0EFC0F-5CD9-4511-9B36-4151837F09EB}" destId="{EC12E8D2-84BF-4476-A902-61D757BEF6F3}" srcOrd="0" destOrd="0" presId="urn:microsoft.com/office/officeart/2005/8/layout/target3"/>
    <dgm:cxn modelId="{6224BEA5-7962-4C3A-93AC-7C7CD25AF7C1}" type="presOf" srcId="{13155171-513C-495F-A071-1ABB14E2BFE6}" destId="{4590F123-FCA5-4996-891E-DA69A2691517}" srcOrd="1" destOrd="0" presId="urn:microsoft.com/office/officeart/2005/8/layout/target3"/>
    <dgm:cxn modelId="{AE8E973F-E544-4F10-B7DF-8C811530E934}" srcId="{AF0EFC0F-5CD9-4511-9B36-4151837F09EB}" destId="{13155171-513C-495F-A071-1ABB14E2BFE6}" srcOrd="0" destOrd="0" parTransId="{0CBC90BA-1739-4833-820E-738BC7D563E5}" sibTransId="{CA38A55A-9A08-4CBF-B8E7-8849732598A1}"/>
    <dgm:cxn modelId="{D6889ADA-6DE3-408A-9635-912D05E270E9}" type="presParOf" srcId="{EC12E8D2-84BF-4476-A902-61D757BEF6F3}" destId="{3FC3F87B-FF65-4F6F-A8C7-8254F5FDC249}" srcOrd="0" destOrd="0" presId="urn:microsoft.com/office/officeart/2005/8/layout/target3"/>
    <dgm:cxn modelId="{05FDD3D2-8AD9-43BD-B2A1-4B74B8909AD8}" type="presParOf" srcId="{EC12E8D2-84BF-4476-A902-61D757BEF6F3}" destId="{79CC7387-C852-4B33-BF96-99D1C039C627}" srcOrd="1" destOrd="0" presId="urn:microsoft.com/office/officeart/2005/8/layout/target3"/>
    <dgm:cxn modelId="{88FC9B59-5AB8-4422-BAF5-79FDFC6ECEEC}" type="presParOf" srcId="{EC12E8D2-84BF-4476-A902-61D757BEF6F3}" destId="{AAF1D72F-7E28-49B6-A572-C91D9E15BA22}" srcOrd="2" destOrd="0" presId="urn:microsoft.com/office/officeart/2005/8/layout/target3"/>
    <dgm:cxn modelId="{DFD9D98F-9EBE-4256-8146-F4BB75536FBA}" type="presParOf" srcId="{EC12E8D2-84BF-4476-A902-61D757BEF6F3}" destId="{4590F123-FCA5-4996-891E-DA69A26915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51C21-2213-4ACF-A2A9-EA9096247A3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1ACB4-0477-462D-9714-3D791D121469}">
      <dgm:prSet/>
      <dgm:spPr/>
      <dgm:t>
        <a:bodyPr/>
        <a:lstStyle/>
        <a:p>
          <a:pPr rtl="0"/>
          <a:r>
            <a:rPr lang="ru-RU" dirty="0" smtClean="0"/>
            <a:t>Початком </a:t>
          </a:r>
          <a:r>
            <a:rPr lang="ru-RU" dirty="0" err="1" smtClean="0"/>
            <a:t>архітектури</a:t>
          </a:r>
          <a:r>
            <a:rPr lang="ru-RU" dirty="0" smtClean="0"/>
            <a:t> Великого </a:t>
          </a:r>
          <a:r>
            <a:rPr lang="ru-RU" dirty="0" err="1" smtClean="0"/>
            <a:t>князівства</a:t>
          </a:r>
          <a:r>
            <a:rPr lang="ru-RU" dirty="0" smtClean="0"/>
            <a:t> </a:t>
          </a:r>
          <a:r>
            <a:rPr lang="ru-RU" dirty="0" err="1" smtClean="0"/>
            <a:t>Литовського</a:t>
          </a:r>
          <a:r>
            <a:rPr lang="ru-RU" dirty="0" smtClean="0"/>
            <a:t> </a:t>
          </a:r>
          <a:r>
            <a:rPr lang="ru-RU" dirty="0" err="1" smtClean="0"/>
            <a:t>зазвичай</a:t>
          </a:r>
          <a:r>
            <a:rPr lang="ru-RU" dirty="0" smtClean="0"/>
            <a:t> </a:t>
          </a:r>
          <a:r>
            <a:rPr lang="ru-RU" dirty="0" err="1" smtClean="0"/>
            <a:t>вважається</a:t>
          </a:r>
          <a:r>
            <a:rPr lang="ru-RU" dirty="0" smtClean="0"/>
            <a:t> </a:t>
          </a:r>
          <a:r>
            <a:rPr lang="ru-RU" dirty="0" err="1" smtClean="0"/>
            <a:t>будівництво</a:t>
          </a:r>
          <a:r>
            <a:rPr lang="ru-RU" dirty="0" smtClean="0"/>
            <a:t> </a:t>
          </a:r>
          <a:r>
            <a:rPr lang="ru-RU" dirty="0" err="1" smtClean="0"/>
            <a:t>дерев'яних</a:t>
          </a:r>
          <a:r>
            <a:rPr lang="ru-RU" dirty="0" smtClean="0"/>
            <a:t> </a:t>
          </a:r>
          <a:r>
            <a:rPr lang="ru-RU" dirty="0" err="1" smtClean="0"/>
            <a:t>замків</a:t>
          </a:r>
          <a:r>
            <a:rPr lang="ru-RU" dirty="0" smtClean="0"/>
            <a:t>, </a:t>
          </a:r>
          <a:r>
            <a:rPr lang="ru-RU" dirty="0" err="1" smtClean="0"/>
            <a:t>навколо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виникали</a:t>
          </a:r>
          <a:r>
            <a:rPr lang="ru-RU" dirty="0" smtClean="0"/>
            <a:t> </a:t>
          </a:r>
          <a:r>
            <a:rPr lang="ru-RU" dirty="0" err="1" smtClean="0"/>
            <a:t>сільські</a:t>
          </a:r>
          <a:r>
            <a:rPr lang="ru-RU" dirty="0" smtClean="0"/>
            <a:t> </a:t>
          </a:r>
          <a:r>
            <a:rPr lang="ru-RU" dirty="0" err="1" smtClean="0"/>
            <a:t>поселення</a:t>
          </a:r>
          <a:r>
            <a:rPr lang="ru-RU" dirty="0" smtClean="0"/>
            <a:t>. Але </a:t>
          </a:r>
          <a:r>
            <a:rPr lang="ru-RU" dirty="0" err="1" smtClean="0"/>
            <a:t>захист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ворогів</a:t>
          </a:r>
          <a:r>
            <a:rPr lang="ru-RU" dirty="0" smtClean="0"/>
            <a:t> </a:t>
          </a:r>
          <a:r>
            <a:rPr lang="ru-RU" dirty="0" err="1" smtClean="0"/>
            <a:t>вимагав</a:t>
          </a:r>
          <a:r>
            <a:rPr lang="ru-RU" dirty="0" smtClean="0"/>
            <a:t> </a:t>
          </a:r>
          <a:r>
            <a:rPr lang="ru-RU" dirty="0" err="1" smtClean="0"/>
            <a:t>потужної</a:t>
          </a:r>
          <a:r>
            <a:rPr lang="ru-RU" dirty="0" smtClean="0"/>
            <a:t> </a:t>
          </a:r>
          <a:r>
            <a:rPr lang="ru-RU" dirty="0" err="1" smtClean="0"/>
            <a:t>фортифікаційної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, і на </a:t>
          </a:r>
          <a:r>
            <a:rPr lang="ru-RU" dirty="0" err="1" smtClean="0"/>
            <a:t>межі</a:t>
          </a:r>
          <a:r>
            <a:rPr lang="ru-RU" dirty="0" smtClean="0"/>
            <a:t> </a:t>
          </a:r>
          <a:r>
            <a:rPr lang="en-US" dirty="0" smtClean="0"/>
            <a:t>XV </a:t>
          </a:r>
          <a:r>
            <a:rPr lang="ru-RU" dirty="0" err="1" smtClean="0"/>
            <a:t>століття</a:t>
          </a:r>
          <a:r>
            <a:rPr lang="ru-RU" dirty="0" smtClean="0"/>
            <a:t> </a:t>
          </a:r>
          <a:r>
            <a:rPr lang="ru-RU" dirty="0" err="1" smtClean="0"/>
            <a:t>розпочалось</a:t>
          </a:r>
          <a:r>
            <a:rPr lang="ru-RU" dirty="0" smtClean="0"/>
            <a:t> </a:t>
          </a:r>
          <a:r>
            <a:rPr lang="ru-RU" dirty="0" err="1" smtClean="0"/>
            <a:t>будівництво</a:t>
          </a:r>
          <a:r>
            <a:rPr lang="ru-RU" dirty="0" smtClean="0"/>
            <a:t> </a:t>
          </a:r>
          <a:r>
            <a:rPr lang="ru-RU" dirty="0" err="1" smtClean="0"/>
            <a:t>кам'яних</a:t>
          </a:r>
          <a:r>
            <a:rPr lang="ru-RU" dirty="0" smtClean="0"/>
            <a:t> </a:t>
          </a:r>
          <a:r>
            <a:rPr lang="ru-RU" dirty="0" err="1" smtClean="0"/>
            <a:t>замків</a:t>
          </a:r>
          <a:r>
            <a:rPr lang="ru-RU" dirty="0" smtClean="0"/>
            <a:t>. У </a:t>
          </a:r>
          <a:r>
            <a:rPr lang="en-US" dirty="0" smtClean="0"/>
            <a:t>XV–XVI </a:t>
          </a:r>
          <a:r>
            <a:rPr lang="ru-RU" dirty="0" err="1" smtClean="0"/>
            <a:t>століттях</a:t>
          </a:r>
          <a:r>
            <a:rPr lang="ru-RU" dirty="0" smtClean="0"/>
            <a:t> </a:t>
          </a:r>
          <a:r>
            <a:rPr lang="ru-RU" dirty="0" err="1" smtClean="0"/>
            <a:t>розширилось</a:t>
          </a:r>
          <a:r>
            <a:rPr lang="ru-RU" dirty="0" smtClean="0"/>
            <a:t> </a:t>
          </a:r>
          <a:r>
            <a:rPr lang="ru-RU" dirty="0" err="1" smtClean="0"/>
            <a:t>будівництво</a:t>
          </a:r>
          <a:r>
            <a:rPr lang="ru-RU" dirty="0" smtClean="0"/>
            <a:t> </a:t>
          </a:r>
          <a:r>
            <a:rPr lang="ru-RU" dirty="0" err="1" smtClean="0"/>
            <a:t>кам'яних</a:t>
          </a:r>
          <a:r>
            <a:rPr lang="ru-RU" dirty="0" smtClean="0"/>
            <a:t> і </a:t>
          </a:r>
          <a:r>
            <a:rPr lang="ru-RU" dirty="0" err="1" smtClean="0"/>
            <a:t>дерев'яних</a:t>
          </a:r>
          <a:r>
            <a:rPr lang="ru-RU" dirty="0" smtClean="0"/>
            <a:t> </a:t>
          </a:r>
          <a:r>
            <a:rPr lang="ru-RU" dirty="0" err="1" smtClean="0"/>
            <a:t>замків</a:t>
          </a:r>
          <a:r>
            <a:rPr lang="ru-RU" dirty="0" smtClean="0"/>
            <a:t>. </a:t>
          </a:r>
          <a:r>
            <a:rPr lang="ru-RU" dirty="0" err="1" smtClean="0"/>
            <a:t>Сусідство</a:t>
          </a:r>
          <a:r>
            <a:rPr lang="ru-RU" dirty="0" smtClean="0"/>
            <a:t> з </a:t>
          </a:r>
          <a:r>
            <a:rPr lang="ru-RU" dirty="0" err="1" smtClean="0"/>
            <a:t>європейськими</a:t>
          </a:r>
          <a:r>
            <a:rPr lang="ru-RU" dirty="0" smtClean="0"/>
            <a:t> </a:t>
          </a:r>
          <a:r>
            <a:rPr lang="ru-RU" dirty="0" err="1" smtClean="0"/>
            <a:t>країнами</a:t>
          </a:r>
          <a:r>
            <a:rPr lang="ru-RU" dirty="0" smtClean="0"/>
            <a:t> стало </a:t>
          </a:r>
          <a:r>
            <a:rPr lang="ru-RU" dirty="0" err="1" smtClean="0"/>
            <a:t>передумовою</a:t>
          </a:r>
          <a:r>
            <a:rPr lang="ru-RU" dirty="0" smtClean="0"/>
            <a:t> </a:t>
          </a:r>
          <a:r>
            <a:rPr lang="ru-RU" dirty="0" err="1" smtClean="0"/>
            <a:t>поширення</a:t>
          </a:r>
          <a:r>
            <a:rPr lang="ru-RU" dirty="0" smtClean="0"/>
            <a:t> в оборонному </a:t>
          </a:r>
          <a:r>
            <a:rPr lang="ru-RU" dirty="0" err="1" smtClean="0"/>
            <a:t>будівництві</a:t>
          </a:r>
          <a:r>
            <a:rPr lang="ru-RU" dirty="0" smtClean="0"/>
            <a:t> Великого </a:t>
          </a:r>
          <a:r>
            <a:rPr lang="ru-RU" dirty="0" err="1" smtClean="0"/>
            <a:t>князівства</a:t>
          </a:r>
          <a:r>
            <a:rPr lang="ru-RU" dirty="0" smtClean="0"/>
            <a:t> </a:t>
          </a:r>
          <a:r>
            <a:rPr lang="ru-RU" dirty="0" err="1" smtClean="0"/>
            <a:t>Литовського</a:t>
          </a:r>
          <a:r>
            <a:rPr lang="ru-RU" dirty="0" smtClean="0"/>
            <a:t> </a:t>
          </a:r>
          <a:r>
            <a:rPr lang="ru-RU" dirty="0" err="1" smtClean="0"/>
            <a:t>романського</a:t>
          </a:r>
          <a:r>
            <a:rPr lang="ru-RU" dirty="0" smtClean="0"/>
            <a:t> і </a:t>
          </a:r>
          <a:r>
            <a:rPr lang="ru-RU" dirty="0" err="1" smtClean="0"/>
            <a:t>готичного</a:t>
          </a:r>
          <a:r>
            <a:rPr lang="ru-RU" dirty="0" smtClean="0"/>
            <a:t> </a:t>
          </a:r>
          <a:r>
            <a:rPr lang="ru-RU" dirty="0" err="1" smtClean="0"/>
            <a:t>стилів</a:t>
          </a:r>
          <a:r>
            <a:rPr lang="ru-RU" dirty="0" smtClean="0"/>
            <a:t>, тут </a:t>
          </a:r>
          <a:r>
            <a:rPr lang="ru-RU" dirty="0" err="1" smtClean="0"/>
            <a:t>склався</a:t>
          </a:r>
          <a:r>
            <a:rPr lang="ru-RU" dirty="0" smtClean="0"/>
            <a:t> </a:t>
          </a:r>
          <a:r>
            <a:rPr lang="ru-RU" dirty="0" err="1" smtClean="0"/>
            <a:t>місцевий</a:t>
          </a:r>
          <a:r>
            <a:rPr lang="ru-RU" dirty="0" smtClean="0"/>
            <a:t> </a:t>
          </a:r>
          <a:r>
            <a:rPr lang="ru-RU" dirty="0" err="1" smtClean="0"/>
            <a:t>різновид</a:t>
          </a:r>
          <a:r>
            <a:rPr lang="ru-RU" dirty="0" smtClean="0"/>
            <a:t> </a:t>
          </a:r>
          <a:r>
            <a:rPr lang="ru-RU" dirty="0" err="1" smtClean="0"/>
            <a:t>готичного</a:t>
          </a:r>
          <a:r>
            <a:rPr lang="ru-RU" dirty="0" smtClean="0"/>
            <a:t> стилю, для </a:t>
          </a:r>
          <a:r>
            <a:rPr lang="ru-RU" dirty="0" err="1" smtClean="0"/>
            <a:t>якого</a:t>
          </a:r>
          <a:r>
            <a:rPr lang="ru-RU" dirty="0" smtClean="0"/>
            <a:t> </a:t>
          </a:r>
          <a:r>
            <a:rPr lang="ru-RU" dirty="0" err="1" smtClean="0"/>
            <a:t>були</a:t>
          </a:r>
          <a:r>
            <a:rPr lang="ru-RU" dirty="0" smtClean="0"/>
            <a:t> </a:t>
          </a:r>
          <a:r>
            <a:rPr lang="ru-RU" dirty="0" err="1" smtClean="0"/>
            <a:t>характерними</a:t>
          </a:r>
          <a:r>
            <a:rPr lang="ru-RU" dirty="0" smtClean="0"/>
            <a:t> </a:t>
          </a:r>
          <a:r>
            <a:rPr lang="ru-RU" dirty="0" err="1" smtClean="0"/>
            <a:t>пластичність</a:t>
          </a:r>
          <a:r>
            <a:rPr lang="ru-RU" dirty="0" smtClean="0"/>
            <a:t> форм і </a:t>
          </a:r>
          <a:r>
            <a:rPr lang="ru-RU" dirty="0" err="1" smtClean="0"/>
            <a:t>урочиста</a:t>
          </a:r>
          <a:r>
            <a:rPr lang="ru-RU" dirty="0" smtClean="0"/>
            <a:t> </a:t>
          </a:r>
          <a:r>
            <a:rPr lang="ru-RU" dirty="0" err="1" smtClean="0"/>
            <a:t>монументальність</a:t>
          </a:r>
          <a:r>
            <a:rPr lang="ru-RU" dirty="0" smtClean="0"/>
            <a:t>.</a:t>
          </a:r>
          <a:endParaRPr lang="ru-RU" dirty="0"/>
        </a:p>
      </dgm:t>
    </dgm:pt>
    <dgm:pt modelId="{F01E00F5-9D35-4386-A68F-887E9A712EEB}" type="parTrans" cxnId="{A4A400E7-0B74-43AC-B079-E8751E1E1AB9}">
      <dgm:prSet/>
      <dgm:spPr/>
      <dgm:t>
        <a:bodyPr/>
        <a:lstStyle/>
        <a:p>
          <a:endParaRPr lang="ru-RU"/>
        </a:p>
      </dgm:t>
    </dgm:pt>
    <dgm:pt modelId="{89306422-6FC4-44BE-AC22-53A8FE0D177C}" type="sibTrans" cxnId="{A4A400E7-0B74-43AC-B079-E8751E1E1AB9}">
      <dgm:prSet/>
      <dgm:spPr/>
      <dgm:t>
        <a:bodyPr/>
        <a:lstStyle/>
        <a:p>
          <a:endParaRPr lang="ru-RU"/>
        </a:p>
      </dgm:t>
    </dgm:pt>
    <dgm:pt modelId="{FDF2BD3D-AA24-4D63-AD1F-92CDEEC906C3}" type="pres">
      <dgm:prSet presAssocID="{A2B51C21-2213-4ACF-A2A9-EA9096247A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AAB52-FB9C-49C3-A12A-E1BBDE84AD03}" type="pres">
      <dgm:prSet presAssocID="{1FA1ACB4-0477-462D-9714-3D791D121469}" presName="circle1" presStyleLbl="node1" presStyleIdx="0" presStyleCnt="1" custScaleX="34597" custScaleY="93701" custLinFactNeighborX="-4831" custLinFactNeighborY="0"/>
      <dgm:spPr/>
    </dgm:pt>
    <dgm:pt modelId="{42EF073A-B20B-4F36-8EAB-B11CDCB2B692}" type="pres">
      <dgm:prSet presAssocID="{1FA1ACB4-0477-462D-9714-3D791D121469}" presName="space" presStyleCnt="0"/>
      <dgm:spPr/>
    </dgm:pt>
    <dgm:pt modelId="{E051B136-8900-49C9-B634-2611B050AAD4}" type="pres">
      <dgm:prSet presAssocID="{1FA1ACB4-0477-462D-9714-3D791D121469}" presName="rect1" presStyleLbl="alignAcc1" presStyleIdx="0" presStyleCnt="1" custScaleX="118288" custScaleY="93701" custLinFactNeighborX="4408" custLinFactNeighborY="0"/>
      <dgm:spPr/>
      <dgm:t>
        <a:bodyPr/>
        <a:lstStyle/>
        <a:p>
          <a:endParaRPr lang="ru-RU"/>
        </a:p>
      </dgm:t>
    </dgm:pt>
    <dgm:pt modelId="{0C4AABC1-8CA9-4C4D-82AA-D374C57FB9D2}" type="pres">
      <dgm:prSet presAssocID="{1FA1ACB4-0477-462D-9714-3D791D1214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EBA19-D7AF-4162-ABAA-1F14F5CACA12}" type="presOf" srcId="{A2B51C21-2213-4ACF-A2A9-EA9096247A3D}" destId="{FDF2BD3D-AA24-4D63-AD1F-92CDEEC906C3}" srcOrd="0" destOrd="0" presId="urn:microsoft.com/office/officeart/2005/8/layout/target3"/>
    <dgm:cxn modelId="{A4A400E7-0B74-43AC-B079-E8751E1E1AB9}" srcId="{A2B51C21-2213-4ACF-A2A9-EA9096247A3D}" destId="{1FA1ACB4-0477-462D-9714-3D791D121469}" srcOrd="0" destOrd="0" parTransId="{F01E00F5-9D35-4386-A68F-887E9A712EEB}" sibTransId="{89306422-6FC4-44BE-AC22-53A8FE0D177C}"/>
    <dgm:cxn modelId="{AF9B2235-55DC-413D-A65E-CD2632CA7FB0}" type="presOf" srcId="{1FA1ACB4-0477-462D-9714-3D791D121469}" destId="{E051B136-8900-49C9-B634-2611B050AAD4}" srcOrd="0" destOrd="0" presId="urn:microsoft.com/office/officeart/2005/8/layout/target3"/>
    <dgm:cxn modelId="{A3C864FD-948E-46D3-9FF5-D0B7072AF756}" type="presOf" srcId="{1FA1ACB4-0477-462D-9714-3D791D121469}" destId="{0C4AABC1-8CA9-4C4D-82AA-D374C57FB9D2}" srcOrd="1" destOrd="0" presId="urn:microsoft.com/office/officeart/2005/8/layout/target3"/>
    <dgm:cxn modelId="{9E1F804A-A358-4893-A4FA-CBE4F03A9090}" type="presParOf" srcId="{FDF2BD3D-AA24-4D63-AD1F-92CDEEC906C3}" destId="{CB8AAB52-FB9C-49C3-A12A-E1BBDE84AD03}" srcOrd="0" destOrd="0" presId="urn:microsoft.com/office/officeart/2005/8/layout/target3"/>
    <dgm:cxn modelId="{528874B3-23B7-46DC-9132-652B9087E662}" type="presParOf" srcId="{FDF2BD3D-AA24-4D63-AD1F-92CDEEC906C3}" destId="{42EF073A-B20B-4F36-8EAB-B11CDCB2B692}" srcOrd="1" destOrd="0" presId="urn:microsoft.com/office/officeart/2005/8/layout/target3"/>
    <dgm:cxn modelId="{3306259A-D176-420C-9A89-F7374C6D7E80}" type="presParOf" srcId="{FDF2BD3D-AA24-4D63-AD1F-92CDEEC906C3}" destId="{E051B136-8900-49C9-B634-2611B050AAD4}" srcOrd="2" destOrd="0" presId="urn:microsoft.com/office/officeart/2005/8/layout/target3"/>
    <dgm:cxn modelId="{C51B7566-D124-4634-A808-69B3B0D524F8}" type="presParOf" srcId="{FDF2BD3D-AA24-4D63-AD1F-92CDEEC906C3}" destId="{0C4AABC1-8CA9-4C4D-82AA-D374C57FB9D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3F87B-FF65-4F6F-A8C7-8254F5FDC249}">
      <dsp:nvSpPr>
        <dsp:cNvPr id="0" name=""/>
        <dsp:cNvSpPr/>
      </dsp:nvSpPr>
      <dsp:spPr>
        <a:xfrm>
          <a:off x="301440" y="34323"/>
          <a:ext cx="1580274" cy="40945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1D72F-7E28-49B6-A572-C91D9E15BA22}">
      <dsp:nvSpPr>
        <dsp:cNvPr id="0" name=""/>
        <dsp:cNvSpPr/>
      </dsp:nvSpPr>
      <dsp:spPr>
        <a:xfrm>
          <a:off x="1008120" y="38067"/>
          <a:ext cx="8167753" cy="4104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Литовсько-польська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доба</a:t>
          </a:r>
          <a:r>
            <a:rPr lang="ru-RU" sz="2600" kern="1200" dirty="0" smtClean="0"/>
            <a:t> в </a:t>
          </a:r>
          <a:r>
            <a:rPr lang="ru-RU" sz="2600" kern="1200" dirty="0" err="1" smtClean="0"/>
            <a:t>історії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України</a:t>
          </a:r>
          <a:r>
            <a:rPr lang="ru-RU" sz="2600" kern="1200" dirty="0" smtClean="0"/>
            <a:t> – </a:t>
          </a:r>
          <a:r>
            <a:rPr lang="ru-RU" sz="2600" kern="1200" dirty="0" err="1" smtClean="0"/>
            <a:t>це</a:t>
          </a:r>
          <a:r>
            <a:rPr lang="ru-RU" sz="2600" kern="1200" dirty="0" smtClean="0"/>
            <a:t> три </a:t>
          </a:r>
          <a:r>
            <a:rPr lang="ru-RU" sz="2600" kern="1200" dirty="0" err="1" smtClean="0"/>
            <a:t>століття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оповиті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серпанком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забуття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сповнені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таємниць</a:t>
          </a:r>
          <a:r>
            <a:rPr lang="ru-RU" sz="2600" kern="1200" dirty="0" smtClean="0"/>
            <a:t> й </a:t>
          </a:r>
          <a:r>
            <a:rPr lang="ru-RU" sz="2600" kern="1200" dirty="0" err="1" smtClean="0"/>
            <a:t>парадоксів</a:t>
          </a:r>
          <a:r>
            <a:rPr lang="ru-RU" sz="2600" kern="1200" dirty="0" smtClean="0"/>
            <a:t>. Причини </a:t>
          </a:r>
          <a:r>
            <a:rPr lang="ru-RU" sz="2600" kern="1200" dirty="0" err="1" smtClean="0"/>
            <a:t>цього</a:t>
          </a:r>
          <a:r>
            <a:rPr lang="ru-RU" sz="2600" kern="1200" dirty="0" smtClean="0"/>
            <a:t> парадокса </a:t>
          </a:r>
          <a:r>
            <a:rPr lang="ru-RU" sz="2600" kern="1200" dirty="0" err="1" smtClean="0"/>
            <a:t>слід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шукати</a:t>
          </a:r>
          <a:r>
            <a:rPr lang="ru-RU" sz="2600" kern="1200" dirty="0" smtClean="0"/>
            <a:t> в </a:t>
          </a:r>
          <a:r>
            <a:rPr lang="ru-RU" sz="2600" kern="1200" dirty="0" err="1" smtClean="0"/>
            <a:t>реаліях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постмонгольської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епохи</a:t>
          </a:r>
          <a:r>
            <a:rPr lang="ru-RU" sz="2600" kern="1200" dirty="0" smtClean="0"/>
            <a:t> – </a:t>
          </a:r>
          <a:r>
            <a:rPr lang="ru-RU" sz="2600" kern="1200" dirty="0" err="1" smtClean="0"/>
            <a:t>руйнації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традиційних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підвалин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життя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припиненні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літописання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порушенні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політико-династичних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зв'язків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із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тими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східнослов'янськими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регіонами</a:t>
          </a:r>
          <a:r>
            <a:rPr lang="ru-RU" sz="2600" kern="1200" dirty="0" smtClean="0"/>
            <a:t>, де </a:t>
          </a:r>
          <a:r>
            <a:rPr lang="ru-RU" sz="2600" kern="1200" dirty="0" err="1" smtClean="0"/>
            <a:t>ця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традиція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збереглася</a:t>
          </a:r>
          <a:r>
            <a:rPr lang="ru-RU" sz="2600" kern="1200" dirty="0" smtClean="0"/>
            <a:t>. </a:t>
          </a:r>
          <a:r>
            <a:rPr lang="ru-RU" sz="2600" kern="1200" dirty="0" err="1" smtClean="0"/>
            <a:t>Тож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немає</a:t>
          </a:r>
          <a:r>
            <a:rPr lang="ru-RU" sz="2600" kern="1200" dirty="0" smtClean="0"/>
            <a:t> в </a:t>
          </a:r>
          <a:r>
            <a:rPr lang="ru-RU" sz="2600" kern="1200" dirty="0" err="1" smtClean="0"/>
            <a:t>наявних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джерелах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докладної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інформації</a:t>
          </a:r>
          <a:r>
            <a:rPr lang="ru-RU" sz="2600" kern="1200" dirty="0" smtClean="0"/>
            <a:t> про </a:t>
          </a:r>
          <a:r>
            <a:rPr lang="ru-RU" sz="2600" kern="1200" dirty="0" err="1" smtClean="0"/>
            <a:t>життя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українських</a:t>
          </a:r>
          <a:r>
            <a:rPr lang="ru-RU" sz="2600" kern="1200" dirty="0" smtClean="0"/>
            <a:t> земель - </a:t>
          </a:r>
          <a:r>
            <a:rPr lang="ru-RU" sz="2600" kern="1200" dirty="0" err="1" smtClean="0"/>
            <a:t>більше</a:t>
          </a:r>
          <a:r>
            <a:rPr lang="ru-RU" sz="2600" kern="1200" dirty="0" smtClean="0"/>
            <a:t> того, </a:t>
          </a:r>
          <a:r>
            <a:rPr lang="ru-RU" sz="2600" kern="1200" dirty="0" err="1" smtClean="0"/>
            <a:t>навіть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певних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відомостей</a:t>
          </a:r>
          <a:r>
            <a:rPr lang="ru-RU" sz="2600" kern="1200" dirty="0" smtClean="0"/>
            <a:t> про </a:t>
          </a:r>
          <a:r>
            <a:rPr lang="ru-RU" sz="2600" kern="1200" dirty="0" err="1" smtClean="0"/>
            <a:t>їх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приєднання</a:t>
          </a:r>
          <a:r>
            <a:rPr lang="ru-RU" sz="2600" kern="1200" dirty="0" smtClean="0"/>
            <a:t> до </a:t>
          </a:r>
          <a:r>
            <a:rPr lang="ru-RU" sz="2600" kern="1200" dirty="0" err="1" smtClean="0"/>
            <a:t>Литви</a:t>
          </a:r>
          <a:r>
            <a:rPr lang="ru-RU" sz="2600" kern="1200" dirty="0" smtClean="0"/>
            <a:t>. </a:t>
          </a:r>
          <a:endParaRPr lang="ru-RU" sz="2600" kern="1200" dirty="0"/>
        </a:p>
      </dsp:txBody>
      <dsp:txXfrm>
        <a:off x="1008120" y="38067"/>
        <a:ext cx="8167753" cy="4104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AAB52-FB9C-49C3-A12A-E1BBDE84AD03}">
      <dsp:nvSpPr>
        <dsp:cNvPr id="0" name=""/>
        <dsp:cNvSpPr/>
      </dsp:nvSpPr>
      <dsp:spPr>
        <a:xfrm>
          <a:off x="348747" y="590259"/>
          <a:ext cx="1950551" cy="52827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1B136-8900-49C9-B634-2611B050AAD4}">
      <dsp:nvSpPr>
        <dsp:cNvPr id="0" name=""/>
        <dsp:cNvSpPr/>
      </dsp:nvSpPr>
      <dsp:spPr>
        <a:xfrm>
          <a:off x="1284877" y="590259"/>
          <a:ext cx="7780482" cy="5282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Початком </a:t>
          </a:r>
          <a:r>
            <a:rPr lang="ru-RU" sz="2600" kern="1200" dirty="0" err="1" smtClean="0"/>
            <a:t>архітектури</a:t>
          </a:r>
          <a:r>
            <a:rPr lang="ru-RU" sz="2600" kern="1200" dirty="0" smtClean="0"/>
            <a:t> Великого </a:t>
          </a:r>
          <a:r>
            <a:rPr lang="ru-RU" sz="2600" kern="1200" dirty="0" err="1" smtClean="0"/>
            <a:t>князівства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Литовського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зазвичай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вважається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будівництво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дерев'яних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замків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навколо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яких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виникали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сільські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поселення</a:t>
          </a:r>
          <a:r>
            <a:rPr lang="ru-RU" sz="2600" kern="1200" dirty="0" smtClean="0"/>
            <a:t>. Але </a:t>
          </a:r>
          <a:r>
            <a:rPr lang="ru-RU" sz="2600" kern="1200" dirty="0" err="1" smtClean="0"/>
            <a:t>захист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ворогів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вимагав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потужної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фортифікаційної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системи</a:t>
          </a:r>
          <a:r>
            <a:rPr lang="ru-RU" sz="2600" kern="1200" dirty="0" smtClean="0"/>
            <a:t>, і на </a:t>
          </a:r>
          <a:r>
            <a:rPr lang="ru-RU" sz="2600" kern="1200" dirty="0" err="1" smtClean="0"/>
            <a:t>межі</a:t>
          </a:r>
          <a:r>
            <a:rPr lang="ru-RU" sz="2600" kern="1200" dirty="0" smtClean="0"/>
            <a:t> </a:t>
          </a:r>
          <a:r>
            <a:rPr lang="en-US" sz="2600" kern="1200" dirty="0" smtClean="0"/>
            <a:t>XV </a:t>
          </a:r>
          <a:r>
            <a:rPr lang="ru-RU" sz="2600" kern="1200" dirty="0" err="1" smtClean="0"/>
            <a:t>століття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розпочалось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будівництво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кам'яних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замків</a:t>
          </a:r>
          <a:r>
            <a:rPr lang="ru-RU" sz="2600" kern="1200" dirty="0" smtClean="0"/>
            <a:t>. У </a:t>
          </a:r>
          <a:r>
            <a:rPr lang="en-US" sz="2600" kern="1200" dirty="0" smtClean="0"/>
            <a:t>XV–XVI </a:t>
          </a:r>
          <a:r>
            <a:rPr lang="ru-RU" sz="2600" kern="1200" dirty="0" err="1" smtClean="0"/>
            <a:t>століттях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розширилось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будівництво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кам'яних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дерев'яних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замків</a:t>
          </a:r>
          <a:r>
            <a:rPr lang="ru-RU" sz="2600" kern="1200" dirty="0" smtClean="0"/>
            <a:t>. </a:t>
          </a:r>
          <a:r>
            <a:rPr lang="ru-RU" sz="2600" kern="1200" dirty="0" err="1" smtClean="0"/>
            <a:t>Сусідство</a:t>
          </a:r>
          <a:r>
            <a:rPr lang="ru-RU" sz="2600" kern="1200" dirty="0" smtClean="0"/>
            <a:t> з </a:t>
          </a:r>
          <a:r>
            <a:rPr lang="ru-RU" sz="2600" kern="1200" dirty="0" err="1" smtClean="0"/>
            <a:t>європейськими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країнами</a:t>
          </a:r>
          <a:r>
            <a:rPr lang="ru-RU" sz="2600" kern="1200" dirty="0" smtClean="0"/>
            <a:t> стало </a:t>
          </a:r>
          <a:r>
            <a:rPr lang="ru-RU" sz="2600" kern="1200" dirty="0" err="1" smtClean="0"/>
            <a:t>передумовою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поширення</a:t>
          </a:r>
          <a:r>
            <a:rPr lang="ru-RU" sz="2600" kern="1200" dirty="0" smtClean="0"/>
            <a:t> в оборонному </a:t>
          </a:r>
          <a:r>
            <a:rPr lang="ru-RU" sz="2600" kern="1200" dirty="0" err="1" smtClean="0"/>
            <a:t>будівництві</a:t>
          </a:r>
          <a:r>
            <a:rPr lang="ru-RU" sz="2600" kern="1200" dirty="0" smtClean="0"/>
            <a:t> Великого </a:t>
          </a:r>
          <a:r>
            <a:rPr lang="ru-RU" sz="2600" kern="1200" dirty="0" err="1" smtClean="0"/>
            <a:t>князівства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Литовського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романського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готичного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стилів</a:t>
          </a:r>
          <a:r>
            <a:rPr lang="ru-RU" sz="2600" kern="1200" dirty="0" smtClean="0"/>
            <a:t>, тут </a:t>
          </a:r>
          <a:r>
            <a:rPr lang="ru-RU" sz="2600" kern="1200" dirty="0" err="1" smtClean="0"/>
            <a:t>склався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місцевий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різновид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готичного</a:t>
          </a:r>
          <a:r>
            <a:rPr lang="ru-RU" sz="2600" kern="1200" dirty="0" smtClean="0"/>
            <a:t> стилю, для </a:t>
          </a:r>
          <a:r>
            <a:rPr lang="ru-RU" sz="2600" kern="1200" dirty="0" err="1" smtClean="0"/>
            <a:t>якого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були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характерними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пластичність</a:t>
          </a:r>
          <a:r>
            <a:rPr lang="ru-RU" sz="2600" kern="1200" dirty="0" smtClean="0"/>
            <a:t> форм і </a:t>
          </a:r>
          <a:r>
            <a:rPr lang="ru-RU" sz="2600" kern="1200" dirty="0" err="1" smtClean="0"/>
            <a:t>урочиста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монументальність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1284877" y="590259"/>
        <a:ext cx="7780482" cy="528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C394-404E-4FA9-83BA-5EC9343EA54A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3928-082A-4CF5-A6D0-ABA5EE265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3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D3928-082A-4CF5-A6D0-ABA5EE265C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087" y="26498"/>
            <a:ext cx="78374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368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Культура </a:t>
            </a:r>
          </a:p>
          <a:p>
            <a:pPr algn="ctr"/>
            <a:r>
              <a:rPr lang="ru-RU" sz="6000" dirty="0" err="1" smtClean="0">
                <a:solidFill>
                  <a:srgbClr val="368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Польсько-Литовсько</a:t>
            </a:r>
            <a:r>
              <a:rPr lang="uk-UA" sz="6000" dirty="0" smtClean="0">
                <a:solidFill>
                  <a:srgbClr val="368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</a:t>
            </a:r>
            <a:r>
              <a:rPr lang="ru-RU" sz="6000" dirty="0" smtClean="0">
                <a:solidFill>
                  <a:srgbClr val="368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dirty="0" err="1" smtClean="0">
                <a:solidFill>
                  <a:srgbClr val="368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доби</a:t>
            </a:r>
            <a:endParaRPr lang="ru-RU" sz="6000" dirty="0">
              <a:solidFill>
                <a:srgbClr val="368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5490"/>
            <a:ext cx="4863803" cy="335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868144" y="4338657"/>
            <a:ext cx="3074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Роботу підготувала: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</a:rPr>
              <a:t>у</a:t>
            </a:r>
            <a:r>
              <a:rPr lang="uk-UA" sz="2400" dirty="0" smtClean="0">
                <a:solidFill>
                  <a:srgbClr val="002060"/>
                </a:solidFill>
              </a:rPr>
              <a:t>чениця 10 класу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ЗОШ І-ІІІ ст. №19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</a:rPr>
              <a:t>м</a:t>
            </a:r>
            <a:r>
              <a:rPr lang="uk-UA" sz="2400" dirty="0" smtClean="0">
                <a:solidFill>
                  <a:srgbClr val="002060"/>
                </a:solidFill>
              </a:rPr>
              <a:t>. Черкас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Пономаренко Анжела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народному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обрядовими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піснями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танцями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ігрового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театрального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перевтілення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театралізованого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родинно-побутових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обрядах. Першими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акторами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скоморох і,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насичені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піснями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танцями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прислів'ями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приказками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жартами і трюками, ставали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подією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свята.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XVII–XVIII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століттях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скоморохів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перетворилося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балагани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лялькових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вертепи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скоморохи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ведмедями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дресированих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школах,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Сморгонский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ведмежа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Школа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мотузяних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стрибунів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Семежеве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Копили.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0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Monotype Corsiva" pitchFamily="66" charset="0"/>
              </a:rPr>
              <a:t>Театр</a:t>
            </a:r>
          </a:p>
        </p:txBody>
      </p:sp>
    </p:spTree>
    <p:extLst>
      <p:ext uri="{BB962C8B-B14F-4D97-AF65-F5344CB8AC3E}">
        <p14:creationId xmlns:p14="http://schemas.microsoft.com/office/powerpoint/2010/main" val="2820441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01" y="187142"/>
            <a:ext cx="4706519" cy="338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142"/>
            <a:ext cx="3781154" cy="612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01" y="3573016"/>
            <a:ext cx="4711761" cy="30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9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0" y="1861091"/>
            <a:ext cx="6405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72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7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86405300"/>
              </p:ext>
            </p:extLst>
          </p:nvPr>
        </p:nvGraphicFramePr>
        <p:xfrm>
          <a:off x="-324544" y="-38047"/>
          <a:ext cx="9295837" cy="411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748">
            <a:off x="714085" y="3993221"/>
            <a:ext cx="3626272" cy="2657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94">
            <a:off x="4848499" y="4091559"/>
            <a:ext cx="3825360" cy="2550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788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165" y="79715"/>
            <a:ext cx="7967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Ар</a:t>
            </a:r>
            <a:r>
              <a:rPr lang="uk-UA" sz="4000" dirty="0" err="1" smtClean="0">
                <a:solidFill>
                  <a:srgbClr val="00B050"/>
                </a:solidFill>
                <a:latin typeface="Monotype Corsiva" pitchFamily="66" charset="0"/>
              </a:rPr>
              <a:t>хітектура</a:t>
            </a:r>
            <a:r>
              <a:rPr lang="uk-UA" sz="4000" dirty="0" smtClean="0">
                <a:solidFill>
                  <a:srgbClr val="00B050"/>
                </a:solidFill>
                <a:latin typeface="Monotype Corsiva" pitchFamily="66" charset="0"/>
              </a:rPr>
              <a:t> Польсько-Литовської доби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72228999"/>
              </p:ext>
            </p:extLst>
          </p:nvPr>
        </p:nvGraphicFramePr>
        <p:xfrm>
          <a:off x="-252536" y="197346"/>
          <a:ext cx="9396536" cy="646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884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57" y="116632"/>
            <a:ext cx="91258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спорудою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поєднувала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романського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датована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XIV —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початком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Старому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гродненському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замку. Сам замок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прикордонна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став ядром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Гродно.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XIV–XV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великий князь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литовський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Вітовт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фортеці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збудував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цегли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п'ятивежевий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замок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стінами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завтовшки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1500 року замок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зазнав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перебудови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чисто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романській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архітектурі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переважала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оборонна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й аж до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замкової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артилерійської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романської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арбалетної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гарматної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веж,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ускладнюється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замкових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належала до типу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базиліки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масивні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кам'яні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склепіння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оздобленні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барельєф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аркатури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портал. При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застосовувалась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готичне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венедське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мурування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9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960440" cy="277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2429" y="2960682"/>
            <a:ext cx="416665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 err="1">
                <a:solidFill>
                  <a:srgbClr val="0070C0"/>
                </a:solidFill>
              </a:rPr>
              <a:t>Тракайський</a:t>
            </a:r>
            <a:r>
              <a:rPr lang="ru-RU" sz="1900" b="1" dirty="0">
                <a:solidFill>
                  <a:srgbClr val="0070C0"/>
                </a:solidFill>
              </a:rPr>
              <a:t> </a:t>
            </a:r>
            <a:r>
              <a:rPr lang="ru-RU" sz="1900" b="1" dirty="0" err="1">
                <a:solidFill>
                  <a:srgbClr val="0070C0"/>
                </a:solidFill>
              </a:rPr>
              <a:t>острівний</a:t>
            </a:r>
            <a:r>
              <a:rPr lang="ru-RU" sz="1900" b="1" dirty="0">
                <a:solidFill>
                  <a:srgbClr val="0070C0"/>
                </a:solidFill>
              </a:rPr>
              <a:t> замок (Литва)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88640"/>
            <a:ext cx="3907912" cy="277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5" y="2976071"/>
            <a:ext cx="406149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 err="1">
                <a:solidFill>
                  <a:srgbClr val="0070C0"/>
                </a:solidFill>
              </a:rPr>
              <a:t>Свірзький</a:t>
            </a:r>
            <a:r>
              <a:rPr lang="ru-RU" sz="1900" b="1" dirty="0">
                <a:solidFill>
                  <a:srgbClr val="0070C0"/>
                </a:solidFill>
              </a:rPr>
              <a:t> замок (</a:t>
            </a:r>
            <a:r>
              <a:rPr lang="ru-RU" sz="1900" b="1" dirty="0" err="1">
                <a:solidFill>
                  <a:srgbClr val="0070C0"/>
                </a:solidFill>
              </a:rPr>
              <a:t>Львівська</a:t>
            </a:r>
            <a:r>
              <a:rPr lang="ru-RU" sz="1900" b="1" dirty="0">
                <a:solidFill>
                  <a:srgbClr val="0070C0"/>
                </a:solidFill>
              </a:rPr>
              <a:t> область)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429000"/>
            <a:ext cx="396044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49" y="3360792"/>
            <a:ext cx="391038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31" y="6286500"/>
            <a:ext cx="439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Меджибізький</a:t>
            </a:r>
            <a:r>
              <a:rPr lang="ru-RU" b="1" dirty="0">
                <a:solidFill>
                  <a:srgbClr val="0070C0"/>
                </a:solidFill>
              </a:rPr>
              <a:t> замок (</a:t>
            </a:r>
            <a:r>
              <a:rPr lang="ru-RU" b="1" dirty="0" err="1">
                <a:solidFill>
                  <a:srgbClr val="0070C0"/>
                </a:solidFill>
              </a:rPr>
              <a:t>Хмельницька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обл.)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953" y="6286500"/>
            <a:ext cx="407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Збаразький</a:t>
            </a:r>
            <a:r>
              <a:rPr lang="ru-RU" b="1" dirty="0" smtClean="0">
                <a:solidFill>
                  <a:srgbClr val="0070C0"/>
                </a:solidFill>
              </a:rPr>
              <a:t> замок(</a:t>
            </a:r>
            <a:r>
              <a:rPr lang="ru-RU" b="1" dirty="0" err="1" smtClean="0">
                <a:solidFill>
                  <a:srgbClr val="0070C0"/>
                </a:solidFill>
              </a:rPr>
              <a:t>Терноп</a:t>
            </a:r>
            <a:r>
              <a:rPr lang="uk-UA" b="1" dirty="0" smtClean="0">
                <a:solidFill>
                  <a:srgbClr val="0070C0"/>
                </a:solidFill>
              </a:rPr>
              <a:t>і</a:t>
            </a:r>
            <a:r>
              <a:rPr lang="ru-RU" b="1" dirty="0" err="1" smtClean="0">
                <a:solidFill>
                  <a:srgbClr val="0070C0"/>
                </a:solidFill>
              </a:rPr>
              <a:t>льська</a:t>
            </a:r>
            <a:r>
              <a:rPr lang="ru-RU" b="1" dirty="0" smtClean="0">
                <a:solidFill>
                  <a:srgbClr val="0070C0"/>
                </a:solidFill>
              </a:rPr>
              <a:t> обл.)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8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4772" y="620688"/>
            <a:ext cx="92631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Як і в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XIV -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І ст.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монументальний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провідну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роль.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уцілілим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монументальним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живописом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збереглись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західноукраїнських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землях, а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. Головну 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роль у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давньоруські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художнім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зв'язкам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сусідніми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пам'ятках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відчутні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італійського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угорського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чеського</a:t>
            </a:r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551" y="-23039"/>
            <a:ext cx="2489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0070C0"/>
                </a:solidFill>
                <a:latin typeface="Monotype Corsiva" pitchFamily="66" charset="0"/>
              </a:rPr>
              <a:t>Живопис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87" y="4591006"/>
            <a:ext cx="6840760" cy="215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78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1" y="3140966"/>
            <a:ext cx="2702494" cy="3468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33" y="163613"/>
            <a:ext cx="2160240" cy="2777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46" y="3140964"/>
            <a:ext cx="2659996" cy="3468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3613"/>
            <a:ext cx="2210563" cy="2777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24" y="3140965"/>
            <a:ext cx="2506729" cy="3468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561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4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752965"/>
            <a:ext cx="3010512" cy="2981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458151" y="-171400"/>
            <a:ext cx="2217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rgbClr val="CC00CC"/>
                </a:solidFill>
                <a:latin typeface="Monotype Corsiva" pitchFamily="66" charset="0"/>
              </a:rPr>
              <a:t>Музика</a:t>
            </a:r>
            <a:endParaRPr lang="ru-RU" sz="5400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680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Литовського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розвивалося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як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церковна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XVII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світського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вилилося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оркестрів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капел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Перший оперно-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балетний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Несвіжі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1724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театру писала дружина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Радзивілла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Франциска Урсула.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придворної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Станіслава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Радзівілла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служив капельмейстером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композитор Ян Давид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Голланд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XVIII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ставилися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1193" y="3716389"/>
            <a:ext cx="28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Перший оперно-</a:t>
            </a:r>
            <a:r>
              <a:rPr lang="ru-RU" b="1" dirty="0" err="1">
                <a:solidFill>
                  <a:srgbClr val="002060"/>
                </a:solidFill>
              </a:rPr>
              <a:t>балетний</a:t>
            </a:r>
            <a:r>
              <a:rPr lang="ru-RU" b="1" dirty="0">
                <a:solidFill>
                  <a:srgbClr val="002060"/>
                </a:solidFill>
              </a:rPr>
              <a:t> театр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Несв</a:t>
            </a:r>
            <a:r>
              <a:rPr lang="uk-UA" b="1" dirty="0" err="1" smtClean="0">
                <a:solidFill>
                  <a:srgbClr val="002060"/>
                </a:solidFill>
              </a:rPr>
              <a:t>іжі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42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41960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419600" cy="316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7"/>
            <a:ext cx="3621782" cy="633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9513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669</Words>
  <Application>Microsoft Office PowerPoint</Application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livvson-3</cp:lastModifiedBy>
  <cp:revision>20</cp:revision>
  <dcterms:created xsi:type="dcterms:W3CDTF">2013-10-04T16:42:11Z</dcterms:created>
  <dcterms:modified xsi:type="dcterms:W3CDTF">2013-10-05T17:29:20Z</dcterms:modified>
</cp:coreProperties>
</file>