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645024"/>
            <a:ext cx="6553200" cy="457200"/>
          </a:xfrm>
        </p:spPr>
        <p:txBody>
          <a:bodyPr/>
          <a:lstStyle/>
          <a:p>
            <a:r>
              <a:rPr lang="uk-UA" smtClean="0">
                <a:solidFill>
                  <a:schemeClr val="tx1"/>
                </a:solidFill>
              </a:rPr>
              <a:t>11 клас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476672"/>
            <a:ext cx="6478529" cy="224137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Вплив генотипу і факторів зовнішнього середовища на рослинні організми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07164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Вода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1920" y="1752600"/>
            <a:ext cx="4752528" cy="5204792"/>
          </a:xfrm>
        </p:spPr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r>
              <a:rPr lang="ru-RU" dirty="0"/>
              <a:t>Як </a:t>
            </a:r>
            <a:r>
              <a:rPr lang="ru-RU" dirty="0" err="1"/>
              <a:t>відомо</a:t>
            </a:r>
            <a:r>
              <a:rPr lang="ru-RU" dirty="0"/>
              <a:t>, </a:t>
            </a:r>
            <a:r>
              <a:rPr lang="ru-RU" dirty="0" err="1"/>
              <a:t>рослини</a:t>
            </a:r>
            <a:r>
              <a:rPr lang="ru-RU" dirty="0"/>
              <a:t> активно </a:t>
            </a:r>
            <a:r>
              <a:rPr lang="ru-RU" dirty="0" err="1"/>
              <a:t>реагують</a:t>
            </a:r>
            <a:r>
              <a:rPr lang="ru-RU" dirty="0"/>
              <a:t> на </a:t>
            </a:r>
            <a:r>
              <a:rPr lang="ru-RU" dirty="0" err="1"/>
              <a:t>зовнішні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,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– </a:t>
            </a:r>
            <a:r>
              <a:rPr lang="ru-RU" dirty="0" err="1" smtClean="0"/>
              <a:t>водозабезпечення</a:t>
            </a:r>
            <a:r>
              <a:rPr lang="ru-RU" dirty="0"/>
              <a:t>. </a:t>
            </a:r>
            <a:r>
              <a:rPr lang="ru-RU" dirty="0" err="1"/>
              <a:t>Воно</a:t>
            </a:r>
            <a:r>
              <a:rPr lang="ru-RU" dirty="0"/>
              <a:t> є </a:t>
            </a:r>
            <a:r>
              <a:rPr lang="ru-RU" dirty="0" err="1"/>
              <a:t>необхідною</a:t>
            </a:r>
            <a:r>
              <a:rPr lang="ru-RU" dirty="0"/>
              <a:t> </a:t>
            </a:r>
            <a:r>
              <a:rPr lang="ru-RU" dirty="0" err="1"/>
              <a:t>умовою</a:t>
            </a:r>
            <a:r>
              <a:rPr lang="ru-RU" dirty="0"/>
              <a:t> для нормального росту і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рослин</a:t>
            </a:r>
            <a:r>
              <a:rPr lang="ru-RU" dirty="0"/>
              <a:t>. У </a:t>
            </a:r>
            <a:r>
              <a:rPr lang="ru-RU" dirty="0" err="1"/>
              <a:t>житті</a:t>
            </a:r>
            <a:r>
              <a:rPr lang="ru-RU" dirty="0"/>
              <a:t> </a:t>
            </a:r>
            <a:r>
              <a:rPr lang="ru-RU" dirty="0" err="1"/>
              <a:t>всього</a:t>
            </a:r>
            <a:r>
              <a:rPr lang="ru-RU" dirty="0"/>
              <a:t> живого вода </a:t>
            </a:r>
            <a:r>
              <a:rPr lang="ru-RU" dirty="0" err="1"/>
              <a:t>відіграє</a:t>
            </a:r>
            <a:r>
              <a:rPr lang="ru-RU" dirty="0"/>
              <a:t> </a:t>
            </a:r>
            <a:r>
              <a:rPr lang="ru-RU" dirty="0" err="1"/>
              <a:t>багатогранну</a:t>
            </a:r>
            <a:r>
              <a:rPr lang="ru-RU" dirty="0"/>
              <a:t> і </a:t>
            </a:r>
            <a:r>
              <a:rPr lang="ru-RU" dirty="0" err="1"/>
              <a:t>надзвичайно</a:t>
            </a:r>
            <a:r>
              <a:rPr lang="ru-RU" dirty="0"/>
              <a:t> </a:t>
            </a:r>
            <a:r>
              <a:rPr lang="ru-RU" dirty="0" err="1"/>
              <a:t>важливу</a:t>
            </a:r>
            <a:r>
              <a:rPr lang="ru-RU" dirty="0"/>
              <a:t> роль.</a:t>
            </a:r>
            <a:br>
              <a:rPr lang="ru-RU" dirty="0"/>
            </a:br>
            <a:r>
              <a:rPr lang="ru-RU" dirty="0"/>
              <a:t>За </a:t>
            </a:r>
            <a:r>
              <a:rPr lang="ru-RU" dirty="0" err="1"/>
              <a:t>рівнем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водою </a:t>
            </a:r>
            <a:r>
              <a:rPr lang="ru-RU" dirty="0" err="1"/>
              <a:t>рослини</a:t>
            </a:r>
            <a:r>
              <a:rPr lang="ru-RU" dirty="0"/>
              <a:t> </a:t>
            </a:r>
            <a:r>
              <a:rPr lang="ru-RU" dirty="0" err="1"/>
              <a:t>поділяють</a:t>
            </a:r>
            <a:r>
              <a:rPr lang="ru-RU" dirty="0"/>
              <a:t> на </a:t>
            </a:r>
            <a:r>
              <a:rPr lang="ru-RU" dirty="0" err="1"/>
              <a:t>чотири</a:t>
            </a:r>
            <a:r>
              <a:rPr lang="ru-RU" dirty="0"/>
              <a:t> </a:t>
            </a:r>
            <a:r>
              <a:rPr lang="ru-RU" dirty="0" err="1"/>
              <a:t>екологічні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err="1"/>
              <a:t>Гідрофіти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рослини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живуть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у </a:t>
            </a:r>
            <a:r>
              <a:rPr lang="ru-RU" dirty="0" err="1"/>
              <a:t>воді</a:t>
            </a:r>
            <a:r>
              <a:rPr lang="ru-RU" dirty="0"/>
              <a:t> (</a:t>
            </a:r>
            <a:r>
              <a:rPr lang="ru-RU" dirty="0" err="1"/>
              <a:t>водорості</a:t>
            </a:r>
            <a:r>
              <a:rPr lang="ru-RU" dirty="0"/>
              <a:t>, </a:t>
            </a:r>
            <a:r>
              <a:rPr lang="ru-RU" dirty="0" err="1"/>
              <a:t>лотоси</a:t>
            </a:r>
            <a:r>
              <a:rPr lang="ru-RU" dirty="0"/>
              <a:t>, </a:t>
            </a:r>
            <a:r>
              <a:rPr lang="ru-RU" dirty="0" err="1"/>
              <a:t>водяна</a:t>
            </a:r>
            <a:r>
              <a:rPr lang="ru-RU" dirty="0"/>
              <a:t> </a:t>
            </a:r>
            <a:r>
              <a:rPr lang="ru-RU" dirty="0" err="1"/>
              <a:t>лілія</a:t>
            </a:r>
            <a:r>
              <a:rPr lang="ru-RU" dirty="0"/>
              <a:t>, ряска </a:t>
            </a:r>
            <a:r>
              <a:rPr lang="ru-RU" dirty="0" err="1"/>
              <a:t>тощо</a:t>
            </a:r>
            <a:r>
              <a:rPr lang="ru-RU" dirty="0"/>
              <a:t>). Воду </a:t>
            </a:r>
            <a:r>
              <a:rPr lang="ru-RU" dirty="0" err="1"/>
              <a:t>поглинають</a:t>
            </a:r>
            <a:r>
              <a:rPr lang="ru-RU" dirty="0"/>
              <a:t> </a:t>
            </a:r>
            <a:r>
              <a:rPr lang="ru-RU" dirty="0" err="1"/>
              <a:t>усією</a:t>
            </a:r>
            <a:r>
              <a:rPr lang="ru-RU" dirty="0"/>
              <a:t> </a:t>
            </a:r>
            <a:r>
              <a:rPr lang="ru-RU" dirty="0" err="1"/>
              <a:t>поверхнею</a:t>
            </a:r>
            <a:r>
              <a:rPr lang="ru-RU" dirty="0"/>
              <a:t>, </a:t>
            </a:r>
            <a:r>
              <a:rPr lang="ru-RU" dirty="0" err="1"/>
              <a:t>коренів</a:t>
            </a:r>
            <a:r>
              <a:rPr lang="ru-RU" dirty="0"/>
              <a:t> не </a:t>
            </a:r>
            <a:r>
              <a:rPr lang="ru-RU" dirty="0" err="1"/>
              <a:t>мають</a:t>
            </a:r>
            <a:r>
              <a:rPr lang="ru-RU" dirty="0"/>
              <a:t>, у них послаблена </a:t>
            </a:r>
            <a:r>
              <a:rPr lang="ru-RU" dirty="0" err="1"/>
              <a:t>анатомічна</a:t>
            </a:r>
            <a:r>
              <a:rPr lang="ru-RU" dirty="0"/>
              <a:t> і </a:t>
            </a:r>
            <a:r>
              <a:rPr lang="ru-RU" dirty="0" err="1"/>
              <a:t>морфологічна</a:t>
            </a:r>
            <a:r>
              <a:rPr lang="ru-RU" dirty="0"/>
              <a:t> </a:t>
            </a:r>
            <a:r>
              <a:rPr lang="ru-RU" dirty="0" err="1"/>
              <a:t>диференціації</a:t>
            </a:r>
            <a:r>
              <a:rPr lang="ru-RU" dirty="0"/>
              <a:t>. </a:t>
            </a:r>
            <a:r>
              <a:rPr lang="ru-RU" dirty="0" err="1"/>
              <a:t>Надзвичайно</a:t>
            </a:r>
            <a:r>
              <a:rPr lang="ru-RU" dirty="0"/>
              <a:t> </a:t>
            </a:r>
            <a:r>
              <a:rPr lang="ru-RU" dirty="0" err="1"/>
              <a:t>чутливі</a:t>
            </a:r>
            <a:r>
              <a:rPr lang="ru-RU" dirty="0"/>
              <a:t> до </a:t>
            </a:r>
            <a:r>
              <a:rPr lang="ru-RU" dirty="0" err="1"/>
              <a:t>порушень</a:t>
            </a:r>
            <a:r>
              <a:rPr lang="ru-RU" dirty="0"/>
              <a:t> водного балансу,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невелике</a:t>
            </a:r>
            <a:r>
              <a:rPr lang="ru-RU" dirty="0"/>
              <a:t> </a:t>
            </a:r>
            <a:r>
              <a:rPr lang="ru-RU" dirty="0" err="1"/>
              <a:t>збезводнення</a:t>
            </a:r>
            <a:r>
              <a:rPr lang="ru-RU" dirty="0"/>
              <a:t> </a:t>
            </a:r>
            <a:r>
              <a:rPr lang="ru-RU" dirty="0" err="1"/>
              <a:t>призводить</a:t>
            </a:r>
            <a:r>
              <a:rPr lang="ru-RU" dirty="0"/>
              <a:t> до </a:t>
            </a:r>
            <a:r>
              <a:rPr lang="ru-RU" dirty="0" err="1"/>
              <a:t>їхньої</a:t>
            </a:r>
            <a:r>
              <a:rPr lang="ru-RU" dirty="0"/>
              <a:t> </a:t>
            </a:r>
            <a:r>
              <a:rPr lang="ru-RU" dirty="0" err="1"/>
              <a:t>загибелі</a:t>
            </a:r>
            <a:r>
              <a:rPr lang="ru-RU" dirty="0"/>
              <a:t>.</a:t>
            </a:r>
            <a:br>
              <a:rPr lang="ru-RU" dirty="0"/>
            </a:br>
            <a:endParaRPr lang="uk-UA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08" y="2996952"/>
            <a:ext cx="3770512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743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4373563"/>
          </a:xfrm>
        </p:spPr>
        <p:txBody>
          <a:bodyPr/>
          <a:lstStyle/>
          <a:p>
            <a:pPr marL="114300" lvl="0" indent="0">
              <a:buClr>
                <a:srgbClr val="93A299"/>
              </a:buClr>
              <a:buNone/>
            </a:pPr>
            <a:r>
              <a:rPr lang="ru-RU" sz="2000" dirty="0">
                <a:solidFill>
                  <a:srgbClr val="564B3C"/>
                </a:solidFill>
              </a:rPr>
              <a:t>• </a:t>
            </a:r>
            <a:r>
              <a:rPr lang="ru-RU" sz="2000" dirty="0" err="1">
                <a:solidFill>
                  <a:srgbClr val="564B3C"/>
                </a:solidFill>
              </a:rPr>
              <a:t>Гігрофіти</a:t>
            </a:r>
            <a:r>
              <a:rPr lang="ru-RU" sz="2000" dirty="0">
                <a:solidFill>
                  <a:srgbClr val="564B3C"/>
                </a:solidFill>
              </a:rPr>
              <a:t> – </a:t>
            </a:r>
            <a:r>
              <a:rPr lang="ru-RU" sz="2000" dirty="0" err="1">
                <a:solidFill>
                  <a:srgbClr val="564B3C"/>
                </a:solidFill>
              </a:rPr>
              <a:t>це</a:t>
            </a:r>
            <a:r>
              <a:rPr lang="ru-RU" sz="2000" dirty="0">
                <a:solidFill>
                  <a:srgbClr val="564B3C"/>
                </a:solidFill>
              </a:rPr>
              <a:t> </a:t>
            </a:r>
            <a:r>
              <a:rPr lang="ru-RU" sz="2000" dirty="0" err="1">
                <a:solidFill>
                  <a:srgbClr val="564B3C"/>
                </a:solidFill>
              </a:rPr>
              <a:t>рослини</a:t>
            </a:r>
            <a:r>
              <a:rPr lang="ru-RU" sz="2000" dirty="0">
                <a:solidFill>
                  <a:srgbClr val="564B3C"/>
                </a:solidFill>
              </a:rPr>
              <a:t>, </a:t>
            </a:r>
            <a:r>
              <a:rPr lang="ru-RU" sz="2000" dirty="0" err="1">
                <a:solidFill>
                  <a:srgbClr val="564B3C"/>
                </a:solidFill>
              </a:rPr>
              <a:t>які</a:t>
            </a:r>
            <a:r>
              <a:rPr lang="ru-RU" sz="2000" dirty="0">
                <a:solidFill>
                  <a:srgbClr val="564B3C"/>
                </a:solidFill>
              </a:rPr>
              <a:t> </a:t>
            </a:r>
            <a:r>
              <a:rPr lang="ru-RU" sz="2000" dirty="0" err="1">
                <a:solidFill>
                  <a:srgbClr val="564B3C"/>
                </a:solidFill>
              </a:rPr>
              <a:t>живуть</a:t>
            </a:r>
            <a:r>
              <a:rPr lang="ru-RU" sz="2000" dirty="0">
                <a:solidFill>
                  <a:srgbClr val="564B3C"/>
                </a:solidFill>
              </a:rPr>
              <a:t> </a:t>
            </a:r>
            <a:r>
              <a:rPr lang="ru-RU" sz="2000" dirty="0" err="1">
                <a:solidFill>
                  <a:srgbClr val="564B3C"/>
                </a:solidFill>
              </a:rPr>
              <a:t>біля</a:t>
            </a:r>
            <a:r>
              <a:rPr lang="ru-RU" sz="2000" dirty="0">
                <a:solidFill>
                  <a:srgbClr val="564B3C"/>
                </a:solidFill>
              </a:rPr>
              <a:t> води, на </a:t>
            </a:r>
            <a:r>
              <a:rPr lang="ru-RU" sz="2000" dirty="0" err="1">
                <a:solidFill>
                  <a:srgbClr val="564B3C"/>
                </a:solidFill>
              </a:rPr>
              <a:t>узбережжях</a:t>
            </a:r>
            <a:r>
              <a:rPr lang="ru-RU" sz="2000" dirty="0">
                <a:solidFill>
                  <a:srgbClr val="564B3C"/>
                </a:solidFill>
              </a:rPr>
              <a:t> </a:t>
            </a:r>
            <a:r>
              <a:rPr lang="ru-RU" sz="2000" dirty="0" err="1">
                <a:solidFill>
                  <a:srgbClr val="564B3C"/>
                </a:solidFill>
              </a:rPr>
              <a:t>водойм</a:t>
            </a:r>
            <a:r>
              <a:rPr lang="ru-RU" sz="2000" dirty="0">
                <a:solidFill>
                  <a:srgbClr val="564B3C"/>
                </a:solidFill>
              </a:rPr>
              <a:t> (</a:t>
            </a:r>
            <a:r>
              <a:rPr lang="ru-RU" sz="2000" dirty="0" err="1">
                <a:solidFill>
                  <a:srgbClr val="564B3C"/>
                </a:solidFill>
              </a:rPr>
              <a:t>верескові</a:t>
            </a:r>
            <a:r>
              <a:rPr lang="ru-RU" sz="2000" dirty="0">
                <a:solidFill>
                  <a:srgbClr val="564B3C"/>
                </a:solidFill>
              </a:rPr>
              <a:t>, </a:t>
            </a:r>
            <a:r>
              <a:rPr lang="ru-RU" sz="2000" dirty="0" err="1">
                <a:solidFill>
                  <a:srgbClr val="564B3C"/>
                </a:solidFill>
              </a:rPr>
              <a:t>папороті</a:t>
            </a:r>
            <a:r>
              <a:rPr lang="ru-RU" sz="2000" dirty="0">
                <a:solidFill>
                  <a:srgbClr val="564B3C"/>
                </a:solidFill>
              </a:rPr>
              <a:t>, </a:t>
            </a:r>
            <a:r>
              <a:rPr lang="ru-RU" sz="2000" dirty="0" err="1">
                <a:solidFill>
                  <a:srgbClr val="564B3C"/>
                </a:solidFill>
              </a:rPr>
              <a:t>чистотіл</a:t>
            </a:r>
            <a:r>
              <a:rPr lang="ru-RU" sz="2000" dirty="0">
                <a:solidFill>
                  <a:srgbClr val="564B3C"/>
                </a:solidFill>
              </a:rPr>
              <a:t>). Вони </a:t>
            </a:r>
            <a:r>
              <a:rPr lang="ru-RU" sz="2000" dirty="0" err="1">
                <a:solidFill>
                  <a:srgbClr val="564B3C"/>
                </a:solidFill>
              </a:rPr>
              <a:t>мають</a:t>
            </a:r>
            <a:r>
              <a:rPr lang="ru-RU" sz="2000" dirty="0">
                <a:solidFill>
                  <a:srgbClr val="564B3C"/>
                </a:solidFill>
              </a:rPr>
              <a:t> </a:t>
            </a:r>
            <a:r>
              <a:rPr lang="ru-RU" sz="2000" dirty="0" err="1">
                <a:solidFill>
                  <a:srgbClr val="564B3C"/>
                </a:solidFill>
              </a:rPr>
              <a:t>достатнє</a:t>
            </a:r>
            <a:r>
              <a:rPr lang="ru-RU" sz="2000" dirty="0">
                <a:solidFill>
                  <a:srgbClr val="564B3C"/>
                </a:solidFill>
              </a:rPr>
              <a:t> </a:t>
            </a:r>
            <a:r>
              <a:rPr lang="ru-RU" sz="2000" dirty="0" err="1">
                <a:solidFill>
                  <a:srgbClr val="564B3C"/>
                </a:solidFill>
              </a:rPr>
              <a:t>водопостачання</a:t>
            </a:r>
            <a:r>
              <a:rPr lang="ru-RU" sz="2000" dirty="0">
                <a:solidFill>
                  <a:srgbClr val="564B3C"/>
                </a:solidFill>
              </a:rPr>
              <a:t>, </a:t>
            </a:r>
            <a:r>
              <a:rPr lang="ru-RU" sz="2000" dirty="0" err="1">
                <a:solidFill>
                  <a:srgbClr val="564B3C"/>
                </a:solidFill>
              </a:rPr>
              <a:t>продихи</a:t>
            </a:r>
            <a:r>
              <a:rPr lang="ru-RU" sz="2000" dirty="0">
                <a:solidFill>
                  <a:srgbClr val="564B3C"/>
                </a:solidFill>
              </a:rPr>
              <a:t> у них </a:t>
            </a:r>
            <a:r>
              <a:rPr lang="ru-RU" sz="2000" dirty="0" err="1">
                <a:solidFill>
                  <a:srgbClr val="564B3C"/>
                </a:solidFill>
              </a:rPr>
              <a:t>майже</a:t>
            </a:r>
            <a:r>
              <a:rPr lang="ru-RU" sz="2000" dirty="0">
                <a:solidFill>
                  <a:srgbClr val="564B3C"/>
                </a:solidFill>
              </a:rPr>
              <a:t> </a:t>
            </a:r>
            <a:r>
              <a:rPr lang="ru-RU" sz="2000" dirty="0" err="1">
                <a:solidFill>
                  <a:srgbClr val="564B3C"/>
                </a:solidFill>
              </a:rPr>
              <a:t>постійно</a:t>
            </a:r>
            <a:r>
              <a:rPr lang="ru-RU" sz="2000" dirty="0">
                <a:solidFill>
                  <a:srgbClr val="564B3C"/>
                </a:solidFill>
              </a:rPr>
              <a:t> </a:t>
            </a:r>
            <a:r>
              <a:rPr lang="ru-RU" sz="2000" dirty="0" err="1">
                <a:solidFill>
                  <a:srgbClr val="564B3C"/>
                </a:solidFill>
              </a:rPr>
              <a:t>відкриті</a:t>
            </a:r>
            <a:r>
              <a:rPr lang="ru-RU" sz="2000" dirty="0">
                <a:solidFill>
                  <a:srgbClr val="564B3C"/>
                </a:solidFill>
              </a:rPr>
              <a:t>.</a:t>
            </a:r>
            <a:r>
              <a:rPr lang="ru-RU" sz="1300" dirty="0">
                <a:solidFill>
                  <a:srgbClr val="564B3C"/>
                </a:solidFill>
              </a:rPr>
              <a:t/>
            </a:r>
            <a:br>
              <a:rPr lang="ru-RU" sz="1300" dirty="0">
                <a:solidFill>
                  <a:srgbClr val="564B3C"/>
                </a:solidFill>
              </a:rPr>
            </a:b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844824"/>
            <a:ext cx="6588732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36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4402832" cy="4988768"/>
          </a:xfrm>
        </p:spPr>
        <p:txBody>
          <a:bodyPr>
            <a:normAutofit lnSpcReduction="10000"/>
          </a:bodyPr>
          <a:lstStyle/>
          <a:p>
            <a:pPr marL="114300" lvl="0" indent="0">
              <a:buClr>
                <a:srgbClr val="93A299"/>
              </a:buClr>
              <a:buNone/>
            </a:pPr>
            <a:r>
              <a:rPr lang="ru-RU" sz="1300" dirty="0" smtClean="0">
                <a:solidFill>
                  <a:srgbClr val="564B3C"/>
                </a:solidFill>
              </a:rPr>
              <a:t> </a:t>
            </a:r>
            <a:r>
              <a:rPr lang="ru-RU" sz="1600" dirty="0" err="1">
                <a:solidFill>
                  <a:srgbClr val="564B3C"/>
                </a:solidFill>
              </a:rPr>
              <a:t>Мезофіти</a:t>
            </a:r>
            <a:r>
              <a:rPr lang="ru-RU" sz="1600" dirty="0">
                <a:solidFill>
                  <a:srgbClr val="564B3C"/>
                </a:solidFill>
              </a:rPr>
              <a:t> – </a:t>
            </a:r>
            <a:r>
              <a:rPr lang="ru-RU" sz="1600" dirty="0" err="1">
                <a:solidFill>
                  <a:srgbClr val="564B3C"/>
                </a:solidFill>
              </a:rPr>
              <a:t>це</a:t>
            </a:r>
            <a:r>
              <a:rPr lang="ru-RU" sz="1600" dirty="0">
                <a:solidFill>
                  <a:srgbClr val="564B3C"/>
                </a:solidFill>
              </a:rPr>
              <a:t> </a:t>
            </a:r>
            <a:r>
              <a:rPr lang="ru-RU" sz="1600" dirty="0" err="1">
                <a:solidFill>
                  <a:srgbClr val="564B3C"/>
                </a:solidFill>
              </a:rPr>
              <a:t>найбільша</a:t>
            </a:r>
            <a:r>
              <a:rPr lang="ru-RU" sz="1600" dirty="0">
                <a:solidFill>
                  <a:srgbClr val="564B3C"/>
                </a:solidFill>
              </a:rPr>
              <a:t> </a:t>
            </a:r>
            <a:r>
              <a:rPr lang="ru-RU" sz="1600" dirty="0" err="1">
                <a:solidFill>
                  <a:srgbClr val="564B3C"/>
                </a:solidFill>
              </a:rPr>
              <a:t>група</a:t>
            </a:r>
            <a:r>
              <a:rPr lang="ru-RU" sz="1600" dirty="0">
                <a:solidFill>
                  <a:srgbClr val="564B3C"/>
                </a:solidFill>
              </a:rPr>
              <a:t> </a:t>
            </a:r>
            <a:r>
              <a:rPr lang="ru-RU" sz="1600" dirty="0" err="1">
                <a:solidFill>
                  <a:srgbClr val="564B3C"/>
                </a:solidFill>
              </a:rPr>
              <a:t>рослин</a:t>
            </a:r>
            <a:r>
              <a:rPr lang="ru-RU" sz="1600" dirty="0">
                <a:solidFill>
                  <a:srgbClr val="564B3C"/>
                </a:solidFill>
              </a:rPr>
              <a:t> </a:t>
            </a:r>
            <a:r>
              <a:rPr lang="ru-RU" sz="1600" dirty="0" err="1">
                <a:solidFill>
                  <a:srgbClr val="564B3C"/>
                </a:solidFill>
              </a:rPr>
              <a:t>помірного</a:t>
            </a:r>
            <a:r>
              <a:rPr lang="ru-RU" sz="1600" dirty="0">
                <a:solidFill>
                  <a:srgbClr val="564B3C"/>
                </a:solidFill>
              </a:rPr>
              <a:t> </a:t>
            </a:r>
            <a:r>
              <a:rPr lang="ru-RU" sz="1600" dirty="0" err="1">
                <a:solidFill>
                  <a:srgbClr val="564B3C"/>
                </a:solidFill>
              </a:rPr>
              <a:t>клімату</a:t>
            </a:r>
            <a:r>
              <a:rPr lang="ru-RU" sz="1600" dirty="0">
                <a:solidFill>
                  <a:srgbClr val="564B3C"/>
                </a:solidFill>
              </a:rPr>
              <a:t> з </a:t>
            </a:r>
            <a:r>
              <a:rPr lang="ru-RU" sz="1600" dirty="0" err="1">
                <a:solidFill>
                  <a:srgbClr val="564B3C"/>
                </a:solidFill>
              </a:rPr>
              <a:t>середнім</a:t>
            </a:r>
            <a:r>
              <a:rPr lang="ru-RU" sz="1600" dirty="0">
                <a:solidFill>
                  <a:srgbClr val="564B3C"/>
                </a:solidFill>
              </a:rPr>
              <a:t> </a:t>
            </a:r>
            <a:r>
              <a:rPr lang="ru-RU" sz="1600" dirty="0" err="1">
                <a:solidFill>
                  <a:srgbClr val="564B3C"/>
                </a:solidFill>
              </a:rPr>
              <a:t>рівнем</a:t>
            </a:r>
            <a:r>
              <a:rPr lang="ru-RU" sz="1600" dirty="0">
                <a:solidFill>
                  <a:srgbClr val="564B3C"/>
                </a:solidFill>
              </a:rPr>
              <a:t> </a:t>
            </a:r>
            <a:r>
              <a:rPr lang="ru-RU" sz="1600" dirty="0" err="1">
                <a:solidFill>
                  <a:srgbClr val="564B3C"/>
                </a:solidFill>
              </a:rPr>
              <a:t>водозабезпечення</a:t>
            </a:r>
            <a:r>
              <a:rPr lang="ru-RU" sz="1600" dirty="0">
                <a:solidFill>
                  <a:srgbClr val="564B3C"/>
                </a:solidFill>
              </a:rPr>
              <a:t>. </a:t>
            </a:r>
            <a:r>
              <a:rPr lang="ru-RU" sz="1600" dirty="0" err="1">
                <a:solidFill>
                  <a:srgbClr val="564B3C"/>
                </a:solidFill>
              </a:rPr>
              <a:t>Це</a:t>
            </a:r>
            <a:r>
              <a:rPr lang="ru-RU" sz="1600" dirty="0">
                <a:solidFill>
                  <a:srgbClr val="564B3C"/>
                </a:solidFill>
              </a:rPr>
              <a:t> </a:t>
            </a:r>
            <a:r>
              <a:rPr lang="ru-RU" sz="1600" dirty="0" err="1">
                <a:solidFill>
                  <a:srgbClr val="564B3C"/>
                </a:solidFill>
              </a:rPr>
              <a:t>рослини</a:t>
            </a:r>
            <a:r>
              <a:rPr lang="ru-RU" sz="1600" dirty="0">
                <a:solidFill>
                  <a:srgbClr val="564B3C"/>
                </a:solidFill>
              </a:rPr>
              <a:t> наших </a:t>
            </a:r>
            <a:r>
              <a:rPr lang="ru-RU" sz="1600" dirty="0" err="1">
                <a:solidFill>
                  <a:srgbClr val="564B3C"/>
                </a:solidFill>
              </a:rPr>
              <a:t>лугів</a:t>
            </a:r>
            <a:r>
              <a:rPr lang="ru-RU" sz="1600" dirty="0">
                <a:solidFill>
                  <a:srgbClr val="564B3C"/>
                </a:solidFill>
              </a:rPr>
              <a:t> і </a:t>
            </a:r>
            <a:r>
              <a:rPr lang="ru-RU" sz="1600" dirty="0" err="1">
                <a:solidFill>
                  <a:srgbClr val="564B3C"/>
                </a:solidFill>
              </a:rPr>
              <a:t>лісів</a:t>
            </a:r>
            <a:r>
              <a:rPr lang="ru-RU" sz="1600" dirty="0">
                <a:solidFill>
                  <a:srgbClr val="564B3C"/>
                </a:solidFill>
              </a:rPr>
              <a:t> та </a:t>
            </a:r>
            <a:r>
              <a:rPr lang="ru-RU" sz="1600" dirty="0" err="1">
                <a:solidFill>
                  <a:srgbClr val="564B3C"/>
                </a:solidFill>
              </a:rPr>
              <a:t>головна</a:t>
            </a:r>
            <a:r>
              <a:rPr lang="ru-RU" sz="1600" dirty="0">
                <a:solidFill>
                  <a:srgbClr val="564B3C"/>
                </a:solidFill>
              </a:rPr>
              <a:t> </a:t>
            </a:r>
            <a:r>
              <a:rPr lang="ru-RU" sz="1600" dirty="0" err="1">
                <a:solidFill>
                  <a:srgbClr val="564B3C"/>
                </a:solidFill>
              </a:rPr>
              <a:t>маса</a:t>
            </a:r>
            <a:r>
              <a:rPr lang="ru-RU" sz="1600" dirty="0">
                <a:solidFill>
                  <a:srgbClr val="564B3C"/>
                </a:solidFill>
              </a:rPr>
              <a:t> </a:t>
            </a:r>
            <a:r>
              <a:rPr lang="ru-RU" sz="1600" dirty="0" err="1">
                <a:solidFill>
                  <a:srgbClr val="564B3C"/>
                </a:solidFill>
              </a:rPr>
              <a:t>культивованих</a:t>
            </a:r>
            <a:r>
              <a:rPr lang="ru-RU" sz="1600" dirty="0">
                <a:solidFill>
                  <a:srgbClr val="564B3C"/>
                </a:solidFill>
              </a:rPr>
              <a:t> </a:t>
            </a:r>
            <a:r>
              <a:rPr lang="ru-RU" sz="1600" dirty="0" err="1">
                <a:solidFill>
                  <a:srgbClr val="564B3C"/>
                </a:solidFill>
              </a:rPr>
              <a:t>людиною</a:t>
            </a:r>
            <a:r>
              <a:rPr lang="ru-RU" sz="1600" dirty="0">
                <a:solidFill>
                  <a:srgbClr val="564B3C"/>
                </a:solidFill>
              </a:rPr>
              <a:t> </a:t>
            </a:r>
            <a:r>
              <a:rPr lang="ru-RU" sz="1600" dirty="0" err="1">
                <a:solidFill>
                  <a:srgbClr val="564B3C"/>
                </a:solidFill>
              </a:rPr>
              <a:t>сільськогосподарських</a:t>
            </a:r>
            <a:r>
              <a:rPr lang="ru-RU" sz="1600" dirty="0">
                <a:solidFill>
                  <a:srgbClr val="564B3C"/>
                </a:solidFill>
              </a:rPr>
              <a:t> </a:t>
            </a:r>
            <a:r>
              <a:rPr lang="ru-RU" sz="1600" dirty="0" err="1">
                <a:solidFill>
                  <a:srgbClr val="564B3C"/>
                </a:solidFill>
              </a:rPr>
              <a:t>рослин</a:t>
            </a:r>
            <a:r>
              <a:rPr lang="ru-RU" sz="1600" dirty="0">
                <a:solidFill>
                  <a:srgbClr val="564B3C"/>
                </a:solidFill>
              </a:rPr>
              <a:t>. Листки </a:t>
            </a:r>
            <a:r>
              <a:rPr lang="ru-RU" sz="1600" dirty="0" err="1">
                <a:solidFill>
                  <a:srgbClr val="564B3C"/>
                </a:solidFill>
              </a:rPr>
              <a:t>мезофітів</a:t>
            </a:r>
            <a:r>
              <a:rPr lang="ru-RU" sz="1600" dirty="0">
                <a:solidFill>
                  <a:srgbClr val="564B3C"/>
                </a:solidFill>
              </a:rPr>
              <a:t> </a:t>
            </a:r>
            <a:r>
              <a:rPr lang="ru-RU" sz="1600" dirty="0" err="1">
                <a:solidFill>
                  <a:srgbClr val="564B3C"/>
                </a:solidFill>
              </a:rPr>
              <a:t>мають</a:t>
            </a:r>
            <a:r>
              <a:rPr lang="ru-RU" sz="1600" dirty="0">
                <a:solidFill>
                  <a:srgbClr val="564B3C"/>
                </a:solidFill>
              </a:rPr>
              <a:t> </a:t>
            </a:r>
            <a:r>
              <a:rPr lang="ru-RU" sz="1600" dirty="0" err="1">
                <a:solidFill>
                  <a:srgbClr val="564B3C"/>
                </a:solidFill>
              </a:rPr>
              <a:t>чітко</a:t>
            </a:r>
            <a:r>
              <a:rPr lang="ru-RU" sz="1600" dirty="0">
                <a:solidFill>
                  <a:srgbClr val="564B3C"/>
                </a:solidFill>
              </a:rPr>
              <a:t> </a:t>
            </a:r>
            <a:r>
              <a:rPr lang="ru-RU" sz="1600" dirty="0" err="1">
                <a:solidFill>
                  <a:srgbClr val="564B3C"/>
                </a:solidFill>
              </a:rPr>
              <a:t>виражену</a:t>
            </a:r>
            <a:r>
              <a:rPr lang="ru-RU" sz="1600" dirty="0">
                <a:solidFill>
                  <a:srgbClr val="564B3C"/>
                </a:solidFill>
              </a:rPr>
              <a:t> </a:t>
            </a:r>
            <a:r>
              <a:rPr lang="ru-RU" sz="1600" dirty="0" err="1">
                <a:solidFill>
                  <a:srgbClr val="564B3C"/>
                </a:solidFill>
              </a:rPr>
              <a:t>стовпчасту</a:t>
            </a:r>
            <a:r>
              <a:rPr lang="ru-RU" sz="1600" dirty="0">
                <a:solidFill>
                  <a:srgbClr val="564B3C"/>
                </a:solidFill>
              </a:rPr>
              <a:t> і </a:t>
            </a:r>
            <a:r>
              <a:rPr lang="ru-RU" sz="1600" dirty="0" err="1">
                <a:solidFill>
                  <a:srgbClr val="564B3C"/>
                </a:solidFill>
              </a:rPr>
              <a:t>губчасту</a:t>
            </a:r>
            <a:r>
              <a:rPr lang="ru-RU" sz="1600" dirty="0">
                <a:solidFill>
                  <a:srgbClr val="564B3C"/>
                </a:solidFill>
              </a:rPr>
              <a:t> </a:t>
            </a:r>
            <a:r>
              <a:rPr lang="ru-RU" sz="1600" dirty="0" err="1">
                <a:solidFill>
                  <a:srgbClr val="564B3C"/>
                </a:solidFill>
              </a:rPr>
              <a:t>паренхіми</a:t>
            </a:r>
            <a:r>
              <a:rPr lang="ru-RU" sz="1600" dirty="0">
                <a:solidFill>
                  <a:srgbClr val="564B3C"/>
                </a:solidFill>
              </a:rPr>
              <a:t>. </a:t>
            </a:r>
            <a:r>
              <a:rPr lang="ru-RU" sz="1600" dirty="0" err="1">
                <a:solidFill>
                  <a:srgbClr val="564B3C"/>
                </a:solidFill>
              </a:rPr>
              <a:t>Процес</a:t>
            </a:r>
            <a:r>
              <a:rPr lang="ru-RU" sz="1600" dirty="0">
                <a:solidFill>
                  <a:srgbClr val="564B3C"/>
                </a:solidFill>
              </a:rPr>
              <a:t> </a:t>
            </a:r>
            <a:r>
              <a:rPr lang="ru-RU" sz="1600" dirty="0" err="1">
                <a:solidFill>
                  <a:srgbClr val="564B3C"/>
                </a:solidFill>
              </a:rPr>
              <a:t>транспірації</a:t>
            </a:r>
            <a:r>
              <a:rPr lang="ru-RU" sz="1600" dirty="0">
                <a:solidFill>
                  <a:srgbClr val="564B3C"/>
                </a:solidFill>
              </a:rPr>
              <a:t> </a:t>
            </a:r>
            <a:r>
              <a:rPr lang="ru-RU" sz="1600" dirty="0" err="1">
                <a:solidFill>
                  <a:srgbClr val="564B3C"/>
                </a:solidFill>
              </a:rPr>
              <a:t>регульований</a:t>
            </a:r>
            <a:r>
              <a:rPr lang="ru-RU" sz="1600" dirty="0">
                <a:solidFill>
                  <a:srgbClr val="564B3C"/>
                </a:solidFill>
              </a:rPr>
              <a:t> </a:t>
            </a:r>
            <a:r>
              <a:rPr lang="ru-RU" sz="1600" dirty="0" err="1">
                <a:solidFill>
                  <a:srgbClr val="564B3C"/>
                </a:solidFill>
              </a:rPr>
              <a:t>продиховим</a:t>
            </a:r>
            <a:r>
              <a:rPr lang="ru-RU" sz="1600" dirty="0">
                <a:solidFill>
                  <a:srgbClr val="564B3C"/>
                </a:solidFill>
              </a:rPr>
              <a:t> (</a:t>
            </a:r>
            <a:r>
              <a:rPr lang="ru-RU" sz="1600" dirty="0" err="1">
                <a:solidFill>
                  <a:srgbClr val="564B3C"/>
                </a:solidFill>
              </a:rPr>
              <a:t>відкриттял</a:t>
            </a:r>
            <a:r>
              <a:rPr lang="ru-RU" sz="1600" dirty="0">
                <a:solidFill>
                  <a:srgbClr val="564B3C"/>
                </a:solidFill>
              </a:rPr>
              <a:t> </a:t>
            </a:r>
            <a:r>
              <a:rPr lang="ru-RU" sz="1600" dirty="0" err="1">
                <a:solidFill>
                  <a:srgbClr val="564B3C"/>
                </a:solidFill>
              </a:rPr>
              <a:t>закриття</a:t>
            </a:r>
            <a:r>
              <a:rPr lang="ru-RU" sz="1600" dirty="0">
                <a:solidFill>
                  <a:srgbClr val="564B3C"/>
                </a:solidFill>
              </a:rPr>
              <a:t> </a:t>
            </a:r>
            <a:r>
              <a:rPr lang="ru-RU" sz="1600" dirty="0" err="1">
                <a:solidFill>
                  <a:srgbClr val="564B3C"/>
                </a:solidFill>
              </a:rPr>
              <a:t>продихів</a:t>
            </a:r>
            <a:r>
              <a:rPr lang="ru-RU" sz="1600" dirty="0">
                <a:solidFill>
                  <a:srgbClr val="564B3C"/>
                </a:solidFill>
              </a:rPr>
              <a:t>) і </a:t>
            </a:r>
            <a:r>
              <a:rPr lang="ru-RU" sz="1600" dirty="0" err="1">
                <a:solidFill>
                  <a:srgbClr val="564B3C"/>
                </a:solidFill>
              </a:rPr>
              <a:t>позапродиховим</a:t>
            </a:r>
            <a:r>
              <a:rPr lang="ru-RU" sz="1600" dirty="0">
                <a:solidFill>
                  <a:srgbClr val="564B3C"/>
                </a:solidFill>
              </a:rPr>
              <a:t> </a:t>
            </a:r>
            <a:r>
              <a:rPr lang="ru-RU" sz="1600" dirty="0" err="1">
                <a:solidFill>
                  <a:srgbClr val="564B3C"/>
                </a:solidFill>
              </a:rPr>
              <a:t>механізмами</a:t>
            </a:r>
            <a:r>
              <a:rPr lang="ru-RU" sz="1600" dirty="0">
                <a:solidFill>
                  <a:srgbClr val="564B3C"/>
                </a:solidFill>
              </a:rPr>
              <a:t>. У </a:t>
            </a:r>
            <a:r>
              <a:rPr lang="ru-RU" sz="1600" dirty="0" err="1">
                <a:solidFill>
                  <a:srgbClr val="564B3C"/>
                </a:solidFill>
              </a:rPr>
              <a:t>мезофітів</a:t>
            </a:r>
            <a:r>
              <a:rPr lang="ru-RU" sz="1600" dirty="0">
                <a:solidFill>
                  <a:srgbClr val="564B3C"/>
                </a:solidFill>
              </a:rPr>
              <a:t> добре </a:t>
            </a:r>
            <a:r>
              <a:rPr lang="ru-RU" sz="1600" dirty="0" err="1">
                <a:solidFill>
                  <a:srgbClr val="564B3C"/>
                </a:solidFill>
              </a:rPr>
              <a:t>розвинена</a:t>
            </a:r>
            <a:r>
              <a:rPr lang="ru-RU" sz="1600" dirty="0">
                <a:solidFill>
                  <a:srgbClr val="564B3C"/>
                </a:solidFill>
              </a:rPr>
              <a:t> </a:t>
            </a:r>
            <a:r>
              <a:rPr lang="ru-RU" sz="1600" dirty="0" err="1">
                <a:solidFill>
                  <a:srgbClr val="564B3C"/>
                </a:solidFill>
              </a:rPr>
              <a:t>коренева</a:t>
            </a:r>
            <a:r>
              <a:rPr lang="ru-RU" sz="1600" dirty="0">
                <a:solidFill>
                  <a:srgbClr val="564B3C"/>
                </a:solidFill>
              </a:rPr>
              <a:t> система. </a:t>
            </a:r>
            <a:r>
              <a:rPr lang="ru-RU" sz="1600" dirty="0" err="1">
                <a:solidFill>
                  <a:srgbClr val="564B3C"/>
                </a:solidFill>
              </a:rPr>
              <a:t>Водночас</a:t>
            </a:r>
            <a:r>
              <a:rPr lang="ru-RU" sz="1600" dirty="0">
                <a:solidFill>
                  <a:srgbClr val="564B3C"/>
                </a:solidFill>
              </a:rPr>
              <a:t> </a:t>
            </a:r>
            <a:r>
              <a:rPr lang="ru-RU" sz="1600" dirty="0" err="1">
                <a:solidFill>
                  <a:srgbClr val="564B3C"/>
                </a:solidFill>
              </a:rPr>
              <a:t>чим</a:t>
            </a:r>
            <a:r>
              <a:rPr lang="ru-RU" sz="1600" dirty="0">
                <a:solidFill>
                  <a:srgbClr val="564B3C"/>
                </a:solidFill>
              </a:rPr>
              <a:t> </a:t>
            </a:r>
            <a:r>
              <a:rPr lang="ru-RU" sz="1600" dirty="0" err="1">
                <a:solidFill>
                  <a:srgbClr val="564B3C"/>
                </a:solidFill>
              </a:rPr>
              <a:t>більш</a:t>
            </a:r>
            <a:r>
              <a:rPr lang="ru-RU" sz="1600" dirty="0">
                <a:solidFill>
                  <a:srgbClr val="564B3C"/>
                </a:solidFill>
              </a:rPr>
              <a:t> </a:t>
            </a:r>
            <a:r>
              <a:rPr lang="ru-RU" sz="1600" dirty="0" err="1">
                <a:solidFill>
                  <a:srgbClr val="564B3C"/>
                </a:solidFill>
              </a:rPr>
              <a:t>мезофітна</a:t>
            </a:r>
            <a:r>
              <a:rPr lang="ru-RU" sz="1600" dirty="0">
                <a:solidFill>
                  <a:srgbClr val="564B3C"/>
                </a:solidFill>
              </a:rPr>
              <a:t> </a:t>
            </a:r>
            <a:r>
              <a:rPr lang="ru-RU" sz="1600" dirty="0" err="1">
                <a:solidFill>
                  <a:srgbClr val="564B3C"/>
                </a:solidFill>
              </a:rPr>
              <a:t>рослина</a:t>
            </a:r>
            <a:r>
              <a:rPr lang="ru-RU" sz="1600" dirty="0">
                <a:solidFill>
                  <a:srgbClr val="564B3C"/>
                </a:solidFill>
              </a:rPr>
              <a:t>, </a:t>
            </a:r>
            <a:r>
              <a:rPr lang="ru-RU" sz="1600" dirty="0" err="1">
                <a:solidFill>
                  <a:srgbClr val="564B3C"/>
                </a:solidFill>
              </a:rPr>
              <a:t>тим</a:t>
            </a:r>
            <a:r>
              <a:rPr lang="ru-RU" sz="1600" dirty="0">
                <a:solidFill>
                  <a:srgbClr val="564B3C"/>
                </a:solidFill>
              </a:rPr>
              <a:t> вона </a:t>
            </a:r>
            <a:r>
              <a:rPr lang="ru-RU" sz="1600" dirty="0" err="1">
                <a:solidFill>
                  <a:srgbClr val="564B3C"/>
                </a:solidFill>
              </a:rPr>
              <a:t>гірше</a:t>
            </a:r>
            <a:r>
              <a:rPr lang="ru-RU" sz="1600" dirty="0">
                <a:solidFill>
                  <a:srgbClr val="564B3C"/>
                </a:solidFill>
              </a:rPr>
              <a:t> переносить </a:t>
            </a:r>
            <a:r>
              <a:rPr lang="ru-RU" sz="1600" dirty="0" err="1">
                <a:solidFill>
                  <a:srgbClr val="564B3C"/>
                </a:solidFill>
              </a:rPr>
              <a:t>посухи</a:t>
            </a:r>
            <a:r>
              <a:rPr lang="ru-RU" sz="1600" dirty="0">
                <a:solidFill>
                  <a:srgbClr val="564B3C"/>
                </a:solidFill>
              </a:rPr>
              <a:t>. Є широка </a:t>
            </a:r>
            <a:r>
              <a:rPr lang="ru-RU" sz="1600" dirty="0" err="1">
                <a:solidFill>
                  <a:srgbClr val="564B3C"/>
                </a:solidFill>
              </a:rPr>
              <a:t>амплітуда</a:t>
            </a:r>
            <a:r>
              <a:rPr lang="ru-RU" sz="1600" dirty="0">
                <a:solidFill>
                  <a:srgbClr val="564B3C"/>
                </a:solidFill>
              </a:rPr>
              <a:t> </a:t>
            </a:r>
            <a:r>
              <a:rPr lang="ru-RU" sz="1600" dirty="0" err="1">
                <a:solidFill>
                  <a:srgbClr val="564B3C"/>
                </a:solidFill>
              </a:rPr>
              <a:t>мезофітизації</a:t>
            </a:r>
            <a:r>
              <a:rPr lang="ru-RU" sz="1600" dirty="0">
                <a:solidFill>
                  <a:srgbClr val="564B3C"/>
                </a:solidFill>
              </a:rPr>
              <a:t>: </a:t>
            </a:r>
            <a:r>
              <a:rPr lang="ru-RU" sz="1600" dirty="0" err="1">
                <a:solidFill>
                  <a:srgbClr val="564B3C"/>
                </a:solidFill>
              </a:rPr>
              <a:t>типові</a:t>
            </a:r>
            <a:r>
              <a:rPr lang="ru-RU" sz="1600" dirty="0">
                <a:solidFill>
                  <a:srgbClr val="564B3C"/>
                </a:solidFill>
              </a:rPr>
              <a:t> </a:t>
            </a:r>
            <a:r>
              <a:rPr lang="ru-RU" sz="1600" dirty="0" err="1">
                <a:solidFill>
                  <a:srgbClr val="564B3C"/>
                </a:solidFill>
              </a:rPr>
              <a:t>мезофіти</a:t>
            </a:r>
            <a:r>
              <a:rPr lang="ru-RU" sz="1600" dirty="0">
                <a:solidFill>
                  <a:srgbClr val="564B3C"/>
                </a:solidFill>
              </a:rPr>
              <a:t> (</a:t>
            </a:r>
            <a:r>
              <a:rPr lang="ru-RU" sz="1600" dirty="0" err="1">
                <a:solidFill>
                  <a:srgbClr val="564B3C"/>
                </a:solidFill>
              </a:rPr>
              <a:t>томати</a:t>
            </a:r>
            <a:r>
              <a:rPr lang="ru-RU" sz="1600" dirty="0">
                <a:solidFill>
                  <a:srgbClr val="564B3C"/>
                </a:solidFill>
              </a:rPr>
              <a:t>), і </a:t>
            </a:r>
            <a:r>
              <a:rPr lang="ru-RU" sz="1600" dirty="0" err="1">
                <a:solidFill>
                  <a:srgbClr val="564B3C"/>
                </a:solidFill>
              </a:rPr>
              <a:t>близькі</a:t>
            </a:r>
            <a:r>
              <a:rPr lang="ru-RU" sz="1600" dirty="0">
                <a:solidFill>
                  <a:srgbClr val="564B3C"/>
                </a:solidFill>
              </a:rPr>
              <a:t> до </a:t>
            </a:r>
            <a:r>
              <a:rPr lang="ru-RU" sz="1600" dirty="0" err="1">
                <a:solidFill>
                  <a:srgbClr val="564B3C"/>
                </a:solidFill>
              </a:rPr>
              <a:t>ксерофітів</a:t>
            </a:r>
            <a:r>
              <a:rPr lang="ru-RU" sz="1600" dirty="0">
                <a:solidFill>
                  <a:srgbClr val="564B3C"/>
                </a:solidFill>
              </a:rPr>
              <a:t> (сорго).</a:t>
            </a:r>
            <a:r>
              <a:rPr lang="ru-RU" sz="1300" dirty="0">
                <a:solidFill>
                  <a:srgbClr val="564B3C"/>
                </a:solidFill>
              </a:rPr>
              <a:t/>
            </a:r>
            <a:br>
              <a:rPr lang="ru-RU" sz="1300" dirty="0">
                <a:solidFill>
                  <a:srgbClr val="564B3C"/>
                </a:solidFill>
              </a:rPr>
            </a:b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628800"/>
            <a:ext cx="3890778" cy="486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104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752600"/>
            <a:ext cx="8856984" cy="4196680"/>
          </a:xfrm>
        </p:spPr>
        <p:txBody>
          <a:bodyPr/>
          <a:lstStyle/>
          <a:p>
            <a:pPr marL="114300" lvl="0" indent="0">
              <a:buClr>
                <a:srgbClr val="93A299"/>
              </a:buClr>
              <a:buNone/>
            </a:pPr>
            <a:r>
              <a:rPr lang="ru-RU" sz="1400" dirty="0" err="1" smtClean="0">
                <a:solidFill>
                  <a:srgbClr val="564B3C"/>
                </a:solidFill>
              </a:rPr>
              <a:t>Ксерофіти</a:t>
            </a:r>
            <a:r>
              <a:rPr lang="ru-RU" sz="1400" dirty="0" smtClean="0">
                <a:solidFill>
                  <a:srgbClr val="564B3C"/>
                </a:solidFill>
              </a:rPr>
              <a:t> </a:t>
            </a:r>
            <a:r>
              <a:rPr lang="ru-RU" sz="1400" dirty="0">
                <a:solidFill>
                  <a:srgbClr val="564B3C"/>
                </a:solidFill>
              </a:rPr>
              <a:t>– </a:t>
            </a:r>
            <a:r>
              <a:rPr lang="ru-RU" sz="1400" dirty="0" err="1">
                <a:solidFill>
                  <a:srgbClr val="564B3C"/>
                </a:solidFill>
              </a:rPr>
              <a:t>це</a:t>
            </a:r>
            <a:r>
              <a:rPr lang="ru-RU" sz="1400" dirty="0">
                <a:solidFill>
                  <a:srgbClr val="564B3C"/>
                </a:solidFill>
              </a:rPr>
              <a:t> </a:t>
            </a:r>
            <a:r>
              <a:rPr lang="ru-RU" sz="1400" dirty="0" err="1">
                <a:solidFill>
                  <a:srgbClr val="564B3C"/>
                </a:solidFill>
              </a:rPr>
              <a:t>рослини</a:t>
            </a:r>
            <a:r>
              <a:rPr lang="ru-RU" sz="1400" dirty="0">
                <a:solidFill>
                  <a:srgbClr val="564B3C"/>
                </a:solidFill>
              </a:rPr>
              <a:t> </a:t>
            </a:r>
            <a:r>
              <a:rPr lang="ru-RU" sz="1400" dirty="0" err="1">
                <a:solidFill>
                  <a:srgbClr val="564B3C"/>
                </a:solidFill>
              </a:rPr>
              <a:t>посушливих</a:t>
            </a:r>
            <a:r>
              <a:rPr lang="ru-RU" sz="1400" dirty="0">
                <a:solidFill>
                  <a:srgbClr val="564B3C"/>
                </a:solidFill>
              </a:rPr>
              <a:t> </a:t>
            </a:r>
            <a:r>
              <a:rPr lang="ru-RU" sz="1400" dirty="0" err="1">
                <a:solidFill>
                  <a:srgbClr val="564B3C"/>
                </a:solidFill>
              </a:rPr>
              <a:t>місць</a:t>
            </a:r>
            <a:r>
              <a:rPr lang="ru-RU" sz="1400" dirty="0">
                <a:solidFill>
                  <a:srgbClr val="564B3C"/>
                </a:solidFill>
              </a:rPr>
              <a:t> </a:t>
            </a:r>
            <a:r>
              <a:rPr lang="ru-RU" sz="1400" dirty="0" err="1">
                <a:solidFill>
                  <a:srgbClr val="564B3C"/>
                </a:solidFill>
              </a:rPr>
              <a:t>зростання</a:t>
            </a:r>
            <a:r>
              <a:rPr lang="ru-RU" sz="1400" dirty="0">
                <a:solidFill>
                  <a:srgbClr val="564B3C"/>
                </a:solidFill>
              </a:rPr>
              <a:t> (степи, </a:t>
            </a:r>
            <a:r>
              <a:rPr lang="ru-RU" sz="1400" dirty="0" err="1">
                <a:solidFill>
                  <a:srgbClr val="564B3C"/>
                </a:solidFill>
              </a:rPr>
              <a:t>пустелі</a:t>
            </a:r>
            <a:r>
              <a:rPr lang="ru-RU" sz="1400" dirty="0">
                <a:solidFill>
                  <a:srgbClr val="564B3C"/>
                </a:solidFill>
              </a:rPr>
              <a:t>, </a:t>
            </a:r>
            <a:r>
              <a:rPr lang="ru-RU" sz="1400" dirty="0" err="1" smtClean="0">
                <a:solidFill>
                  <a:srgbClr val="564B3C"/>
                </a:solidFill>
              </a:rPr>
              <a:t>напівпустелі</a:t>
            </a:r>
            <a:r>
              <a:rPr lang="ru-RU" sz="1400" dirty="0">
                <a:solidFill>
                  <a:srgbClr val="564B3C"/>
                </a:solidFill>
              </a:rPr>
              <a:t>) з </a:t>
            </a:r>
            <a:r>
              <a:rPr lang="ru-RU" sz="1400" dirty="0" err="1">
                <a:solidFill>
                  <a:srgbClr val="564B3C"/>
                </a:solidFill>
              </a:rPr>
              <a:t>утрудненим</a:t>
            </a:r>
            <a:r>
              <a:rPr lang="ru-RU" sz="1400" dirty="0">
                <a:solidFill>
                  <a:srgbClr val="564B3C"/>
                </a:solidFill>
              </a:rPr>
              <a:t> </a:t>
            </a:r>
            <a:r>
              <a:rPr lang="ru-RU" sz="1400" dirty="0" err="1">
                <a:solidFill>
                  <a:srgbClr val="564B3C"/>
                </a:solidFill>
              </a:rPr>
              <a:t>водозабезпеченням</a:t>
            </a:r>
            <a:r>
              <a:rPr lang="ru-RU" sz="1400" dirty="0">
                <a:solidFill>
                  <a:srgbClr val="564B3C"/>
                </a:solidFill>
              </a:rPr>
              <a:t>. Вони добре </a:t>
            </a:r>
            <a:r>
              <a:rPr lang="ru-RU" sz="1400" dirty="0" err="1">
                <a:solidFill>
                  <a:srgbClr val="564B3C"/>
                </a:solidFill>
              </a:rPr>
              <a:t>пристосовані</a:t>
            </a:r>
            <a:r>
              <a:rPr lang="ru-RU" sz="1400" dirty="0">
                <a:solidFill>
                  <a:srgbClr val="564B3C"/>
                </a:solidFill>
              </a:rPr>
              <a:t> </a:t>
            </a:r>
            <a:r>
              <a:rPr lang="ru-RU" sz="1400" dirty="0" smtClean="0">
                <a:solidFill>
                  <a:srgbClr val="564B3C"/>
                </a:solidFill>
              </a:rPr>
              <a:t>до </a:t>
            </a:r>
            <a:r>
              <a:rPr lang="ru-RU" sz="1400" dirty="0" err="1" smtClean="0">
                <a:solidFill>
                  <a:srgbClr val="564B3C"/>
                </a:solidFill>
              </a:rPr>
              <a:t>перенесення</a:t>
            </a:r>
            <a:r>
              <a:rPr lang="ru-RU" sz="1400" dirty="0" smtClean="0">
                <a:solidFill>
                  <a:srgbClr val="564B3C"/>
                </a:solidFill>
              </a:rPr>
              <a:t> </a:t>
            </a:r>
            <a:r>
              <a:rPr lang="ru-RU" sz="1400" dirty="0" err="1">
                <a:solidFill>
                  <a:srgbClr val="564B3C"/>
                </a:solidFill>
              </a:rPr>
              <a:t>посух</a:t>
            </a:r>
            <a:r>
              <a:rPr lang="ru-RU" sz="1400" dirty="0">
                <a:solidFill>
                  <a:srgbClr val="564B3C"/>
                </a:solidFill>
              </a:rPr>
              <a:t> і </a:t>
            </a:r>
            <a:r>
              <a:rPr lang="ru-RU" sz="1400" dirty="0" err="1">
                <a:solidFill>
                  <a:srgbClr val="564B3C"/>
                </a:solidFill>
              </a:rPr>
              <a:t>здатні</a:t>
            </a:r>
            <a:r>
              <a:rPr lang="ru-RU" sz="1400" dirty="0">
                <a:solidFill>
                  <a:srgbClr val="564B3C"/>
                </a:solidFill>
              </a:rPr>
              <a:t> </a:t>
            </a:r>
            <a:r>
              <a:rPr lang="ru-RU" sz="1400" dirty="0" err="1">
                <a:solidFill>
                  <a:srgbClr val="564B3C"/>
                </a:solidFill>
              </a:rPr>
              <a:t>долати</a:t>
            </a:r>
            <a:r>
              <a:rPr lang="ru-RU" sz="1400" dirty="0">
                <a:solidFill>
                  <a:srgbClr val="564B3C"/>
                </a:solidFill>
              </a:rPr>
              <a:t> як </a:t>
            </a:r>
            <a:r>
              <a:rPr lang="ru-RU" sz="1400" dirty="0" err="1">
                <a:solidFill>
                  <a:srgbClr val="564B3C"/>
                </a:solidFill>
              </a:rPr>
              <a:t>недостатнє</a:t>
            </a:r>
            <a:r>
              <a:rPr lang="ru-RU" sz="1400" dirty="0">
                <a:solidFill>
                  <a:srgbClr val="564B3C"/>
                </a:solidFill>
              </a:rPr>
              <a:t> </a:t>
            </a:r>
            <a:r>
              <a:rPr lang="ru-RU" sz="1400" dirty="0" err="1">
                <a:solidFill>
                  <a:srgbClr val="564B3C"/>
                </a:solidFill>
              </a:rPr>
              <a:t>водопостачання</a:t>
            </a:r>
            <a:r>
              <a:rPr lang="ru-RU" sz="1400" dirty="0">
                <a:solidFill>
                  <a:srgbClr val="564B3C"/>
                </a:solidFill>
              </a:rPr>
              <a:t>, </a:t>
            </a:r>
            <a:r>
              <a:rPr lang="ru-RU" sz="1400" dirty="0" err="1" smtClean="0">
                <a:solidFill>
                  <a:srgbClr val="564B3C"/>
                </a:solidFill>
              </a:rPr>
              <a:t>пов'язане</a:t>
            </a:r>
            <a:r>
              <a:rPr lang="ru-RU" sz="1400" dirty="0" smtClean="0">
                <a:solidFill>
                  <a:srgbClr val="564B3C"/>
                </a:solidFill>
              </a:rPr>
              <a:t> з </a:t>
            </a:r>
            <a:r>
              <a:rPr lang="ru-RU" sz="1400" dirty="0" err="1">
                <a:solidFill>
                  <a:srgbClr val="564B3C"/>
                </a:solidFill>
              </a:rPr>
              <a:t>низькою</a:t>
            </a:r>
            <a:r>
              <a:rPr lang="ru-RU" sz="1400" dirty="0">
                <a:solidFill>
                  <a:srgbClr val="564B3C"/>
                </a:solidFill>
              </a:rPr>
              <a:t> </a:t>
            </a:r>
            <a:r>
              <a:rPr lang="ru-RU" sz="1400" dirty="0" err="1">
                <a:solidFill>
                  <a:srgbClr val="564B3C"/>
                </a:solidFill>
              </a:rPr>
              <a:t>вологістю</a:t>
            </a:r>
            <a:r>
              <a:rPr lang="ru-RU" sz="1400" dirty="0">
                <a:solidFill>
                  <a:srgbClr val="564B3C"/>
                </a:solidFill>
              </a:rPr>
              <a:t> </a:t>
            </a:r>
            <a:r>
              <a:rPr lang="ru-RU" sz="1400" dirty="0" err="1">
                <a:solidFill>
                  <a:srgbClr val="564B3C"/>
                </a:solidFill>
              </a:rPr>
              <a:t>ґрунту</a:t>
            </a:r>
            <a:r>
              <a:rPr lang="ru-RU" sz="1400" dirty="0">
                <a:solidFill>
                  <a:srgbClr val="564B3C"/>
                </a:solidFill>
              </a:rPr>
              <a:t> і </a:t>
            </a:r>
            <a:r>
              <a:rPr lang="ru-RU" sz="1400" dirty="0" err="1">
                <a:solidFill>
                  <a:srgbClr val="564B3C"/>
                </a:solidFill>
              </a:rPr>
              <a:t>незначними</a:t>
            </a:r>
            <a:r>
              <a:rPr lang="ru-RU" sz="1400" dirty="0">
                <a:solidFill>
                  <a:srgbClr val="564B3C"/>
                </a:solidFill>
              </a:rPr>
              <a:t> </a:t>
            </a:r>
            <a:r>
              <a:rPr lang="ru-RU" sz="1400" dirty="0" err="1">
                <a:solidFill>
                  <a:srgbClr val="564B3C"/>
                </a:solidFill>
              </a:rPr>
              <a:t>опадами</a:t>
            </a:r>
            <a:r>
              <a:rPr lang="ru-RU" sz="1400" dirty="0">
                <a:solidFill>
                  <a:srgbClr val="564B3C"/>
                </a:solidFill>
              </a:rPr>
              <a:t>, так і </a:t>
            </a:r>
            <a:r>
              <a:rPr lang="ru-RU" sz="1400" dirty="0" err="1">
                <a:solidFill>
                  <a:srgbClr val="564B3C"/>
                </a:solidFill>
              </a:rPr>
              <a:t>підвищену</a:t>
            </a:r>
            <a:r>
              <a:rPr lang="ru-RU" sz="1400" dirty="0">
                <a:solidFill>
                  <a:srgbClr val="564B3C"/>
                </a:solidFill>
              </a:rPr>
              <a:t> </a:t>
            </a:r>
            <a:r>
              <a:rPr lang="ru-RU" sz="1400" dirty="0" smtClean="0">
                <a:solidFill>
                  <a:srgbClr val="564B3C"/>
                </a:solidFill>
              </a:rPr>
              <a:t>температуру</a:t>
            </a:r>
            <a:r>
              <a:rPr lang="ru-RU" sz="1400" dirty="0">
                <a:solidFill>
                  <a:srgbClr val="564B3C"/>
                </a:solidFill>
              </a:rPr>
              <a:t>, </a:t>
            </a:r>
            <a:r>
              <a:rPr lang="ru-RU" sz="1400" dirty="0" err="1">
                <a:solidFill>
                  <a:srgbClr val="564B3C"/>
                </a:solidFill>
              </a:rPr>
              <a:t>зумовлену</a:t>
            </a:r>
            <a:r>
              <a:rPr lang="ru-RU" sz="1400" dirty="0">
                <a:solidFill>
                  <a:srgbClr val="564B3C"/>
                </a:solidFill>
              </a:rPr>
              <a:t> </a:t>
            </a:r>
            <a:r>
              <a:rPr lang="ru-RU" sz="1400" dirty="0" err="1">
                <a:solidFill>
                  <a:srgbClr val="564B3C"/>
                </a:solidFill>
              </a:rPr>
              <a:t>кліматом</a:t>
            </a:r>
            <a:r>
              <a:rPr lang="ru-RU" sz="1400" dirty="0">
                <a:solidFill>
                  <a:srgbClr val="564B3C"/>
                </a:solidFill>
              </a:rPr>
              <a:t>. Для </a:t>
            </a:r>
            <a:r>
              <a:rPr lang="ru-RU" sz="1400" dirty="0" err="1">
                <a:solidFill>
                  <a:srgbClr val="564B3C"/>
                </a:solidFill>
              </a:rPr>
              <a:t>ксерофітів</a:t>
            </a:r>
            <a:r>
              <a:rPr lang="ru-RU" sz="1400" dirty="0">
                <a:solidFill>
                  <a:srgbClr val="564B3C"/>
                </a:solidFill>
              </a:rPr>
              <a:t> </a:t>
            </a:r>
            <a:r>
              <a:rPr lang="ru-RU" sz="1400" dirty="0" err="1">
                <a:solidFill>
                  <a:srgbClr val="564B3C"/>
                </a:solidFill>
              </a:rPr>
              <a:t>характерні</a:t>
            </a:r>
            <a:r>
              <a:rPr lang="ru-RU" sz="1400" dirty="0">
                <a:solidFill>
                  <a:srgbClr val="564B3C"/>
                </a:solidFill>
              </a:rPr>
              <a:t> два </a:t>
            </a:r>
            <a:r>
              <a:rPr lang="ru-RU" sz="1400" dirty="0" err="1">
                <a:solidFill>
                  <a:srgbClr val="564B3C"/>
                </a:solidFill>
              </a:rPr>
              <a:t>типи</a:t>
            </a:r>
            <a:r>
              <a:rPr lang="ru-RU" sz="1400" dirty="0">
                <a:solidFill>
                  <a:srgbClr val="564B3C"/>
                </a:solidFill>
              </a:rPr>
              <a:t> </a:t>
            </a:r>
            <a:r>
              <a:rPr lang="ru-RU" sz="1400" dirty="0" err="1" smtClean="0">
                <a:solidFill>
                  <a:srgbClr val="564B3C"/>
                </a:solidFill>
              </a:rPr>
              <a:t>анатомоморфологічних</a:t>
            </a:r>
            <a:r>
              <a:rPr lang="ru-RU" sz="1400" dirty="0" smtClean="0">
                <a:solidFill>
                  <a:srgbClr val="564B3C"/>
                </a:solidFill>
              </a:rPr>
              <a:t> </a:t>
            </a:r>
            <a:r>
              <a:rPr lang="ru-RU" sz="1400" dirty="0" err="1">
                <a:solidFill>
                  <a:srgbClr val="564B3C"/>
                </a:solidFill>
              </a:rPr>
              <a:t>пристосувань</a:t>
            </a:r>
            <a:r>
              <a:rPr lang="ru-RU" sz="1400" dirty="0">
                <a:solidFill>
                  <a:srgbClr val="564B3C"/>
                </a:solidFill>
              </a:rPr>
              <a:t> до </a:t>
            </a:r>
            <a:r>
              <a:rPr lang="ru-RU" sz="1400" dirty="0" err="1">
                <a:solidFill>
                  <a:srgbClr val="564B3C"/>
                </a:solidFill>
              </a:rPr>
              <a:t>дефіциту</a:t>
            </a:r>
            <a:r>
              <a:rPr lang="ru-RU" sz="1400" dirty="0">
                <a:solidFill>
                  <a:srgbClr val="564B3C"/>
                </a:solidFill>
              </a:rPr>
              <a:t> води: </a:t>
            </a:r>
            <a:r>
              <a:rPr lang="ru-RU" sz="1400" dirty="0" err="1">
                <a:solidFill>
                  <a:srgbClr val="564B3C"/>
                </a:solidFill>
              </a:rPr>
              <a:t>спрямовані</a:t>
            </a:r>
            <a:r>
              <a:rPr lang="ru-RU" sz="1400" dirty="0">
                <a:solidFill>
                  <a:srgbClr val="564B3C"/>
                </a:solidFill>
              </a:rPr>
              <a:t> на </a:t>
            </a:r>
            <a:r>
              <a:rPr lang="ru-RU" sz="1400" dirty="0" err="1" smtClean="0">
                <a:solidFill>
                  <a:srgbClr val="564B3C"/>
                </a:solidFill>
              </a:rPr>
              <a:t>поліпшення</a:t>
            </a:r>
            <a:r>
              <a:rPr lang="ru-RU" sz="1400" dirty="0" smtClean="0">
                <a:solidFill>
                  <a:srgbClr val="564B3C"/>
                </a:solidFill>
              </a:rPr>
              <a:t> </a:t>
            </a:r>
            <a:r>
              <a:rPr lang="ru-RU" sz="1400" dirty="0" err="1" smtClean="0">
                <a:solidFill>
                  <a:srgbClr val="564B3C"/>
                </a:solidFill>
              </a:rPr>
              <a:t>водопостачання</a:t>
            </a:r>
            <a:r>
              <a:rPr lang="ru-RU" sz="1400" dirty="0" smtClean="0">
                <a:solidFill>
                  <a:srgbClr val="564B3C"/>
                </a:solidFill>
              </a:rPr>
              <a:t> </a:t>
            </a:r>
            <a:r>
              <a:rPr lang="ru-RU" sz="1400" dirty="0">
                <a:solidFill>
                  <a:srgbClr val="564B3C"/>
                </a:solidFill>
              </a:rPr>
              <a:t>і </a:t>
            </a:r>
            <a:r>
              <a:rPr lang="ru-RU" sz="1400" dirty="0" err="1">
                <a:solidFill>
                  <a:srgbClr val="564B3C"/>
                </a:solidFill>
              </a:rPr>
              <a:t>спрямовані</a:t>
            </a:r>
            <a:r>
              <a:rPr lang="ru-RU" sz="1400" dirty="0">
                <a:solidFill>
                  <a:srgbClr val="564B3C"/>
                </a:solidFill>
              </a:rPr>
              <a:t> на </a:t>
            </a:r>
            <a:r>
              <a:rPr lang="ru-RU" sz="1400" dirty="0" err="1">
                <a:solidFill>
                  <a:srgbClr val="564B3C"/>
                </a:solidFill>
              </a:rPr>
              <a:t>зниження</a:t>
            </a:r>
            <a:r>
              <a:rPr lang="ru-RU" sz="1400" dirty="0">
                <a:solidFill>
                  <a:srgbClr val="564B3C"/>
                </a:solidFill>
              </a:rPr>
              <a:t> </a:t>
            </a:r>
            <a:r>
              <a:rPr lang="ru-RU" sz="1400" dirty="0" err="1">
                <a:solidFill>
                  <a:srgbClr val="564B3C"/>
                </a:solidFill>
              </a:rPr>
              <a:t>втрат</a:t>
            </a:r>
            <a:r>
              <a:rPr lang="ru-RU" sz="1400" dirty="0">
                <a:solidFill>
                  <a:srgbClr val="564B3C"/>
                </a:solidFill>
              </a:rPr>
              <a:t> води у </a:t>
            </a:r>
            <a:r>
              <a:rPr lang="ru-RU" sz="1400" dirty="0" err="1">
                <a:solidFill>
                  <a:srgbClr val="564B3C"/>
                </a:solidFill>
              </a:rPr>
              <a:t>разі</a:t>
            </a:r>
            <a:r>
              <a:rPr lang="ru-RU" sz="1400" dirty="0">
                <a:solidFill>
                  <a:srgbClr val="564B3C"/>
                </a:solidFill>
              </a:rPr>
              <a:t> </a:t>
            </a:r>
            <a:r>
              <a:rPr lang="ru-RU" sz="1400" dirty="0" err="1">
                <a:solidFill>
                  <a:srgbClr val="564B3C"/>
                </a:solidFill>
              </a:rPr>
              <a:t>транспірації</a:t>
            </a:r>
            <a:r>
              <a:rPr lang="ru-RU" sz="1400" dirty="0">
                <a:solidFill>
                  <a:srgbClr val="564B3C"/>
                </a:solidFill>
              </a:rPr>
              <a:t>. </a:t>
            </a:r>
            <a:r>
              <a:rPr lang="ru-RU" sz="1400" dirty="0" smtClean="0">
                <a:solidFill>
                  <a:srgbClr val="564B3C"/>
                </a:solidFill>
              </a:rPr>
              <a:t>У </a:t>
            </a:r>
            <a:r>
              <a:rPr lang="ru-RU" sz="1400" dirty="0" err="1" smtClean="0">
                <a:solidFill>
                  <a:srgbClr val="564B3C"/>
                </a:solidFill>
              </a:rPr>
              <a:t>представників</a:t>
            </a:r>
            <a:r>
              <a:rPr lang="ru-RU" sz="1400" dirty="0" smtClean="0">
                <a:solidFill>
                  <a:srgbClr val="564B3C"/>
                </a:solidFill>
              </a:rPr>
              <a:t> </a:t>
            </a:r>
            <a:r>
              <a:rPr lang="ru-RU" sz="1400" dirty="0" err="1">
                <a:solidFill>
                  <a:srgbClr val="564B3C"/>
                </a:solidFill>
              </a:rPr>
              <a:t>першого</a:t>
            </a:r>
            <a:r>
              <a:rPr lang="ru-RU" sz="1400" dirty="0">
                <a:solidFill>
                  <a:srgbClr val="564B3C"/>
                </a:solidFill>
              </a:rPr>
              <a:t> типу </a:t>
            </a:r>
            <a:r>
              <a:rPr lang="ru-RU" sz="1400" dirty="0" err="1">
                <a:solidFill>
                  <a:srgbClr val="564B3C"/>
                </a:solidFill>
              </a:rPr>
              <a:t>пристосувань</a:t>
            </a:r>
            <a:r>
              <a:rPr lang="ru-RU" sz="1400" dirty="0">
                <a:solidFill>
                  <a:srgbClr val="564B3C"/>
                </a:solidFill>
              </a:rPr>
              <a:t> (</a:t>
            </a:r>
            <a:r>
              <a:rPr lang="ru-RU" sz="1400" dirty="0" err="1">
                <a:solidFill>
                  <a:srgbClr val="564B3C"/>
                </a:solidFill>
              </a:rPr>
              <a:t>наприклад</a:t>
            </a:r>
            <a:r>
              <a:rPr lang="ru-RU" sz="1400" dirty="0">
                <a:solidFill>
                  <a:srgbClr val="564B3C"/>
                </a:solidFill>
              </a:rPr>
              <a:t>, </a:t>
            </a:r>
            <a:r>
              <a:rPr lang="ru-RU" sz="1400" dirty="0" err="1">
                <a:solidFill>
                  <a:srgbClr val="564B3C"/>
                </a:solidFill>
              </a:rPr>
              <a:t>верблюжа</a:t>
            </a:r>
            <a:r>
              <a:rPr lang="ru-RU" sz="1400" dirty="0">
                <a:solidFill>
                  <a:srgbClr val="564B3C"/>
                </a:solidFill>
              </a:rPr>
              <a:t> </a:t>
            </a:r>
            <a:r>
              <a:rPr lang="ru-RU" sz="1400" dirty="0" smtClean="0">
                <a:solidFill>
                  <a:srgbClr val="564B3C"/>
                </a:solidFill>
              </a:rPr>
              <a:t>колючка) </a:t>
            </a:r>
            <a:r>
              <a:rPr lang="ru-RU" sz="1400" dirty="0" err="1" smtClean="0">
                <a:solidFill>
                  <a:srgbClr val="564B3C"/>
                </a:solidFill>
              </a:rPr>
              <a:t>розвивається</a:t>
            </a:r>
            <a:r>
              <a:rPr lang="ru-RU" sz="1400" dirty="0" smtClean="0">
                <a:solidFill>
                  <a:srgbClr val="564B3C"/>
                </a:solidFill>
              </a:rPr>
              <a:t> </a:t>
            </a:r>
            <a:r>
              <a:rPr lang="ru-RU" sz="1400" dirty="0" err="1">
                <a:solidFill>
                  <a:srgbClr val="564B3C"/>
                </a:solidFill>
              </a:rPr>
              <a:t>потужна</a:t>
            </a:r>
            <a:r>
              <a:rPr lang="ru-RU" sz="1400" dirty="0">
                <a:solidFill>
                  <a:srgbClr val="564B3C"/>
                </a:solidFill>
              </a:rPr>
              <a:t> </a:t>
            </a:r>
            <a:r>
              <a:rPr lang="ru-RU" sz="1400" dirty="0" err="1">
                <a:solidFill>
                  <a:srgbClr val="564B3C"/>
                </a:solidFill>
              </a:rPr>
              <a:t>коренева</a:t>
            </a:r>
            <a:r>
              <a:rPr lang="ru-RU" sz="1400" dirty="0">
                <a:solidFill>
                  <a:srgbClr val="564B3C"/>
                </a:solidFill>
              </a:rPr>
              <a:t> система, яка </a:t>
            </a:r>
            <a:r>
              <a:rPr lang="ru-RU" sz="1400" dirty="0" err="1">
                <a:solidFill>
                  <a:srgbClr val="564B3C"/>
                </a:solidFill>
              </a:rPr>
              <a:t>проникає</a:t>
            </a:r>
            <a:r>
              <a:rPr lang="ru-RU" sz="1400" dirty="0">
                <a:solidFill>
                  <a:srgbClr val="564B3C"/>
                </a:solidFill>
              </a:rPr>
              <a:t> в </a:t>
            </a:r>
            <a:r>
              <a:rPr lang="ru-RU" sz="1400" dirty="0" err="1">
                <a:solidFill>
                  <a:srgbClr val="564B3C"/>
                </a:solidFill>
              </a:rPr>
              <a:t>ґрунт</a:t>
            </a:r>
            <a:r>
              <a:rPr lang="ru-RU" sz="1400" dirty="0">
                <a:solidFill>
                  <a:srgbClr val="564B3C"/>
                </a:solidFill>
              </a:rPr>
              <a:t> на </a:t>
            </a:r>
            <a:r>
              <a:rPr lang="ru-RU" sz="1400" dirty="0" err="1" smtClean="0">
                <a:solidFill>
                  <a:srgbClr val="564B3C"/>
                </a:solidFill>
              </a:rPr>
              <a:t>глибину</a:t>
            </a:r>
            <a:r>
              <a:rPr lang="ru-RU" sz="1400" dirty="0" smtClean="0">
                <a:solidFill>
                  <a:srgbClr val="564B3C"/>
                </a:solidFill>
              </a:rPr>
              <a:t> до </a:t>
            </a:r>
            <a:r>
              <a:rPr lang="ru-RU" sz="1400" dirty="0">
                <a:solidFill>
                  <a:srgbClr val="564B3C"/>
                </a:solidFill>
              </a:rPr>
              <a:t>18 м, </a:t>
            </a:r>
            <a:r>
              <a:rPr lang="ru-RU" sz="1400" dirty="0" err="1">
                <a:solidFill>
                  <a:srgbClr val="564B3C"/>
                </a:solidFill>
              </a:rPr>
              <a:t>що</a:t>
            </a:r>
            <a:r>
              <a:rPr lang="ru-RU" sz="1400" dirty="0">
                <a:solidFill>
                  <a:srgbClr val="564B3C"/>
                </a:solidFill>
              </a:rPr>
              <a:t> </a:t>
            </a:r>
            <a:r>
              <a:rPr lang="ru-RU" sz="1400" dirty="0" err="1">
                <a:solidFill>
                  <a:srgbClr val="564B3C"/>
                </a:solidFill>
              </a:rPr>
              <a:t>дає</a:t>
            </a:r>
            <a:r>
              <a:rPr lang="ru-RU" sz="1400" dirty="0">
                <a:solidFill>
                  <a:srgbClr val="564B3C"/>
                </a:solidFill>
              </a:rPr>
              <a:t> </a:t>
            </a:r>
            <a:r>
              <a:rPr lang="ru-RU" sz="1400" dirty="0" err="1">
                <a:solidFill>
                  <a:srgbClr val="564B3C"/>
                </a:solidFill>
              </a:rPr>
              <a:t>змогу</a:t>
            </a:r>
            <a:r>
              <a:rPr lang="ru-RU" sz="1400" dirty="0">
                <a:solidFill>
                  <a:srgbClr val="564B3C"/>
                </a:solidFill>
              </a:rPr>
              <a:t> </a:t>
            </a:r>
            <a:r>
              <a:rPr lang="ru-RU" sz="1400" dirty="0" err="1">
                <a:solidFill>
                  <a:srgbClr val="564B3C"/>
                </a:solidFill>
              </a:rPr>
              <a:t>поглинати</a:t>
            </a:r>
            <a:r>
              <a:rPr lang="ru-RU" sz="1400" dirty="0">
                <a:solidFill>
                  <a:srgbClr val="564B3C"/>
                </a:solidFill>
              </a:rPr>
              <a:t> </a:t>
            </a:r>
            <a:r>
              <a:rPr lang="ru-RU" sz="1400" dirty="0" err="1">
                <a:solidFill>
                  <a:srgbClr val="564B3C"/>
                </a:solidFill>
              </a:rPr>
              <a:t>ґрунтову</a:t>
            </a:r>
            <a:r>
              <a:rPr lang="ru-RU" sz="1400" dirty="0">
                <a:solidFill>
                  <a:srgbClr val="564B3C"/>
                </a:solidFill>
              </a:rPr>
              <a:t> воду. </a:t>
            </a:r>
            <a:r>
              <a:rPr lang="ru-RU" sz="1400" dirty="0" err="1">
                <a:solidFill>
                  <a:srgbClr val="564B3C"/>
                </a:solidFill>
              </a:rPr>
              <a:t>Другий</a:t>
            </a:r>
            <a:r>
              <a:rPr lang="ru-RU" sz="1400" dirty="0">
                <a:solidFill>
                  <a:srgbClr val="564B3C"/>
                </a:solidFill>
              </a:rPr>
              <a:t> тип </a:t>
            </a:r>
            <a:r>
              <a:rPr lang="ru-RU" sz="1400" dirty="0" err="1" smtClean="0">
                <a:solidFill>
                  <a:srgbClr val="564B3C"/>
                </a:solidFill>
              </a:rPr>
              <a:t>пристосувань</a:t>
            </a:r>
            <a:r>
              <a:rPr lang="ru-RU" sz="1400" dirty="0" smtClean="0">
                <a:solidFill>
                  <a:srgbClr val="564B3C"/>
                </a:solidFill>
              </a:rPr>
              <a:t> </a:t>
            </a:r>
            <a:r>
              <a:rPr lang="ru-RU" sz="1400" dirty="0" err="1" smtClean="0">
                <a:solidFill>
                  <a:srgbClr val="564B3C"/>
                </a:solidFill>
              </a:rPr>
              <a:t>пов'язаний</a:t>
            </a:r>
            <a:r>
              <a:rPr lang="ru-RU" sz="1400" dirty="0" smtClean="0">
                <a:solidFill>
                  <a:srgbClr val="564B3C"/>
                </a:solidFill>
              </a:rPr>
              <a:t> </a:t>
            </a:r>
            <a:r>
              <a:rPr lang="ru-RU" sz="1400" dirty="0">
                <a:solidFill>
                  <a:srgbClr val="564B3C"/>
                </a:solidFill>
              </a:rPr>
              <a:t>з </a:t>
            </a:r>
            <a:r>
              <a:rPr lang="ru-RU" sz="1400" dirty="0" err="1">
                <a:solidFill>
                  <a:srgbClr val="564B3C"/>
                </a:solidFill>
              </a:rPr>
              <a:t>формуванням</a:t>
            </a:r>
            <a:r>
              <a:rPr lang="ru-RU" sz="1400" dirty="0">
                <a:solidFill>
                  <a:srgbClr val="564B3C"/>
                </a:solidFill>
              </a:rPr>
              <a:t> </a:t>
            </a:r>
            <a:r>
              <a:rPr lang="ru-RU" sz="1400" dirty="0" err="1">
                <a:solidFill>
                  <a:srgbClr val="564B3C"/>
                </a:solidFill>
              </a:rPr>
              <a:t>різних</a:t>
            </a:r>
            <a:r>
              <a:rPr lang="ru-RU" sz="1400" dirty="0">
                <a:solidFill>
                  <a:srgbClr val="564B3C"/>
                </a:solidFill>
              </a:rPr>
              <a:t> </a:t>
            </a:r>
            <a:r>
              <a:rPr lang="ru-RU" sz="1400" dirty="0" err="1">
                <a:solidFill>
                  <a:srgbClr val="564B3C"/>
                </a:solidFill>
              </a:rPr>
              <a:t>захисних</a:t>
            </a:r>
            <a:r>
              <a:rPr lang="ru-RU" sz="1400" dirty="0">
                <a:solidFill>
                  <a:srgbClr val="564B3C"/>
                </a:solidFill>
              </a:rPr>
              <a:t> структур для </a:t>
            </a:r>
            <a:r>
              <a:rPr lang="ru-RU" sz="1400" dirty="0" err="1">
                <a:solidFill>
                  <a:srgbClr val="564B3C"/>
                </a:solidFill>
              </a:rPr>
              <a:t>зниження</a:t>
            </a:r>
            <a:r>
              <a:rPr lang="ru-RU" sz="1400" dirty="0">
                <a:solidFill>
                  <a:srgbClr val="564B3C"/>
                </a:solidFill>
              </a:rPr>
              <a:t> </a:t>
            </a:r>
            <a:r>
              <a:rPr lang="ru-RU" sz="1400" dirty="0" err="1" smtClean="0">
                <a:solidFill>
                  <a:srgbClr val="564B3C"/>
                </a:solidFill>
              </a:rPr>
              <a:t>транспірації</a:t>
            </a:r>
            <a:r>
              <a:rPr lang="ru-RU" sz="1400" dirty="0" smtClean="0">
                <a:solidFill>
                  <a:srgbClr val="564B3C"/>
                </a:solidFill>
              </a:rPr>
              <a:t> </a:t>
            </a:r>
            <a:r>
              <a:rPr lang="ru-RU" sz="1400" dirty="0">
                <a:solidFill>
                  <a:srgbClr val="564B3C"/>
                </a:solidFill>
              </a:rPr>
              <a:t>(</a:t>
            </a:r>
            <a:r>
              <a:rPr lang="ru-RU" sz="1400" dirty="0" err="1">
                <a:solidFill>
                  <a:srgbClr val="564B3C"/>
                </a:solidFill>
              </a:rPr>
              <a:t>опушення</a:t>
            </a:r>
            <a:r>
              <a:rPr lang="ru-RU" sz="1400" dirty="0">
                <a:solidFill>
                  <a:srgbClr val="564B3C"/>
                </a:solidFill>
              </a:rPr>
              <a:t>, колючки, </a:t>
            </a:r>
            <a:r>
              <a:rPr lang="ru-RU" sz="1400" dirty="0" err="1">
                <a:solidFill>
                  <a:srgbClr val="564B3C"/>
                </a:solidFill>
              </a:rPr>
              <a:t>товста</a:t>
            </a:r>
            <a:r>
              <a:rPr lang="ru-RU" sz="1400" dirty="0">
                <a:solidFill>
                  <a:srgbClr val="564B3C"/>
                </a:solidFill>
              </a:rPr>
              <a:t> кутикула </a:t>
            </a:r>
            <a:r>
              <a:rPr lang="ru-RU" sz="1400" dirty="0" err="1">
                <a:solidFill>
                  <a:srgbClr val="564B3C"/>
                </a:solidFill>
              </a:rPr>
              <a:t>тощо</a:t>
            </a:r>
            <a:r>
              <a:rPr lang="ru-RU" sz="1400" dirty="0">
                <a:solidFill>
                  <a:srgbClr val="564B3C"/>
                </a:solidFill>
              </a:rPr>
              <a:t>).</a:t>
            </a:r>
            <a:endParaRPr lang="uk-UA" sz="1400" dirty="0">
              <a:solidFill>
                <a:srgbClr val="564B3C"/>
              </a:solidFill>
            </a:endParaRP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4077072"/>
            <a:ext cx="4032448" cy="267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253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080" y="1988840"/>
            <a:ext cx="8424936" cy="51107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</a:t>
            </a:r>
            <a:r>
              <a:rPr lang="ru-RU" dirty="0" err="1"/>
              <a:t>зумовлений</a:t>
            </a:r>
            <a:r>
              <a:rPr lang="ru-RU" dirty="0"/>
              <a:t> складною </a:t>
            </a:r>
            <a:r>
              <a:rPr lang="ru-RU" dirty="0" err="1"/>
              <a:t>взаємодією</a:t>
            </a:r>
            <a:r>
              <a:rPr lang="ru-RU" dirty="0"/>
              <a:t> </a:t>
            </a:r>
            <a:r>
              <a:rPr lang="ru-RU" dirty="0" err="1"/>
              <a:t>генів</a:t>
            </a:r>
            <a:r>
              <a:rPr lang="ru-RU" dirty="0"/>
              <a:t>. </a:t>
            </a:r>
            <a:r>
              <a:rPr lang="ru-RU" dirty="0" err="1"/>
              <a:t>Можливо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будь-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пов'язаний</a:t>
            </a:r>
            <a:r>
              <a:rPr lang="ru-RU" dirty="0"/>
              <a:t> з </a:t>
            </a:r>
            <a:r>
              <a:rPr lang="ru-RU" dirty="0" err="1"/>
              <a:t>дією</a:t>
            </a:r>
            <a:r>
              <a:rPr lang="ru-RU" dirty="0"/>
              <a:t>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генів</a:t>
            </a:r>
            <a:r>
              <a:rPr lang="ru-RU" dirty="0"/>
              <a:t>. </a:t>
            </a:r>
            <a:r>
              <a:rPr lang="ru-RU" dirty="0" err="1"/>
              <a:t>Крім</a:t>
            </a:r>
            <a:r>
              <a:rPr lang="ru-RU" dirty="0"/>
              <a:t> того, </a:t>
            </a:r>
            <a:r>
              <a:rPr lang="ru-RU" dirty="0" err="1"/>
              <a:t>виявлено</a:t>
            </a:r>
            <a:r>
              <a:rPr lang="ru-RU" dirty="0"/>
              <a:t> </a:t>
            </a:r>
            <a:r>
              <a:rPr lang="ru-RU" dirty="0" err="1"/>
              <a:t>залежність</a:t>
            </a:r>
            <a:r>
              <a:rPr lang="ru-RU" dirty="0"/>
              <a:t>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одного гена. </a:t>
            </a:r>
            <a:r>
              <a:rPr lang="ru-RU" dirty="0" err="1"/>
              <a:t>Наприклад</a:t>
            </a:r>
            <a:r>
              <a:rPr lang="ru-RU" dirty="0"/>
              <a:t>, у </a:t>
            </a:r>
            <a:r>
              <a:rPr lang="ru-RU" dirty="0" err="1"/>
              <a:t>вівса</a:t>
            </a:r>
            <a:r>
              <a:rPr lang="ru-RU" dirty="0"/>
              <a:t> </a:t>
            </a:r>
            <a:r>
              <a:rPr lang="ru-RU" dirty="0" err="1"/>
              <a:t>забарвлення</a:t>
            </a:r>
            <a:r>
              <a:rPr lang="ru-RU" dirty="0"/>
              <a:t> </a:t>
            </a:r>
            <a:r>
              <a:rPr lang="ru-RU" dirty="0" err="1"/>
              <a:t>лусочок</a:t>
            </a:r>
            <a:r>
              <a:rPr lang="ru-RU" dirty="0"/>
              <a:t> і </a:t>
            </a:r>
            <a:r>
              <a:rPr lang="ru-RU" dirty="0" err="1"/>
              <a:t>довжина</a:t>
            </a:r>
            <a:r>
              <a:rPr lang="ru-RU" dirty="0"/>
              <a:t> </a:t>
            </a:r>
            <a:r>
              <a:rPr lang="ru-RU" dirty="0" err="1"/>
              <a:t>остюка</a:t>
            </a:r>
            <a:r>
              <a:rPr lang="ru-RU" dirty="0"/>
              <a:t> </a:t>
            </a:r>
            <a:r>
              <a:rPr lang="ru-RU" dirty="0" err="1"/>
              <a:t>насіння</a:t>
            </a:r>
            <a:r>
              <a:rPr lang="ru-RU" dirty="0"/>
              <a:t> </a:t>
            </a:r>
            <a:r>
              <a:rPr lang="ru-RU" dirty="0" err="1"/>
              <a:t>визначаються</a:t>
            </a:r>
            <a:r>
              <a:rPr lang="ru-RU" dirty="0"/>
              <a:t> одним геном. У </a:t>
            </a:r>
            <a:r>
              <a:rPr lang="ru-RU" dirty="0" err="1"/>
              <a:t>дрозофіли</a:t>
            </a:r>
            <a:r>
              <a:rPr lang="ru-RU" dirty="0"/>
              <a:t> ген </a:t>
            </a:r>
            <a:r>
              <a:rPr lang="ru-RU" dirty="0" err="1"/>
              <a:t>білого</a:t>
            </a:r>
            <a:r>
              <a:rPr lang="ru-RU" dirty="0"/>
              <a:t> </a:t>
            </a:r>
            <a:r>
              <a:rPr lang="ru-RU" dirty="0" err="1"/>
              <a:t>кольору</a:t>
            </a:r>
            <a:r>
              <a:rPr lang="ru-RU" dirty="0"/>
              <a:t> очей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впливає</a:t>
            </a:r>
            <a:r>
              <a:rPr lang="ru-RU" dirty="0"/>
              <a:t> на </a:t>
            </a:r>
            <a:r>
              <a:rPr lang="ru-RU" dirty="0" err="1"/>
              <a:t>колір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 і </a:t>
            </a:r>
            <a:r>
              <a:rPr lang="ru-RU" dirty="0" err="1" smtClean="0"/>
              <a:t>внутрішніх</a:t>
            </a:r>
            <a:r>
              <a:rPr lang="ru-RU" dirty="0" smtClean="0"/>
              <a:t> </a:t>
            </a:r>
            <a:r>
              <a:rPr lang="ru-RU" dirty="0" err="1"/>
              <a:t>органів</a:t>
            </a:r>
            <a:r>
              <a:rPr lang="ru-RU" dirty="0"/>
              <a:t>, </a:t>
            </a:r>
            <a:r>
              <a:rPr lang="ru-RU" dirty="0" err="1"/>
              <a:t>довжину</a:t>
            </a:r>
            <a:r>
              <a:rPr lang="ru-RU" dirty="0"/>
              <a:t> </a:t>
            </a:r>
            <a:r>
              <a:rPr lang="ru-RU" dirty="0" err="1" smtClean="0"/>
              <a:t>крил</a:t>
            </a:r>
            <a:r>
              <a:rPr lang="ru-RU" dirty="0"/>
              <a:t>,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плодючості</a:t>
            </a:r>
            <a:r>
              <a:rPr lang="ru-RU" dirty="0"/>
              <a:t>,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зменшення</a:t>
            </a:r>
            <a:r>
              <a:rPr lang="ru-RU" dirty="0" smtClean="0"/>
              <a:t> </a:t>
            </a:r>
            <a:r>
              <a:rPr lang="ru-RU" dirty="0" err="1"/>
              <a:t>тривалості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Не </a:t>
            </a:r>
            <a:r>
              <a:rPr lang="ru-RU" dirty="0" err="1"/>
              <a:t>виключено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кожний</a:t>
            </a:r>
            <a:r>
              <a:rPr lang="ru-RU" dirty="0"/>
              <a:t> ген є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/>
              <a:t>геном </a:t>
            </a:r>
            <a:r>
              <a:rPr lang="ru-RU" dirty="0" err="1"/>
              <a:t>основної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для </a:t>
            </a:r>
            <a:r>
              <a:rPr lang="ru-RU" dirty="0"/>
              <a:t>"</a:t>
            </a:r>
            <a:r>
              <a:rPr lang="ru-RU" dirty="0" err="1"/>
              <a:t>своєї</a:t>
            </a:r>
            <a:r>
              <a:rPr lang="ru-RU" dirty="0"/>
              <a:t>" </a:t>
            </a:r>
            <a:r>
              <a:rPr lang="ru-RU" dirty="0" err="1"/>
              <a:t>ознаки</a:t>
            </a:r>
            <a:r>
              <a:rPr lang="ru-RU" dirty="0"/>
              <a:t> і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модифікатором</a:t>
            </a:r>
            <a:r>
              <a:rPr lang="ru-RU" dirty="0" smtClean="0"/>
              <a:t> </a:t>
            </a:r>
            <a:r>
              <a:rPr lang="ru-RU" dirty="0"/>
              <a:t>для </a:t>
            </a:r>
            <a:r>
              <a:rPr lang="ru-RU" dirty="0" err="1"/>
              <a:t>інших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ознак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Склалася</a:t>
            </a:r>
            <a:r>
              <a:rPr lang="ru-RU" dirty="0"/>
              <a:t>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цілісна</a:t>
            </a:r>
            <a:r>
              <a:rPr lang="ru-RU" dirty="0"/>
              <a:t> система у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/>
              <a:t>еволюції</a:t>
            </a:r>
            <a:r>
              <a:rPr lang="ru-RU" dirty="0"/>
              <a:t> </a:t>
            </a:r>
            <a:r>
              <a:rPr lang="ru-RU" dirty="0" err="1"/>
              <a:t>органічного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світу</a:t>
            </a:r>
            <a:r>
              <a:rPr lang="ru-RU" dirty="0"/>
              <a:t>, </a:t>
            </a:r>
            <a:r>
              <a:rPr lang="ru-RU" dirty="0" err="1"/>
              <a:t>виживали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організми</a:t>
            </a:r>
            <a:r>
              <a:rPr lang="ru-RU" dirty="0"/>
              <a:t>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взаємодія</a:t>
            </a:r>
            <a:r>
              <a:rPr lang="ru-RU" dirty="0"/>
              <a:t> </a:t>
            </a:r>
            <a:r>
              <a:rPr lang="ru-RU" dirty="0" err="1"/>
              <a:t>генів</a:t>
            </a:r>
            <a:r>
              <a:rPr lang="ru-RU" dirty="0"/>
              <a:t> дала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найсприятливішу</a:t>
            </a:r>
            <a:r>
              <a:rPr lang="ru-RU" dirty="0" smtClean="0"/>
              <a:t> </a:t>
            </a:r>
            <a:r>
              <a:rPr lang="ru-RU" dirty="0" err="1"/>
              <a:t>реакцію</a:t>
            </a:r>
            <a:r>
              <a:rPr lang="ru-RU" dirty="0"/>
              <a:t> в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онтогенезі</a:t>
            </a:r>
            <a:r>
              <a:rPr lang="ru-RU" dirty="0"/>
              <a:t>.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429000"/>
            <a:ext cx="431800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838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Хромосоми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ru-RU" dirty="0" err="1"/>
              <a:t>Основна</a:t>
            </a:r>
            <a:r>
              <a:rPr lang="ru-RU" dirty="0"/>
              <a:t> роль у </a:t>
            </a:r>
            <a:r>
              <a:rPr lang="ru-RU" dirty="0" err="1"/>
              <a:t>передаванні</a:t>
            </a:r>
            <a:r>
              <a:rPr lang="ru-RU" dirty="0"/>
              <a:t> </a:t>
            </a:r>
            <a:r>
              <a:rPr lang="ru-RU" dirty="0" err="1"/>
              <a:t>спадкових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хромосомам, З ними </a:t>
            </a:r>
            <a:r>
              <a:rPr lang="ru-RU" dirty="0" err="1"/>
              <a:t>пов'язані</a:t>
            </a:r>
            <a:r>
              <a:rPr lang="ru-RU" dirty="0"/>
              <a:t> </a:t>
            </a:r>
            <a:r>
              <a:rPr lang="ru-RU" dirty="0" err="1"/>
              <a:t>закономірності</a:t>
            </a:r>
            <a:r>
              <a:rPr lang="ru-RU" dirty="0"/>
              <a:t>, </a:t>
            </a:r>
            <a:r>
              <a:rPr lang="ru-RU" dirty="0" err="1"/>
              <a:t>відкриті</a:t>
            </a:r>
            <a:r>
              <a:rPr lang="ru-RU" dirty="0"/>
              <a:t> Г. Менделем і Т. Морганом.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органел</a:t>
            </a:r>
            <a:r>
              <a:rPr lang="ru-RU" dirty="0"/>
              <a:t> </a:t>
            </a:r>
            <a:r>
              <a:rPr lang="ru-RU" dirty="0" err="1"/>
              <a:t>цитоплазми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ДНК (</a:t>
            </a:r>
            <a:r>
              <a:rPr lang="ru-RU" dirty="0" err="1"/>
              <a:t>пластиди</a:t>
            </a:r>
            <a:r>
              <a:rPr lang="ru-RU" dirty="0"/>
              <a:t>, </a:t>
            </a:r>
            <a:r>
              <a:rPr lang="ru-RU" dirty="0" err="1"/>
              <a:t>мітохондрії</a:t>
            </a:r>
            <a:r>
              <a:rPr lang="ru-RU" dirty="0"/>
              <a:t>). Вони </a:t>
            </a:r>
            <a:r>
              <a:rPr lang="ru-RU" dirty="0" err="1"/>
              <a:t>здатні</a:t>
            </a:r>
            <a:r>
              <a:rPr lang="ru-RU" dirty="0"/>
              <a:t> до </a:t>
            </a:r>
            <a:r>
              <a:rPr lang="ru-RU" dirty="0" err="1"/>
              <a:t>авторепродукції</a:t>
            </a:r>
            <a:r>
              <a:rPr lang="ru-RU" dirty="0"/>
              <a:t> і з </a:t>
            </a:r>
            <a:r>
              <a:rPr lang="ru-RU" dirty="0" err="1"/>
              <a:t>їхньою</a:t>
            </a:r>
            <a:r>
              <a:rPr lang="ru-RU" dirty="0"/>
              <a:t> ДНК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пов'язана</a:t>
            </a:r>
            <a:r>
              <a:rPr lang="ru-RU" dirty="0"/>
              <a:t> передача </a:t>
            </a:r>
            <a:r>
              <a:rPr lang="ru-RU" dirty="0" err="1"/>
              <a:t>позахромосомної</a:t>
            </a:r>
            <a:r>
              <a:rPr lang="ru-RU" dirty="0"/>
              <a:t>, </a:t>
            </a:r>
            <a:r>
              <a:rPr lang="ru-RU" dirty="0" err="1"/>
              <a:t>цитоплазматичної</a:t>
            </a:r>
            <a:r>
              <a:rPr lang="ru-RU" dirty="0"/>
              <a:t> </a:t>
            </a:r>
            <a:r>
              <a:rPr lang="ru-RU" dirty="0" err="1"/>
              <a:t>спадковості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Є </a:t>
            </a:r>
            <a:r>
              <a:rPr lang="ru-RU" dirty="0" err="1"/>
              <a:t>сорти</a:t>
            </a:r>
            <a:r>
              <a:rPr lang="ru-RU" dirty="0"/>
              <a:t> </a:t>
            </a:r>
            <a:r>
              <a:rPr lang="ru-RU" dirty="0" err="1"/>
              <a:t>ротиків</a:t>
            </a:r>
            <a:r>
              <a:rPr lang="ru-RU" dirty="0"/>
              <a:t>, </a:t>
            </a:r>
            <a:r>
              <a:rPr lang="ru-RU" dirty="0" err="1"/>
              <a:t>нічної</a:t>
            </a:r>
            <a:r>
              <a:rPr lang="ru-RU" dirty="0"/>
              <a:t> </a:t>
            </a:r>
            <a:r>
              <a:rPr lang="ru-RU" dirty="0" err="1"/>
              <a:t>красуні</a:t>
            </a:r>
            <a:r>
              <a:rPr lang="ru-RU" dirty="0"/>
              <a:t> та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рослин</a:t>
            </a:r>
            <a:r>
              <a:rPr lang="ru-RU" dirty="0"/>
              <a:t>, у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поряд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зеленими</a:t>
            </a:r>
            <a:r>
              <a:rPr lang="ru-RU" dirty="0"/>
              <a:t> листками </a:t>
            </a:r>
            <a:r>
              <a:rPr lang="ru-RU" dirty="0" err="1"/>
              <a:t>трапляються</a:t>
            </a:r>
            <a:r>
              <a:rPr lang="ru-RU" dirty="0"/>
              <a:t> </a:t>
            </a:r>
            <a:r>
              <a:rPr lang="ru-RU" dirty="0" err="1"/>
              <a:t>строкаті</a:t>
            </a:r>
            <a:r>
              <a:rPr lang="ru-RU" dirty="0"/>
              <a:t> з </a:t>
            </a:r>
            <a:r>
              <a:rPr lang="ru-RU" dirty="0" err="1"/>
              <a:t>білими</a:t>
            </a:r>
            <a:r>
              <a:rPr lang="ru-RU" dirty="0"/>
              <a:t> </a:t>
            </a:r>
            <a:r>
              <a:rPr lang="ru-RU" dirty="0" err="1"/>
              <a:t>плямами</a:t>
            </a:r>
            <a:r>
              <a:rPr lang="ru-RU" dirty="0"/>
              <a:t> — </a:t>
            </a:r>
            <a:r>
              <a:rPr lang="ru-RU" dirty="0" err="1"/>
              <a:t>ділянками</a:t>
            </a:r>
            <a:r>
              <a:rPr lang="ru-RU" dirty="0"/>
              <a:t>, </a:t>
            </a:r>
            <a:r>
              <a:rPr lang="ru-RU" dirty="0" err="1"/>
              <a:t>позбавленими</a:t>
            </a:r>
            <a:r>
              <a:rPr lang="ru-RU" dirty="0"/>
              <a:t> </a:t>
            </a:r>
            <a:r>
              <a:rPr lang="ru-RU" dirty="0" err="1"/>
              <a:t>хлорофілу</a:t>
            </a:r>
            <a:r>
              <a:rPr lang="ru-RU" dirty="0"/>
              <a:t>. </a:t>
            </a:r>
            <a:r>
              <a:rPr lang="ru-RU" dirty="0" err="1"/>
              <a:t>Ознака</a:t>
            </a:r>
            <a:r>
              <a:rPr lang="ru-RU" dirty="0"/>
              <a:t> </a:t>
            </a:r>
            <a:r>
              <a:rPr lang="ru-RU" dirty="0" err="1"/>
              <a:t>строкатості</a:t>
            </a:r>
            <a:r>
              <a:rPr lang="ru-RU" dirty="0"/>
              <a:t> </a:t>
            </a:r>
            <a:r>
              <a:rPr lang="ru-RU" dirty="0" err="1"/>
              <a:t>передається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по </a:t>
            </a:r>
            <a:r>
              <a:rPr lang="ru-RU" dirty="0" err="1"/>
              <a:t>материнській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, через </a:t>
            </a:r>
            <a:r>
              <a:rPr lang="ru-RU" dirty="0" err="1"/>
              <a:t>пластиди</a:t>
            </a:r>
            <a:r>
              <a:rPr lang="ru-RU" dirty="0" smtClean="0"/>
              <a:t>.</a:t>
            </a:r>
          </a:p>
          <a:p>
            <a:pPr marL="114300" indent="0">
              <a:buNone/>
            </a:pPr>
            <a:r>
              <a:rPr lang="ru-RU" dirty="0"/>
              <a:t>У </a:t>
            </a:r>
            <a:r>
              <a:rPr lang="ru-RU" dirty="0" err="1"/>
              <a:t>кукурудзи</a:t>
            </a:r>
            <a:r>
              <a:rPr lang="ru-RU" dirty="0"/>
              <a:t> є </a:t>
            </a:r>
            <a:r>
              <a:rPr lang="ru-RU" dirty="0" err="1"/>
              <a:t>сорти</a:t>
            </a:r>
            <a:r>
              <a:rPr lang="ru-RU" dirty="0"/>
              <a:t> з </a:t>
            </a:r>
            <a:r>
              <a:rPr lang="ru-RU" dirty="0" err="1"/>
              <a:t>чоловічою</a:t>
            </a:r>
            <a:r>
              <a:rPr lang="ru-RU" dirty="0"/>
              <a:t> </a:t>
            </a:r>
            <a:r>
              <a:rPr lang="ru-RU" dirty="0" err="1"/>
              <a:t>стерильністю</a:t>
            </a:r>
            <a:r>
              <a:rPr lang="ru-RU" dirty="0"/>
              <a:t>, яка </a:t>
            </a:r>
            <a:r>
              <a:rPr lang="ru-RU" dirty="0" err="1"/>
              <a:t>передається</a:t>
            </a:r>
            <a:r>
              <a:rPr lang="ru-RU" dirty="0"/>
              <a:t> </a:t>
            </a:r>
            <a:r>
              <a:rPr lang="ru-RU" dirty="0" err="1"/>
              <a:t>винятково</a:t>
            </a:r>
            <a:r>
              <a:rPr lang="ru-RU" dirty="0"/>
              <a:t> через цитоплазму </a:t>
            </a:r>
            <a:r>
              <a:rPr lang="ru-RU" dirty="0" err="1"/>
              <a:t>жіночих</a:t>
            </a:r>
            <a:r>
              <a:rPr lang="ru-RU" dirty="0"/>
              <a:t> </a:t>
            </a:r>
            <a:r>
              <a:rPr lang="ru-RU" dirty="0" err="1"/>
              <a:t>статевих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. Сорти </a:t>
            </a:r>
            <a:r>
              <a:rPr lang="ru-RU" dirty="0" err="1"/>
              <a:t>кукурудзи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характеризуються</a:t>
            </a:r>
            <a:r>
              <a:rPr lang="ru-RU" dirty="0"/>
              <a:t> </a:t>
            </a:r>
            <a:r>
              <a:rPr lang="ru-RU" dirty="0" err="1"/>
              <a:t>чоловічою</a:t>
            </a:r>
            <a:r>
              <a:rPr lang="ru-RU" dirty="0"/>
              <a:t> </a:t>
            </a:r>
            <a:r>
              <a:rPr lang="ru-RU" dirty="0" err="1"/>
              <a:t>стерильністю</a:t>
            </a:r>
            <a:r>
              <a:rPr lang="ru-RU" dirty="0"/>
              <a:t>, широко </a:t>
            </a:r>
            <a:r>
              <a:rPr lang="ru-RU" dirty="0" err="1"/>
              <a:t>використовують</a:t>
            </a:r>
            <a:r>
              <a:rPr lang="ru-RU" dirty="0"/>
              <a:t> у </a:t>
            </a:r>
            <a:r>
              <a:rPr lang="ru-RU" dirty="0" err="1"/>
              <a:t>сільському</a:t>
            </a:r>
            <a:r>
              <a:rPr lang="ru-RU" dirty="0"/>
              <a:t> </a:t>
            </a:r>
            <a:r>
              <a:rPr lang="ru-RU" dirty="0" err="1"/>
              <a:t>господарстві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лінійних</a:t>
            </a:r>
            <a:r>
              <a:rPr lang="ru-RU" dirty="0"/>
              <a:t> </a:t>
            </a:r>
            <a:r>
              <a:rPr lang="ru-RU" dirty="0" err="1"/>
              <a:t>схрещувань</a:t>
            </a:r>
            <a:r>
              <a:rPr lang="ru-RU" dirty="0"/>
              <a:t>.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власного</a:t>
            </a:r>
            <a:r>
              <a:rPr lang="ru-RU" dirty="0"/>
              <a:t> пилку у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ліній</a:t>
            </a:r>
            <a:r>
              <a:rPr lang="ru-RU" dirty="0"/>
              <a:t> </a:t>
            </a:r>
            <a:r>
              <a:rPr lang="ru-RU" dirty="0" err="1"/>
              <a:t>неможливе</a:t>
            </a:r>
            <a:r>
              <a:rPr lang="ru-RU" dirty="0"/>
              <a:t> </a:t>
            </a:r>
            <a:r>
              <a:rPr lang="ru-RU" dirty="0" err="1"/>
              <a:t>самозапилення</a:t>
            </a:r>
            <a:r>
              <a:rPr lang="ru-RU" dirty="0"/>
              <a:t>, тому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перехресному</a:t>
            </a:r>
            <a:r>
              <a:rPr lang="ru-RU" dirty="0"/>
              <a:t> </a:t>
            </a:r>
            <a:r>
              <a:rPr lang="ru-RU" dirty="0" err="1"/>
              <a:t>запиленню</a:t>
            </a:r>
            <a:r>
              <a:rPr lang="ru-RU" dirty="0"/>
              <a:t> </a:t>
            </a:r>
            <a:r>
              <a:rPr lang="ru-RU" dirty="0" err="1"/>
              <a:t>отримують</a:t>
            </a:r>
            <a:r>
              <a:rPr lang="ru-RU" dirty="0"/>
              <a:t> </a:t>
            </a:r>
            <a:r>
              <a:rPr lang="ru-RU" dirty="0" err="1"/>
              <a:t>гібрид</a:t>
            </a:r>
            <a:r>
              <a:rPr lang="ru-RU" dirty="0"/>
              <a:t> з </a:t>
            </a:r>
            <a:r>
              <a:rPr lang="ru-RU" dirty="0" err="1"/>
              <a:t>підвищеною</a:t>
            </a:r>
            <a:r>
              <a:rPr lang="ru-RU" dirty="0"/>
              <a:t> </a:t>
            </a:r>
            <a:r>
              <a:rPr lang="ru-RU" dirty="0" err="1"/>
              <a:t>врожайністю</a:t>
            </a:r>
            <a:r>
              <a:rPr lang="ru-RU" dirty="0"/>
              <a:t> (див. "Гетерозис"). </a:t>
            </a:r>
            <a:r>
              <a:rPr lang="ru-RU" dirty="0" err="1"/>
              <a:t>Якою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органелою</a:t>
            </a:r>
            <a:r>
              <a:rPr lang="ru-RU" dirty="0"/>
              <a:t> </a:t>
            </a:r>
            <a:r>
              <a:rPr lang="ru-RU" dirty="0" err="1"/>
              <a:t>передається</a:t>
            </a:r>
            <a:r>
              <a:rPr lang="ru-RU" dirty="0"/>
              <a:t> </a:t>
            </a:r>
            <a:r>
              <a:rPr lang="ru-RU" dirty="0" err="1"/>
              <a:t>чоловіча</a:t>
            </a:r>
            <a:r>
              <a:rPr lang="ru-RU" dirty="0"/>
              <a:t> </a:t>
            </a:r>
            <a:r>
              <a:rPr lang="ru-RU" dirty="0" err="1"/>
              <a:t>цитоплазматична</a:t>
            </a:r>
            <a:r>
              <a:rPr lang="ru-RU" dirty="0"/>
              <a:t> </a:t>
            </a:r>
            <a:r>
              <a:rPr lang="ru-RU" dirty="0" err="1"/>
              <a:t>стерильність</a:t>
            </a:r>
            <a:r>
              <a:rPr lang="ru-RU" dirty="0"/>
              <a:t> у </a:t>
            </a:r>
            <a:r>
              <a:rPr lang="ru-RU" dirty="0" err="1"/>
              <a:t>кукурудзи</a:t>
            </a:r>
            <a:r>
              <a:rPr lang="ru-RU" dirty="0"/>
              <a:t>, </a:t>
            </a:r>
            <a:r>
              <a:rPr lang="ru-RU" dirty="0" err="1"/>
              <a:t>ще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29434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Гетерозис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9001000" cy="2880320"/>
          </a:xfrm>
        </p:spPr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r>
              <a:rPr lang="ru-RU" dirty="0"/>
              <a:t>З </a:t>
            </a:r>
            <a:r>
              <a:rPr lang="ru-RU" dirty="0" err="1"/>
              <a:t>давніх</a:t>
            </a:r>
            <a:r>
              <a:rPr lang="ru-RU" dirty="0"/>
              <a:t> </a:t>
            </a:r>
            <a:r>
              <a:rPr lang="ru-RU" dirty="0" err="1"/>
              <a:t>часів</a:t>
            </a:r>
            <a:r>
              <a:rPr lang="ru-RU" dirty="0"/>
              <a:t> </a:t>
            </a:r>
            <a:r>
              <a:rPr lang="ru-RU" dirty="0" err="1"/>
              <a:t>відомо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схрещування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сортів</a:t>
            </a:r>
            <a:r>
              <a:rPr lang="ru-RU" dirty="0"/>
              <a:t> </a:t>
            </a:r>
            <a:r>
              <a:rPr lang="ru-RU" dirty="0" err="1"/>
              <a:t>рослин</a:t>
            </a:r>
            <a:r>
              <a:rPr lang="ru-RU" dirty="0"/>
              <a:t> </a:t>
            </a:r>
            <a:r>
              <a:rPr lang="ru-RU" dirty="0" err="1"/>
              <a:t>отримують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життєздатне</a:t>
            </a:r>
            <a:r>
              <a:rPr lang="ru-RU" dirty="0"/>
              <a:t> і </a:t>
            </a:r>
            <a:r>
              <a:rPr lang="ru-RU" dirty="0" err="1"/>
              <a:t>продуктивне</a:t>
            </a:r>
            <a:r>
              <a:rPr lang="ru-RU" dirty="0"/>
              <a:t> потомство. Гетерозис (у </a:t>
            </a:r>
            <a:r>
              <a:rPr lang="ru-RU" dirty="0" err="1"/>
              <a:t>перекладі</a:t>
            </a:r>
            <a:r>
              <a:rPr lang="ru-RU" dirty="0"/>
              <a:t> з </a:t>
            </a:r>
            <a:r>
              <a:rPr lang="ru-RU" dirty="0" err="1"/>
              <a:t>грецької</a:t>
            </a:r>
            <a:r>
              <a:rPr lang="ru-RU" dirty="0"/>
              <a:t> </a:t>
            </a:r>
            <a:r>
              <a:rPr lang="fr-FR" dirty="0"/>
              <a:t>heteroisis - </a:t>
            </a:r>
            <a:r>
              <a:rPr lang="ru-RU" dirty="0" err="1"/>
              <a:t>перетворення</a:t>
            </a:r>
            <a:r>
              <a:rPr lang="ru-RU" dirty="0"/>
              <a:t>, </a:t>
            </a:r>
            <a:r>
              <a:rPr lang="ru-RU" dirty="0" err="1"/>
              <a:t>зміна</a:t>
            </a:r>
            <a:r>
              <a:rPr lang="ru-RU" dirty="0"/>
              <a:t>)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темпів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, </a:t>
            </a:r>
            <a:r>
              <a:rPr lang="ru-RU" dirty="0" err="1"/>
              <a:t>розмірів</a:t>
            </a:r>
            <a:r>
              <a:rPr lang="ru-RU" dirty="0"/>
              <a:t>, </a:t>
            </a:r>
            <a:r>
              <a:rPr lang="ru-RU" dirty="0" err="1"/>
              <a:t>оптимальне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їжі</a:t>
            </a:r>
            <a:r>
              <a:rPr lang="ru-RU" dirty="0"/>
              <a:t>,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життєздатності</a:t>
            </a:r>
            <a:r>
              <a:rPr lang="ru-RU" dirty="0"/>
              <a:t> та </a:t>
            </a:r>
            <a:r>
              <a:rPr lang="ru-RU" dirty="0" err="1"/>
              <a:t>продуктивності</a:t>
            </a:r>
            <a:r>
              <a:rPr lang="ru-RU" dirty="0"/>
              <a:t> </a:t>
            </a:r>
            <a:r>
              <a:rPr lang="ru-RU" dirty="0" err="1"/>
              <a:t>гібридів</a:t>
            </a:r>
            <a:r>
              <a:rPr lang="ru-RU" dirty="0"/>
              <a:t> </a:t>
            </a:r>
            <a:r>
              <a:rPr lang="ru-RU" dirty="0" err="1"/>
              <a:t>першого</a:t>
            </a:r>
            <a:r>
              <a:rPr lang="ru-RU" dirty="0"/>
              <a:t> </a:t>
            </a:r>
            <a:r>
              <a:rPr lang="ru-RU" dirty="0" err="1"/>
              <a:t>покоління</a:t>
            </a:r>
            <a:r>
              <a:rPr lang="ru-RU" dirty="0"/>
              <a:t> в </a:t>
            </a:r>
            <a:r>
              <a:rPr lang="ru-RU" dirty="0" err="1"/>
              <a:t>порівнянні</a:t>
            </a:r>
            <a:r>
              <a:rPr lang="ru-RU" dirty="0"/>
              <a:t> з </a:t>
            </a:r>
            <a:r>
              <a:rPr lang="ru-RU" dirty="0" err="1"/>
              <a:t>батьківськими</a:t>
            </a:r>
            <a:r>
              <a:rPr lang="ru-RU" dirty="0"/>
              <a:t> </a:t>
            </a:r>
            <a:r>
              <a:rPr lang="ru-RU" dirty="0" err="1"/>
              <a:t>організмами</a:t>
            </a:r>
            <a:r>
              <a:rPr lang="ru-RU" dirty="0"/>
              <a:t>. </a:t>
            </a:r>
            <a:r>
              <a:rPr lang="ru-RU" dirty="0" err="1"/>
              <a:t>Інша</a:t>
            </a:r>
            <a:r>
              <a:rPr lang="ru-RU" dirty="0"/>
              <a:t> </a:t>
            </a:r>
            <a:r>
              <a:rPr lang="ru-RU" dirty="0" err="1"/>
              <a:t>назва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явища</a:t>
            </a:r>
            <a:r>
              <a:rPr lang="ru-RU" dirty="0"/>
              <a:t> - </a:t>
            </a:r>
            <a:r>
              <a:rPr lang="ru-RU" dirty="0" err="1"/>
              <a:t>гібридна</a:t>
            </a:r>
            <a:r>
              <a:rPr lang="ru-RU" dirty="0"/>
              <a:t> </a:t>
            </a:r>
            <a:r>
              <a:rPr lang="ru-RU" dirty="0" err="1"/>
              <a:t>потужність</a:t>
            </a:r>
            <a:r>
              <a:rPr lang="ru-RU" dirty="0"/>
              <a:t>. </a:t>
            </a:r>
            <a:r>
              <a:rPr lang="ru-RU" dirty="0" err="1" smtClean="0"/>
              <a:t>Типовий</a:t>
            </a:r>
            <a:r>
              <a:rPr lang="ru-RU" dirty="0" smtClean="0"/>
              <a:t> </a:t>
            </a:r>
            <a:r>
              <a:rPr lang="ru-RU" dirty="0"/>
              <a:t>приклад гетерозису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рослин</a:t>
            </a:r>
            <a:r>
              <a:rPr lang="ru-RU" dirty="0"/>
              <a:t> - </a:t>
            </a:r>
            <a:r>
              <a:rPr lang="ru-RU" dirty="0" err="1"/>
              <a:t>гібриди</a:t>
            </a:r>
            <a:r>
              <a:rPr lang="ru-RU" dirty="0"/>
              <a:t> </a:t>
            </a:r>
            <a:r>
              <a:rPr lang="ru-RU" dirty="0" err="1"/>
              <a:t>кукурудзи</a:t>
            </a:r>
            <a:r>
              <a:rPr lang="ru-RU" dirty="0"/>
              <a:t>, </a:t>
            </a:r>
            <a:r>
              <a:rPr lang="ru-RU" dirty="0" err="1"/>
              <a:t>одержувані</a:t>
            </a:r>
            <a:r>
              <a:rPr lang="ru-RU" dirty="0"/>
              <a:t> при </a:t>
            </a:r>
            <a:r>
              <a:rPr lang="ru-RU" dirty="0" err="1"/>
              <a:t>схрещуванні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генетично</a:t>
            </a:r>
            <a:r>
              <a:rPr lang="ru-RU" dirty="0"/>
              <a:t> </a:t>
            </a:r>
            <a:r>
              <a:rPr lang="ru-RU" dirty="0" err="1"/>
              <a:t>відмінних</a:t>
            </a:r>
            <a:r>
              <a:rPr lang="ru-RU" dirty="0"/>
              <a:t> </a:t>
            </a:r>
            <a:r>
              <a:rPr lang="ru-RU" dirty="0" err="1"/>
              <a:t>ліній</a:t>
            </a:r>
            <a:r>
              <a:rPr lang="ru-RU" dirty="0"/>
              <a:t>. </a:t>
            </a:r>
            <a:r>
              <a:rPr lang="ru-RU" dirty="0" smtClean="0"/>
              <a:t>Гетерозис </a:t>
            </a:r>
            <a:r>
              <a:rPr lang="ru-RU" dirty="0"/>
              <a:t>в </a:t>
            </a:r>
            <a:r>
              <a:rPr lang="ru-RU" dirty="0" err="1"/>
              <a:t>даному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виражається</a:t>
            </a:r>
            <a:r>
              <a:rPr lang="ru-RU" dirty="0"/>
              <a:t> в </a:t>
            </a:r>
            <a:r>
              <a:rPr lang="ru-RU" dirty="0" err="1"/>
              <a:t>кращій</a:t>
            </a:r>
            <a:r>
              <a:rPr lang="ru-RU" dirty="0"/>
              <a:t> </a:t>
            </a:r>
            <a:r>
              <a:rPr lang="ru-RU" dirty="0" err="1"/>
              <a:t>біологічній</a:t>
            </a:r>
            <a:r>
              <a:rPr lang="ru-RU" dirty="0"/>
              <a:t> та </a:t>
            </a:r>
            <a:r>
              <a:rPr lang="ru-RU" dirty="0" err="1"/>
              <a:t>господарській</a:t>
            </a:r>
            <a:r>
              <a:rPr lang="ru-RU" dirty="0"/>
              <a:t> </a:t>
            </a:r>
            <a:r>
              <a:rPr lang="ru-RU" dirty="0" err="1"/>
              <a:t>продуктивності</a:t>
            </a:r>
            <a:r>
              <a:rPr lang="ru-RU" dirty="0"/>
              <a:t> </a:t>
            </a:r>
            <a:r>
              <a:rPr lang="ru-RU" dirty="0" err="1"/>
              <a:t>рослин</a:t>
            </a:r>
            <a:r>
              <a:rPr lang="ru-RU" dirty="0"/>
              <a:t>. Так, </a:t>
            </a:r>
            <a:r>
              <a:rPr lang="ru-RU" dirty="0" err="1"/>
              <a:t>валові</a:t>
            </a:r>
            <a:r>
              <a:rPr lang="ru-RU" dirty="0"/>
              <a:t> </a:t>
            </a:r>
            <a:r>
              <a:rPr lang="ru-RU" dirty="0" err="1"/>
              <a:t>збори</a:t>
            </a:r>
            <a:r>
              <a:rPr lang="ru-RU" dirty="0"/>
              <a:t> зерна </a:t>
            </a:r>
            <a:r>
              <a:rPr lang="ru-RU" dirty="0" err="1"/>
              <a:t>підвищуються</a:t>
            </a:r>
            <a:r>
              <a:rPr lang="ru-RU" dirty="0"/>
              <a:t> на 20-30% у </a:t>
            </a:r>
            <a:r>
              <a:rPr lang="ru-RU" dirty="0" err="1"/>
              <a:t>порівнянні</a:t>
            </a:r>
            <a:r>
              <a:rPr lang="ru-RU" dirty="0"/>
              <a:t> з </a:t>
            </a:r>
            <a:r>
              <a:rPr lang="ru-RU" dirty="0" err="1"/>
              <a:t>батьківськими</a:t>
            </a:r>
            <a:r>
              <a:rPr lang="ru-RU" dirty="0"/>
              <a:t> формами. </a:t>
            </a:r>
          </a:p>
          <a:p>
            <a:pPr marL="114300" indent="0">
              <a:buNone/>
            </a:pPr>
            <a:endParaRPr lang="uk-UA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4221088"/>
            <a:ext cx="4286250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995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Мінливість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0" y="1752600"/>
            <a:ext cx="4572000" cy="5636840"/>
          </a:xfrm>
        </p:spPr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ru-RU" dirty="0" err="1"/>
              <a:t>Живий</a:t>
            </a:r>
            <a:r>
              <a:rPr lang="ru-RU" dirty="0"/>
              <a:t>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перебуває</a:t>
            </a:r>
            <a:r>
              <a:rPr lang="ru-RU" dirty="0"/>
              <a:t> в </a:t>
            </a:r>
            <a:r>
              <a:rPr lang="ru-RU" dirty="0" err="1"/>
              <a:t>тісному</a:t>
            </a:r>
            <a:r>
              <a:rPr lang="ru-RU" dirty="0"/>
              <a:t> </a:t>
            </a:r>
            <a:r>
              <a:rPr lang="ru-RU" dirty="0" err="1"/>
              <a:t>взаємозв'язку</a:t>
            </a:r>
            <a:r>
              <a:rPr lang="ru-RU" dirty="0"/>
              <a:t> з </a:t>
            </a:r>
            <a:r>
              <a:rPr lang="ru-RU" dirty="0" err="1"/>
              <a:t>навколишнім</a:t>
            </a:r>
            <a:r>
              <a:rPr lang="ru-RU" dirty="0"/>
              <a:t> </a:t>
            </a:r>
            <a:r>
              <a:rPr lang="ru-RU" dirty="0" err="1"/>
              <a:t>середовищем</a:t>
            </a:r>
            <a:r>
              <a:rPr lang="ru-RU" dirty="0"/>
              <a:t>,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виявляється</a:t>
            </a:r>
            <a:r>
              <a:rPr lang="ru-RU" dirty="0"/>
              <a:t> одна з </a:t>
            </a:r>
            <a:r>
              <a:rPr lang="ru-RU" dirty="0" err="1"/>
              <a:t>найважливіших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—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мінливість</a:t>
            </a:r>
            <a:r>
              <a:rPr lang="ru-RU" dirty="0"/>
              <a:t>. </a:t>
            </a:r>
            <a:r>
              <a:rPr lang="ru-RU" dirty="0" err="1"/>
              <a:t>Саме</a:t>
            </a:r>
            <a:r>
              <a:rPr lang="ru-RU" dirty="0"/>
              <a:t> вона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різноманітність</a:t>
            </a:r>
            <a:r>
              <a:rPr lang="ru-RU" dirty="0"/>
              <a:t> </a:t>
            </a:r>
            <a:r>
              <a:rPr lang="ru-RU" dirty="0" err="1"/>
              <a:t>організмів</a:t>
            </a:r>
            <a:r>
              <a:rPr lang="ru-RU" dirty="0"/>
              <a:t>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еволюційного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мінливості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зміна</a:t>
            </a:r>
            <a:r>
              <a:rPr lang="ru-RU" dirty="0"/>
              <a:t> генотипу, то </a:t>
            </a:r>
            <a:r>
              <a:rPr lang="ru-RU" dirty="0" err="1"/>
              <a:t>ознака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виникла</a:t>
            </a:r>
            <a:r>
              <a:rPr lang="ru-RU" dirty="0"/>
              <a:t> у </a:t>
            </a:r>
            <a:r>
              <a:rPr lang="ru-RU" dirty="0" err="1"/>
              <a:t>відповідь</a:t>
            </a:r>
            <a:r>
              <a:rPr lang="ru-RU" dirty="0"/>
              <a:t> на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зміну</a:t>
            </a:r>
            <a:r>
              <a:rPr lang="ru-RU" dirty="0"/>
              <a:t>, </a:t>
            </a:r>
            <a:r>
              <a:rPr lang="ru-RU" dirty="0" err="1"/>
              <a:t>успадковується</a:t>
            </a:r>
            <a:r>
              <a:rPr lang="ru-RU" dirty="0"/>
              <a:t> і </a:t>
            </a:r>
            <a:r>
              <a:rPr lang="ru-RU" dirty="0" err="1"/>
              <a:t>виявляється</a:t>
            </a:r>
            <a:r>
              <a:rPr lang="ru-RU" dirty="0"/>
              <a:t> у </a:t>
            </a:r>
            <a:r>
              <a:rPr lang="ru-RU" dirty="0" err="1"/>
              <a:t>наступних</a:t>
            </a:r>
            <a:r>
              <a:rPr lang="ru-RU" dirty="0"/>
              <a:t> </a:t>
            </a:r>
            <a:r>
              <a:rPr lang="ru-RU" dirty="0" err="1"/>
              <a:t>поколіннях</a:t>
            </a:r>
            <a:r>
              <a:rPr lang="ru-RU" dirty="0"/>
              <a:t>. </a:t>
            </a:r>
            <a:r>
              <a:rPr lang="ru-RU" dirty="0" err="1"/>
              <a:t>Таку</a:t>
            </a:r>
            <a:r>
              <a:rPr lang="ru-RU" dirty="0"/>
              <a:t> </a:t>
            </a:r>
            <a:r>
              <a:rPr lang="ru-RU" dirty="0" err="1"/>
              <a:t>мінливість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генотиповою</a:t>
            </a:r>
            <a:r>
              <a:rPr lang="ru-RU" dirty="0"/>
              <a:t>, </a:t>
            </a:r>
            <a:r>
              <a:rPr lang="ru-RU" dirty="0" err="1"/>
              <a:t>мутаційною</a:t>
            </a:r>
            <a:r>
              <a:rPr lang="ru-RU" dirty="0"/>
              <a:t>, </a:t>
            </a:r>
            <a:r>
              <a:rPr lang="ru-RU" dirty="0" err="1"/>
              <a:t>спадковою</a:t>
            </a:r>
            <a:r>
              <a:rPr lang="ru-RU" dirty="0"/>
              <a:t>, </a:t>
            </a:r>
            <a:r>
              <a:rPr lang="ru-RU" dirty="0" err="1"/>
              <a:t>невизначеною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ж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виникли</a:t>
            </a:r>
            <a:r>
              <a:rPr lang="ru-RU" dirty="0"/>
              <a:t> У </a:t>
            </a:r>
            <a:r>
              <a:rPr lang="ru-RU" dirty="0" err="1"/>
              <a:t>відповідь</a:t>
            </a:r>
            <a:r>
              <a:rPr lang="ru-RU" dirty="0"/>
              <a:t> на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, не </a:t>
            </a:r>
            <a:r>
              <a:rPr lang="ru-RU" dirty="0" err="1"/>
              <a:t>торкнулися</a:t>
            </a:r>
            <a:r>
              <a:rPr lang="ru-RU" dirty="0"/>
              <a:t> генотипу, а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викликали</a:t>
            </a:r>
            <a:r>
              <a:rPr lang="ru-RU" dirty="0"/>
              <a:t> </a:t>
            </a:r>
            <a:r>
              <a:rPr lang="ru-RU" dirty="0" err="1"/>
              <a:t>більшменш</a:t>
            </a:r>
            <a:r>
              <a:rPr lang="ru-RU" dirty="0"/>
              <a:t> </a:t>
            </a:r>
            <a:r>
              <a:rPr lang="ru-RU" dirty="0" err="1"/>
              <a:t>значні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фенотипу, то </a:t>
            </a:r>
            <a:r>
              <a:rPr lang="ru-RU" dirty="0" err="1"/>
              <a:t>йдеться</a:t>
            </a:r>
            <a:r>
              <a:rPr lang="ru-RU" dirty="0"/>
              <a:t> про </a:t>
            </a:r>
            <a:r>
              <a:rPr lang="ru-RU" dirty="0" err="1"/>
              <a:t>фенотипову</a:t>
            </a:r>
            <a:r>
              <a:rPr lang="ru-RU" dirty="0"/>
              <a:t>, </a:t>
            </a:r>
            <a:r>
              <a:rPr lang="ru-RU" dirty="0" err="1"/>
              <a:t>модифікаційну</a:t>
            </a:r>
            <a:r>
              <a:rPr lang="ru-RU" dirty="0"/>
              <a:t>, </a:t>
            </a:r>
            <a:r>
              <a:rPr lang="ru-RU" dirty="0" err="1"/>
              <a:t>неспадкову</a:t>
            </a:r>
            <a:r>
              <a:rPr lang="ru-RU" dirty="0"/>
              <a:t>, </a:t>
            </a:r>
            <a:r>
              <a:rPr lang="ru-RU" dirty="0" err="1"/>
              <a:t>визначену</a:t>
            </a:r>
            <a:r>
              <a:rPr lang="ru-RU" dirty="0"/>
              <a:t> </a:t>
            </a:r>
            <a:r>
              <a:rPr lang="ru-RU" dirty="0" err="1"/>
              <a:t>мінливість</a:t>
            </a:r>
            <a:r>
              <a:rPr lang="ru-RU" dirty="0"/>
              <a:t>.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не </a:t>
            </a:r>
            <a:r>
              <a:rPr lang="ru-RU" dirty="0" err="1"/>
              <a:t>успадковуються</a:t>
            </a:r>
            <a:r>
              <a:rPr lang="ru-RU" dirty="0"/>
              <a:t>. 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0888"/>
            <a:ext cx="4405940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815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Вплив факторів зовнішнього середовища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7864" y="1556792"/>
            <a:ext cx="5544616" cy="5544616"/>
          </a:xfrm>
        </p:spPr>
        <p:txBody>
          <a:bodyPr>
            <a:normAutofit fontScale="85000" lnSpcReduction="10000"/>
          </a:bodyPr>
          <a:lstStyle/>
          <a:p>
            <a:pPr marL="114300" indent="0">
              <a:buNone/>
            </a:pPr>
            <a:r>
              <a:rPr lang="ru-RU" dirty="0" err="1" smtClean="0"/>
              <a:t>Одні</a:t>
            </a:r>
            <a:r>
              <a:rPr lang="ru-RU" dirty="0" smtClean="0"/>
              <a:t> </a:t>
            </a:r>
            <a:r>
              <a:rPr lang="ru-RU" dirty="0"/>
              <a:t>й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самі</a:t>
            </a:r>
            <a:r>
              <a:rPr lang="ru-RU" dirty="0"/>
              <a:t> </a:t>
            </a:r>
            <a:r>
              <a:rPr lang="ru-RU" dirty="0" err="1"/>
              <a:t>мутації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виникати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і, </a:t>
            </a:r>
            <a:r>
              <a:rPr lang="ru-RU" dirty="0" err="1"/>
              <a:t>навпаки</a:t>
            </a:r>
            <a:r>
              <a:rPr lang="ru-RU" dirty="0"/>
              <a:t>,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одного фактора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 smtClean="0"/>
              <a:t>мутації</a:t>
            </a:r>
            <a:r>
              <a:rPr lang="ru-RU" dirty="0" smtClean="0"/>
              <a:t>. У </a:t>
            </a:r>
            <a:r>
              <a:rPr lang="ru-RU" dirty="0" err="1"/>
              <a:t>кімнатної</a:t>
            </a:r>
            <a:r>
              <a:rPr lang="ru-RU" dirty="0"/>
              <a:t> </a:t>
            </a:r>
            <a:r>
              <a:rPr lang="ru-RU" dirty="0" err="1"/>
              <a:t>рослини</a:t>
            </a:r>
            <a:r>
              <a:rPr lang="ru-RU" dirty="0"/>
              <a:t> </a:t>
            </a:r>
            <a:r>
              <a:rPr lang="ru-RU" dirty="0" err="1"/>
              <a:t>первоцвіту</a:t>
            </a:r>
            <a:r>
              <a:rPr lang="ru-RU" dirty="0"/>
              <a:t> </a:t>
            </a:r>
            <a:r>
              <a:rPr lang="ru-RU" dirty="0" err="1"/>
              <a:t>китайського</a:t>
            </a:r>
            <a:r>
              <a:rPr lang="ru-RU" dirty="0"/>
              <a:t> за </a:t>
            </a:r>
            <a:r>
              <a:rPr lang="ru-RU" dirty="0" err="1"/>
              <a:t>звичайних</a:t>
            </a:r>
            <a:r>
              <a:rPr lang="ru-RU" dirty="0"/>
              <a:t> умов за </a:t>
            </a:r>
            <a:r>
              <a:rPr lang="ru-RU" dirty="0" err="1"/>
              <a:t>температури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15 до 20 °С </a:t>
            </a:r>
            <a:r>
              <a:rPr lang="ru-RU" dirty="0" err="1"/>
              <a:t>квітки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червоне</a:t>
            </a:r>
            <a:r>
              <a:rPr lang="ru-RU" dirty="0"/>
              <a:t> </a:t>
            </a:r>
            <a:r>
              <a:rPr lang="ru-RU" dirty="0" err="1"/>
              <a:t>забарвлення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рослину</a:t>
            </a:r>
            <a:r>
              <a:rPr lang="ru-RU" dirty="0"/>
              <a:t> з </a:t>
            </a:r>
            <a:r>
              <a:rPr lang="ru-RU" dirty="0" err="1"/>
              <a:t>червоними</a:t>
            </a:r>
            <a:r>
              <a:rPr lang="ru-RU" dirty="0"/>
              <a:t> </a:t>
            </a:r>
            <a:r>
              <a:rPr lang="ru-RU" dirty="0" err="1"/>
              <a:t>квітками</a:t>
            </a:r>
            <a:r>
              <a:rPr lang="ru-RU" dirty="0"/>
              <a:t> перенести у </a:t>
            </a:r>
            <a:r>
              <a:rPr lang="ru-RU" dirty="0" err="1"/>
              <a:t>приміщення</a:t>
            </a:r>
            <a:r>
              <a:rPr lang="ru-RU" dirty="0"/>
              <a:t> з </a:t>
            </a:r>
            <a:r>
              <a:rPr lang="ru-RU" dirty="0" err="1"/>
              <a:t>підвищеною</a:t>
            </a:r>
            <a:r>
              <a:rPr lang="ru-RU" dirty="0"/>
              <a:t> </a:t>
            </a:r>
            <a:r>
              <a:rPr lang="ru-RU" dirty="0" err="1"/>
              <a:t>вологістю</a:t>
            </a:r>
            <a:r>
              <a:rPr lang="ru-RU" dirty="0"/>
              <a:t> і температурою 30—35 °С, то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квітки</a:t>
            </a:r>
            <a:r>
              <a:rPr lang="ru-RU" dirty="0"/>
              <a:t> </a:t>
            </a:r>
            <a:r>
              <a:rPr lang="ru-RU" dirty="0" err="1"/>
              <a:t>матимуть</a:t>
            </a:r>
            <a:r>
              <a:rPr lang="ru-RU" dirty="0"/>
              <a:t> </a:t>
            </a:r>
            <a:r>
              <a:rPr lang="ru-RU" dirty="0" err="1"/>
              <a:t>білий</a:t>
            </a:r>
            <a:r>
              <a:rPr lang="ru-RU" dirty="0"/>
              <a:t> </a:t>
            </a:r>
            <a:r>
              <a:rPr lang="ru-RU" dirty="0" err="1"/>
              <a:t>колір</a:t>
            </a:r>
            <a:r>
              <a:rPr lang="ru-RU" dirty="0"/>
              <a:t>, а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повернення</a:t>
            </a:r>
            <a:r>
              <a:rPr lang="ru-RU" dirty="0"/>
              <a:t> </a:t>
            </a:r>
            <a:r>
              <a:rPr lang="ru-RU" dirty="0" err="1"/>
              <a:t>рослини</a:t>
            </a:r>
            <a:r>
              <a:rPr lang="ru-RU" dirty="0"/>
              <a:t> у </a:t>
            </a:r>
            <a:r>
              <a:rPr lang="ru-RU" dirty="0" err="1"/>
              <a:t>попередні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знову</a:t>
            </a:r>
            <a:r>
              <a:rPr lang="ru-RU" dirty="0"/>
              <a:t> </a:t>
            </a:r>
            <a:r>
              <a:rPr lang="ru-RU" dirty="0" err="1"/>
              <a:t>з'являться</a:t>
            </a:r>
            <a:r>
              <a:rPr lang="ru-RU" dirty="0"/>
              <a:t> </a:t>
            </a:r>
            <a:r>
              <a:rPr lang="ru-RU" dirty="0" err="1"/>
              <a:t>червоні</a:t>
            </a:r>
            <a:r>
              <a:rPr lang="ru-RU" dirty="0"/>
              <a:t> </a:t>
            </a:r>
            <a:r>
              <a:rPr lang="ru-RU" dirty="0" err="1"/>
              <a:t>квітки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одні</a:t>
            </a:r>
            <a:r>
              <a:rPr lang="ru-RU" dirty="0"/>
              <a:t> й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самі</a:t>
            </a:r>
            <a:r>
              <a:rPr lang="ru-RU" dirty="0"/>
              <a:t> </a:t>
            </a:r>
            <a:r>
              <a:rPr lang="ru-RU" dirty="0" err="1"/>
              <a:t>спадкові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виявляються</a:t>
            </a:r>
            <a:r>
              <a:rPr lang="ru-RU" dirty="0"/>
              <a:t> </a:t>
            </a:r>
            <a:r>
              <a:rPr lang="ru-RU" dirty="0" err="1"/>
              <a:t>порізному</a:t>
            </a:r>
            <a:r>
              <a:rPr lang="ru-RU" dirty="0"/>
              <a:t>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умов,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реалізація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.</a:t>
            </a:r>
            <a:br>
              <a:rPr lang="ru-RU" dirty="0"/>
            </a:b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771852"/>
            <a:ext cx="3072037" cy="325635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811099"/>
            <a:ext cx="2245749" cy="29900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699790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Експерименти над рослинами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72816"/>
            <a:ext cx="5193452" cy="5880570"/>
          </a:xfrm>
        </p:spPr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ru-RU" dirty="0" err="1"/>
              <a:t>Було</a:t>
            </a:r>
            <a:r>
              <a:rPr lang="ru-RU" dirty="0"/>
              <a:t> проведено </a:t>
            </a:r>
            <a:r>
              <a:rPr lang="ru-RU" dirty="0" err="1"/>
              <a:t>серію</a:t>
            </a:r>
            <a:r>
              <a:rPr lang="ru-RU" dirty="0"/>
              <a:t> </a:t>
            </a:r>
            <a:r>
              <a:rPr lang="ru-RU" dirty="0" err="1"/>
              <a:t>експериментів</a:t>
            </a:r>
            <a:r>
              <a:rPr lang="ru-RU" dirty="0"/>
              <a:t> над </a:t>
            </a:r>
            <a:r>
              <a:rPr lang="ru-RU" dirty="0" err="1"/>
              <a:t>рослинами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належали до 120 </a:t>
            </a:r>
            <a:r>
              <a:rPr lang="ru-RU" dirty="0" err="1"/>
              <a:t>видів</a:t>
            </a:r>
            <a:r>
              <a:rPr lang="ru-RU" dirty="0"/>
              <a:t>. </a:t>
            </a:r>
            <a:r>
              <a:rPr lang="ru-RU" dirty="0" err="1"/>
              <a:t>Кожний</a:t>
            </a:r>
            <a:r>
              <a:rPr lang="ru-RU" dirty="0"/>
              <a:t> </a:t>
            </a:r>
            <a:r>
              <a:rPr lang="ru-RU" dirty="0" err="1"/>
              <a:t>екземпляр</a:t>
            </a:r>
            <a:r>
              <a:rPr lang="ru-RU" dirty="0"/>
              <a:t> </a:t>
            </a:r>
            <a:r>
              <a:rPr lang="ru-RU" dirty="0" err="1"/>
              <a:t>рослин</a:t>
            </a:r>
            <a:r>
              <a:rPr lang="ru-RU" dirty="0"/>
              <a:t> </a:t>
            </a:r>
            <a:r>
              <a:rPr lang="ru-RU" dirty="0" err="1"/>
              <a:t>розрізали</a:t>
            </a:r>
            <a:r>
              <a:rPr lang="ru-RU" dirty="0"/>
              <a:t> на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однакові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. Одну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вирощували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теплого </a:t>
            </a:r>
            <a:r>
              <a:rPr lang="ru-RU" dirty="0" err="1"/>
              <a:t>м'якого</a:t>
            </a:r>
            <a:r>
              <a:rPr lang="ru-RU" dirty="0"/>
              <a:t> </a:t>
            </a:r>
            <a:r>
              <a:rPr lang="ru-RU" dirty="0" err="1"/>
              <a:t>клімату</a:t>
            </a:r>
            <a:r>
              <a:rPr lang="ru-RU" dirty="0"/>
              <a:t>, а другу — </a:t>
            </a:r>
            <a:r>
              <a:rPr lang="ru-RU" dirty="0" err="1"/>
              <a:t>високо</a:t>
            </a:r>
            <a:r>
              <a:rPr lang="ru-RU" dirty="0"/>
              <a:t> в горах.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дослідів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такими (на </a:t>
            </a:r>
            <a:r>
              <a:rPr lang="ru-RU" dirty="0" err="1"/>
              <a:t>прикладі</a:t>
            </a:r>
            <a:r>
              <a:rPr lang="ru-RU" dirty="0"/>
              <a:t> </a:t>
            </a:r>
            <a:r>
              <a:rPr lang="ru-RU" dirty="0" err="1"/>
              <a:t>земляної</a:t>
            </a:r>
            <a:r>
              <a:rPr lang="ru-RU" dirty="0"/>
              <a:t> </a:t>
            </a:r>
            <a:r>
              <a:rPr lang="ru-RU" dirty="0" err="1"/>
              <a:t>груші</a:t>
            </a:r>
            <a:r>
              <a:rPr lang="ru-RU" dirty="0"/>
              <a:t>). </a:t>
            </a:r>
            <a:r>
              <a:rPr lang="ru-RU" dirty="0" err="1"/>
              <a:t>Стебло</a:t>
            </a:r>
            <a:r>
              <a:rPr lang="ru-RU" dirty="0"/>
              <a:t> </a:t>
            </a:r>
            <a:r>
              <a:rPr lang="ru-RU" dirty="0" err="1"/>
              <a:t>земляної</a:t>
            </a:r>
            <a:r>
              <a:rPr lang="ru-RU" dirty="0"/>
              <a:t> </a:t>
            </a:r>
            <a:r>
              <a:rPr lang="ru-RU" dirty="0" err="1"/>
              <a:t>груші</a:t>
            </a:r>
            <a:r>
              <a:rPr lang="ru-RU" dirty="0"/>
              <a:t>, яка </a:t>
            </a:r>
            <a:r>
              <a:rPr lang="ru-RU" dirty="0" err="1"/>
              <a:t>виросла</a:t>
            </a:r>
            <a:r>
              <a:rPr lang="ru-RU" dirty="0"/>
              <a:t> на </a:t>
            </a:r>
            <a:r>
              <a:rPr lang="ru-RU" dirty="0" err="1"/>
              <a:t>рівнині</a:t>
            </a:r>
            <a:r>
              <a:rPr lang="ru-RU" dirty="0"/>
              <a:t>,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високим</a:t>
            </a:r>
            <a:r>
              <a:rPr lang="ru-RU" dirty="0"/>
              <a:t>, а </a:t>
            </a:r>
            <a:r>
              <a:rPr lang="ru-RU" dirty="0" err="1"/>
              <a:t>вирощеної</a:t>
            </a:r>
            <a:r>
              <a:rPr lang="ru-RU" dirty="0"/>
              <a:t> в горах — </a:t>
            </a:r>
            <a:r>
              <a:rPr lang="ru-RU" dirty="0" err="1"/>
              <a:t>дуже</a:t>
            </a:r>
            <a:r>
              <a:rPr lang="ru-RU" dirty="0"/>
              <a:t> низеньким і мало </a:t>
            </a:r>
            <a:r>
              <a:rPr lang="ru-RU" dirty="0" err="1"/>
              <a:t>вигляд</a:t>
            </a:r>
            <a:r>
              <a:rPr lang="ru-RU" dirty="0"/>
              <a:t> розетки, </a:t>
            </a:r>
            <a:r>
              <a:rPr lang="ru-RU" dirty="0" err="1"/>
              <a:t>притисненої</a:t>
            </a:r>
            <a:r>
              <a:rPr lang="ru-RU" dirty="0"/>
              <a:t> до </a:t>
            </a:r>
            <a:r>
              <a:rPr lang="ru-RU" dirty="0" err="1" smtClean="0"/>
              <a:t>землі</a:t>
            </a:r>
            <a:r>
              <a:rPr lang="ru-RU" dirty="0" smtClean="0"/>
              <a:t>.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стебла</a:t>
            </a:r>
            <a:r>
              <a:rPr lang="ru-RU" dirty="0"/>
              <a:t> — результат </a:t>
            </a:r>
            <a:r>
              <a:rPr lang="ru-RU" dirty="0" err="1"/>
              <a:t>пристосування</a:t>
            </a:r>
            <a:r>
              <a:rPr lang="ru-RU" dirty="0"/>
              <a:t> до </a:t>
            </a:r>
            <a:r>
              <a:rPr lang="ru-RU" dirty="0" err="1"/>
              <a:t>суворих</a:t>
            </a:r>
            <a:r>
              <a:rPr lang="ru-RU" dirty="0"/>
              <a:t> умов </a:t>
            </a:r>
            <a:r>
              <a:rPr lang="ru-RU" dirty="0" err="1"/>
              <a:t>високогір'я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насіння</a:t>
            </a:r>
            <a:r>
              <a:rPr lang="ru-RU" dirty="0"/>
              <a:t> </a:t>
            </a:r>
            <a:r>
              <a:rPr lang="ru-RU" dirty="0" err="1"/>
              <a:t>обох</a:t>
            </a:r>
            <a:r>
              <a:rPr lang="ru-RU" dirty="0"/>
              <a:t> </a:t>
            </a:r>
            <a:r>
              <a:rPr lang="ru-RU" dirty="0" err="1"/>
              <a:t>рослин</a:t>
            </a:r>
            <a:r>
              <a:rPr lang="ru-RU" dirty="0"/>
              <a:t> </a:t>
            </a:r>
            <a:r>
              <a:rPr lang="ru-RU" dirty="0" err="1"/>
              <a:t>висівати</a:t>
            </a:r>
            <a:r>
              <a:rPr lang="ru-RU" dirty="0"/>
              <a:t> в </a:t>
            </a:r>
            <a:r>
              <a:rPr lang="ru-RU" dirty="0" err="1"/>
              <a:t>однотипних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, вони </a:t>
            </a:r>
            <a:r>
              <a:rPr lang="ru-RU" dirty="0" err="1"/>
              <a:t>дадуть</a:t>
            </a:r>
            <a:r>
              <a:rPr lang="ru-RU" dirty="0"/>
              <a:t> </a:t>
            </a:r>
            <a:r>
              <a:rPr lang="ru-RU" dirty="0" err="1"/>
              <a:t>рослини</a:t>
            </a:r>
            <a:r>
              <a:rPr lang="ru-RU" dirty="0"/>
              <a:t> з </a:t>
            </a:r>
            <a:r>
              <a:rPr lang="ru-RU" dirty="0" err="1"/>
              <a:t>однаковим</a:t>
            </a:r>
            <a:r>
              <a:rPr lang="ru-RU" dirty="0"/>
              <a:t> фенотипом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того,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фенотип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. </a:t>
            </a:r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зовнішніх</a:t>
            </a:r>
            <a:r>
              <a:rPr lang="ru-RU" dirty="0"/>
              <a:t> умов </a:t>
            </a:r>
            <a:r>
              <a:rPr lang="ru-RU" dirty="0" err="1"/>
              <a:t>зміни</a:t>
            </a:r>
            <a:r>
              <a:rPr lang="ru-RU" dirty="0"/>
              <a:t> у </a:t>
            </a:r>
            <a:r>
              <a:rPr lang="ru-RU" dirty="0" err="1"/>
              <a:t>фенотипі</a:t>
            </a:r>
            <a:r>
              <a:rPr lang="ru-RU" dirty="0"/>
              <a:t> не </a:t>
            </a:r>
            <a:r>
              <a:rPr lang="ru-RU" dirty="0" err="1"/>
              <a:t>спричинюють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генотипу. </a:t>
            </a:r>
            <a:r>
              <a:rPr lang="ru-RU" dirty="0" err="1"/>
              <a:t>Навіть</a:t>
            </a:r>
            <a:r>
              <a:rPr lang="ru-RU" dirty="0"/>
              <a:t> на </a:t>
            </a:r>
            <a:r>
              <a:rPr lang="ru-RU" dirty="0" err="1"/>
              <a:t>одній</a:t>
            </a:r>
            <a:r>
              <a:rPr lang="ru-RU" dirty="0"/>
              <a:t> </a:t>
            </a:r>
            <a:r>
              <a:rPr lang="ru-RU" dirty="0" err="1"/>
              <a:t>рослині</a:t>
            </a:r>
            <a:r>
              <a:rPr lang="ru-RU" dirty="0"/>
              <a:t> листки,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виросли</a:t>
            </a:r>
            <a:r>
              <a:rPr lang="ru-RU" dirty="0"/>
              <a:t> у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,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різну</a:t>
            </a:r>
            <a:r>
              <a:rPr lang="ru-RU" dirty="0"/>
              <a:t> форму (</a:t>
            </a:r>
            <a:r>
              <a:rPr lang="ru-RU" dirty="0" err="1"/>
              <a:t>явище</a:t>
            </a:r>
            <a:r>
              <a:rPr lang="ru-RU" dirty="0"/>
              <a:t> </a:t>
            </a:r>
            <a:r>
              <a:rPr lang="ru-RU" dirty="0" err="1"/>
              <a:t>гетерофілії</a:t>
            </a:r>
            <a:r>
              <a:rPr lang="ru-RU" dirty="0"/>
              <a:t>).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580878"/>
            <a:ext cx="3858449" cy="24961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64088" y="4077073"/>
            <a:ext cx="37799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err="1"/>
              <a:t>Вплив</a:t>
            </a:r>
            <a:r>
              <a:rPr lang="ru-RU" i="1" dirty="0"/>
              <a:t> </a:t>
            </a:r>
            <a:r>
              <a:rPr lang="ru-RU" i="1" dirty="0" err="1"/>
              <a:t>середовища</a:t>
            </a:r>
            <a:r>
              <a:rPr lang="ru-RU" i="1" dirty="0"/>
              <a:t> на форму </a:t>
            </a:r>
            <a:r>
              <a:rPr lang="ru-RU" i="1" dirty="0" err="1"/>
              <a:t>листків</a:t>
            </a:r>
            <a:r>
              <a:rPr lang="ru-RU" i="1" dirty="0"/>
              <a:t>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1 — </a:t>
            </a:r>
            <a:r>
              <a:rPr lang="ru-RU" i="1" dirty="0" err="1"/>
              <a:t>стрілолист</a:t>
            </a:r>
            <a:r>
              <a:rPr lang="ru-RU" i="1" dirty="0"/>
              <a:t> (у </a:t>
            </a:r>
            <a:r>
              <a:rPr lang="ru-RU" i="1" dirty="0" err="1"/>
              <a:t>воді</a:t>
            </a:r>
            <a:r>
              <a:rPr lang="ru-RU" i="1" dirty="0"/>
              <a:t> листки </a:t>
            </a:r>
            <a:r>
              <a:rPr lang="ru-RU" i="1" dirty="0" err="1"/>
              <a:t>лінійні</a:t>
            </a:r>
            <a:r>
              <a:rPr lang="ru-RU" i="1" dirty="0"/>
              <a:t>, на </a:t>
            </a:r>
            <a:r>
              <a:rPr lang="ru-RU" i="1" dirty="0" err="1"/>
              <a:t>поверхні</a:t>
            </a:r>
            <a:r>
              <a:rPr lang="ru-RU" i="1" dirty="0"/>
              <a:t> води — </a:t>
            </a:r>
            <a:r>
              <a:rPr lang="ru-RU" i="1" dirty="0" err="1"/>
              <a:t>кулясті</a:t>
            </a:r>
            <a:r>
              <a:rPr lang="ru-RU" i="1" dirty="0"/>
              <a:t>, над водою — </a:t>
            </a:r>
            <a:r>
              <a:rPr lang="ru-RU" i="1" dirty="0" err="1"/>
              <a:t>стрілоподібні</a:t>
            </a:r>
            <a:r>
              <a:rPr lang="ru-RU" i="1" dirty="0"/>
              <a:t>); 2 — </a:t>
            </a:r>
            <a:r>
              <a:rPr lang="ru-RU" i="1" dirty="0" err="1"/>
              <a:t>підводні</a:t>
            </a:r>
            <a:r>
              <a:rPr lang="ru-RU" i="1" dirty="0"/>
              <a:t> І </a:t>
            </a:r>
            <a:r>
              <a:rPr lang="ru-RU" i="1" dirty="0" err="1"/>
              <a:t>надводні</a:t>
            </a:r>
            <a:r>
              <a:rPr lang="ru-RU" i="1" dirty="0"/>
              <a:t> листки </a:t>
            </a:r>
            <a:r>
              <a:rPr lang="ru-RU" i="1" dirty="0" err="1"/>
              <a:t>жовтцю</a:t>
            </a:r>
            <a:r>
              <a:rPr lang="ru-RU" i="1" dirty="0"/>
              <a:t> водяного; 3 — </a:t>
            </a:r>
            <a:r>
              <a:rPr lang="ru-RU" i="1" dirty="0" err="1"/>
              <a:t>гетерофілія</a:t>
            </a:r>
            <a:r>
              <a:rPr lang="ru-RU" i="1" dirty="0"/>
              <a:t> у </a:t>
            </a:r>
            <a:r>
              <a:rPr lang="ru-RU" i="1" dirty="0" err="1"/>
              <a:t>череди</a:t>
            </a: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07331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Світло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56792"/>
            <a:ext cx="8856984" cy="5400600"/>
          </a:xfrm>
        </p:spPr>
        <p:txBody>
          <a:bodyPr>
            <a:normAutofit fontScale="62500" lnSpcReduction="20000"/>
          </a:bodyPr>
          <a:lstStyle/>
          <a:p>
            <a:pPr marL="114300" indent="0">
              <a:buNone/>
            </a:pPr>
            <a:r>
              <a:rPr lang="ru-RU" dirty="0"/>
              <a:t>Одним з </a:t>
            </a:r>
            <a:r>
              <a:rPr lang="ru-RU" dirty="0" err="1"/>
              <a:t>найважливіших</a:t>
            </a:r>
            <a:r>
              <a:rPr lang="ru-RU" dirty="0"/>
              <a:t> </a:t>
            </a:r>
            <a:r>
              <a:rPr lang="ru-RU" dirty="0" err="1"/>
              <a:t>зовнішніх</a:t>
            </a:r>
            <a:r>
              <a:rPr lang="ru-RU" dirty="0"/>
              <a:t> </a:t>
            </a:r>
            <a:r>
              <a:rPr lang="ru-RU" dirty="0" err="1"/>
              <a:t>чинників</a:t>
            </a:r>
            <a:r>
              <a:rPr lang="ru-RU" dirty="0"/>
              <a:t>,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рослинного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ріст</a:t>
            </a:r>
            <a:r>
              <a:rPr lang="ru-RU" dirty="0"/>
              <a:t> і </a:t>
            </a:r>
            <a:r>
              <a:rPr lang="ru-RU" dirty="0" err="1"/>
              <a:t>розвиток</a:t>
            </a:r>
            <a:r>
              <a:rPr lang="ru-RU" dirty="0"/>
              <a:t>, є </a:t>
            </a:r>
            <a:r>
              <a:rPr lang="ru-RU" dirty="0" err="1"/>
              <a:t>світло</a:t>
            </a:r>
            <a:r>
              <a:rPr lang="ru-RU" dirty="0"/>
              <a:t>. </a:t>
            </a:r>
            <a:endParaRPr lang="ru-RU" dirty="0" smtClean="0"/>
          </a:p>
          <a:p>
            <a:pPr marL="114300" indent="0">
              <a:buNone/>
            </a:pP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інтенсивності</a:t>
            </a:r>
            <a:r>
              <a:rPr lang="ru-RU" dirty="0"/>
              <a:t> </a:t>
            </a:r>
            <a:r>
              <a:rPr lang="ru-RU" dirty="0" err="1"/>
              <a:t>освітлення</a:t>
            </a:r>
            <a:r>
              <a:rPr lang="ru-RU" dirty="0"/>
              <a:t> </a:t>
            </a:r>
            <a:r>
              <a:rPr lang="ru-RU" dirty="0" err="1"/>
              <a:t>рослини</a:t>
            </a:r>
            <a:r>
              <a:rPr lang="ru-RU" dirty="0"/>
              <a:t> </a:t>
            </a:r>
            <a:r>
              <a:rPr lang="ru-RU" dirty="0" err="1"/>
              <a:t>поділяють</a:t>
            </a:r>
            <a:r>
              <a:rPr lang="ru-RU" dirty="0"/>
              <a:t> на </a:t>
            </a:r>
            <a:r>
              <a:rPr lang="ru-RU" dirty="0" err="1"/>
              <a:t>світлолюбні</a:t>
            </a:r>
            <a:r>
              <a:rPr lang="ru-RU" dirty="0"/>
              <a:t> й </a:t>
            </a:r>
            <a:r>
              <a:rPr lang="ru-RU" dirty="0" err="1"/>
              <a:t>тіньовитривалі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відрізняються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собою </a:t>
            </a:r>
            <a:r>
              <a:rPr lang="ru-RU" dirty="0" err="1"/>
              <a:t>морфологічно</a:t>
            </a:r>
            <a:r>
              <a:rPr lang="ru-RU" dirty="0"/>
              <a:t>, </a:t>
            </a:r>
            <a:r>
              <a:rPr lang="ru-RU" dirty="0" err="1"/>
              <a:t>анатомічно</a:t>
            </a:r>
            <a:r>
              <a:rPr lang="ru-RU" dirty="0"/>
              <a:t> й </a:t>
            </a:r>
            <a:r>
              <a:rPr lang="ru-RU" dirty="0" err="1"/>
              <a:t>фізіологічно</a:t>
            </a:r>
            <a:r>
              <a:rPr lang="ru-RU" dirty="0"/>
              <a:t>. Для </a:t>
            </a:r>
            <a:r>
              <a:rPr lang="ru-RU" dirty="0" err="1"/>
              <a:t>світлолюбних</a:t>
            </a:r>
            <a:r>
              <a:rPr lang="ru-RU" dirty="0"/>
              <a:t> </a:t>
            </a:r>
            <a:r>
              <a:rPr lang="ru-RU" dirty="0" err="1"/>
              <a:t>рослин</a:t>
            </a:r>
            <a:r>
              <a:rPr lang="ru-RU" dirty="0"/>
              <a:t> </a:t>
            </a:r>
            <a:r>
              <a:rPr lang="ru-RU" dirty="0" err="1"/>
              <a:t>характерні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ксероморфної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формуються</a:t>
            </a:r>
            <a:r>
              <a:rPr lang="ru-RU" dirty="0"/>
              <a:t> за </a:t>
            </a:r>
            <a:r>
              <a:rPr lang="ru-RU" dirty="0" err="1"/>
              <a:t>дії</a:t>
            </a:r>
            <a:r>
              <a:rPr lang="ru-RU" dirty="0"/>
              <a:t> сильного </a:t>
            </a:r>
            <a:r>
              <a:rPr lang="ru-RU" dirty="0" err="1"/>
              <a:t>освітлення</a:t>
            </a:r>
            <a:r>
              <a:rPr lang="ru-RU" dirty="0"/>
              <a:t>. Головною </a:t>
            </a:r>
            <a:r>
              <a:rPr lang="ru-RU" dirty="0" err="1"/>
              <a:t>фізіологічною</a:t>
            </a:r>
            <a:r>
              <a:rPr lang="ru-RU" dirty="0"/>
              <a:t> </a:t>
            </a:r>
            <a:r>
              <a:rPr lang="ru-RU" dirty="0" err="1"/>
              <a:t>відмінністю</a:t>
            </a:r>
            <a:r>
              <a:rPr lang="ru-RU" dirty="0"/>
              <a:t> </a:t>
            </a:r>
            <a:r>
              <a:rPr lang="ru-RU" dirty="0" err="1"/>
              <a:t>світлолюбних</a:t>
            </a:r>
            <a:r>
              <a:rPr lang="ru-RU" dirty="0"/>
              <a:t> і </a:t>
            </a:r>
            <a:r>
              <a:rPr lang="ru-RU" dirty="0" err="1"/>
              <a:t>тіньовитривалих</a:t>
            </a:r>
            <a:r>
              <a:rPr lang="ru-RU" dirty="0"/>
              <a:t> </a:t>
            </a:r>
            <a:r>
              <a:rPr lang="ru-RU" dirty="0" err="1"/>
              <a:t>рослин</a:t>
            </a:r>
            <a:r>
              <a:rPr lang="ru-RU" dirty="0"/>
              <a:t> є </a:t>
            </a:r>
            <a:r>
              <a:rPr lang="ru-RU" dirty="0" err="1"/>
              <a:t>різниця</a:t>
            </a:r>
            <a:r>
              <a:rPr lang="ru-RU" dirty="0"/>
              <a:t> у </a:t>
            </a:r>
            <a:r>
              <a:rPr lang="ru-RU" dirty="0" err="1"/>
              <a:t>значенні</a:t>
            </a:r>
            <a:r>
              <a:rPr lang="ru-RU" dirty="0"/>
              <a:t> </a:t>
            </a:r>
            <a:r>
              <a:rPr lang="ru-RU" dirty="0" err="1"/>
              <a:t>їхнього</a:t>
            </a:r>
            <a:r>
              <a:rPr lang="ru-RU" dirty="0"/>
              <a:t> </a:t>
            </a:r>
            <a:r>
              <a:rPr lang="ru-RU" dirty="0" err="1"/>
              <a:t>компенсаційного</a:t>
            </a:r>
            <a:r>
              <a:rPr lang="ru-RU" dirty="0"/>
              <a:t> пункту,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освітлення</a:t>
            </a:r>
            <a:r>
              <a:rPr lang="ru-RU" dirty="0"/>
              <a:t>, за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інтенсивність</a:t>
            </a:r>
            <a:r>
              <a:rPr lang="ru-RU" dirty="0"/>
              <a:t> </a:t>
            </a:r>
            <a:r>
              <a:rPr lang="ru-RU" dirty="0" err="1"/>
              <a:t>дихання</a:t>
            </a:r>
            <a:r>
              <a:rPr lang="ru-RU" dirty="0"/>
              <a:t> і фотосинтезу </a:t>
            </a:r>
            <a:r>
              <a:rPr lang="ru-RU" dirty="0" err="1"/>
              <a:t>зрівноважені</a:t>
            </a:r>
            <a:r>
              <a:rPr lang="ru-RU" dirty="0"/>
              <a:t>. У </a:t>
            </a:r>
            <a:r>
              <a:rPr lang="ru-RU" dirty="0" err="1"/>
              <a:t>тіньовитривалих</a:t>
            </a:r>
            <a:r>
              <a:rPr lang="ru-RU" dirty="0"/>
              <a:t> </a:t>
            </a:r>
            <a:r>
              <a:rPr lang="ru-RU" dirty="0" err="1"/>
              <a:t>рослин</a:t>
            </a:r>
            <a:r>
              <a:rPr lang="ru-RU" dirty="0"/>
              <a:t> </a:t>
            </a:r>
            <a:r>
              <a:rPr lang="ru-RU" dirty="0" err="1"/>
              <a:t>компенсаційний</a:t>
            </a:r>
            <a:r>
              <a:rPr lang="ru-RU" dirty="0"/>
              <a:t> пункт </a:t>
            </a:r>
            <a:r>
              <a:rPr lang="ru-RU" dirty="0" err="1"/>
              <a:t>досяжний</a:t>
            </a:r>
            <a:r>
              <a:rPr lang="ru-RU" dirty="0"/>
              <a:t> за умов </a:t>
            </a:r>
            <a:r>
              <a:rPr lang="ru-RU" dirty="0" err="1"/>
              <a:t>нижчого</a:t>
            </a:r>
            <a:r>
              <a:rPr lang="ru-RU" dirty="0"/>
              <a:t> </a:t>
            </a:r>
            <a:r>
              <a:rPr lang="ru-RU" dirty="0" err="1"/>
              <a:t>освітлення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у </a:t>
            </a:r>
            <a:r>
              <a:rPr lang="ru-RU" dirty="0" err="1"/>
              <a:t>світлолюбних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у </a:t>
            </a:r>
            <a:r>
              <a:rPr lang="ru-RU" dirty="0" err="1"/>
              <a:t>сонячних</a:t>
            </a:r>
            <a:r>
              <a:rPr lang="ru-RU" dirty="0"/>
              <a:t> </a:t>
            </a:r>
            <a:r>
              <a:rPr lang="ru-RU" dirty="0" err="1"/>
              <a:t>листків</a:t>
            </a:r>
            <a:r>
              <a:rPr lang="ru-RU" dirty="0"/>
              <a:t> бука </a:t>
            </a:r>
            <a:r>
              <a:rPr lang="ru-RU" dirty="0" err="1"/>
              <a:t>компенсаційний</a:t>
            </a:r>
            <a:r>
              <a:rPr lang="ru-RU" dirty="0"/>
              <a:t> пункт </a:t>
            </a:r>
            <a:r>
              <a:rPr lang="ru-RU" dirty="0" err="1"/>
              <a:t>досягає</a:t>
            </a:r>
            <a:r>
              <a:rPr lang="ru-RU" dirty="0"/>
              <a:t> 500 </a:t>
            </a:r>
            <a:r>
              <a:rPr lang="ru-RU" dirty="0" err="1"/>
              <a:t>лк</a:t>
            </a:r>
            <a:r>
              <a:rPr lang="ru-RU" dirty="0"/>
              <a:t>, а у </a:t>
            </a:r>
            <a:r>
              <a:rPr lang="ru-RU" dirty="0" err="1"/>
              <a:t>затінених</a:t>
            </a:r>
            <a:r>
              <a:rPr lang="ru-RU" dirty="0"/>
              <a:t> – 100 </a:t>
            </a:r>
            <a:r>
              <a:rPr lang="ru-RU" dirty="0" err="1"/>
              <a:t>лк</a:t>
            </a:r>
            <a:r>
              <a:rPr lang="ru-RU" dirty="0" smtClean="0"/>
              <a:t>.</a:t>
            </a:r>
            <a:endParaRPr lang="ru-RU" dirty="0"/>
          </a:p>
          <a:p>
            <a:pPr marL="114300" indent="0">
              <a:buNone/>
            </a:pPr>
            <a:r>
              <a:rPr lang="ru-RU" dirty="0" err="1"/>
              <a:t>Зазначимо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тіні</a:t>
            </a:r>
            <a:r>
              <a:rPr lang="ru-RU" dirty="0"/>
              <a:t> листки </a:t>
            </a:r>
            <a:r>
              <a:rPr lang="ru-RU" dirty="0" err="1"/>
              <a:t>виростають</a:t>
            </a:r>
            <a:r>
              <a:rPr lang="ru-RU" dirty="0"/>
              <a:t> </a:t>
            </a:r>
            <a:endParaRPr lang="ru-RU" dirty="0" smtClean="0"/>
          </a:p>
          <a:p>
            <a:pPr marL="114300" indent="0">
              <a:buNone/>
            </a:pPr>
            <a:r>
              <a:rPr lang="ru-RU" dirty="0" err="1" smtClean="0"/>
              <a:t>більшими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на </a:t>
            </a:r>
            <a:r>
              <a:rPr lang="ru-RU" dirty="0" err="1"/>
              <a:t>світлі</a:t>
            </a:r>
            <a:r>
              <a:rPr lang="ru-RU" dirty="0"/>
              <a:t>. На </a:t>
            </a:r>
            <a:r>
              <a:rPr lang="ru-RU" dirty="0" err="1"/>
              <a:t>інтенсивному</a:t>
            </a:r>
            <a:r>
              <a:rPr lang="ru-RU" dirty="0"/>
              <a:t> </a:t>
            </a:r>
            <a:endParaRPr lang="ru-RU" dirty="0" smtClean="0"/>
          </a:p>
          <a:p>
            <a:pPr marL="114300" indent="0">
              <a:buNone/>
            </a:pPr>
            <a:r>
              <a:rPr lang="ru-RU" dirty="0" err="1" smtClean="0"/>
              <a:t>світлі</a:t>
            </a:r>
            <a:r>
              <a:rPr lang="ru-RU" dirty="0" smtClean="0"/>
              <a:t> </a:t>
            </a:r>
            <a:r>
              <a:rPr lang="ru-RU" dirty="0" err="1"/>
              <a:t>зменшується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ріст</a:t>
            </a:r>
            <a:r>
              <a:rPr lang="ru-RU" dirty="0"/>
              <a:t> </a:t>
            </a:r>
            <a:r>
              <a:rPr lang="ru-RU" dirty="0" err="1"/>
              <a:t>стебла</a:t>
            </a:r>
            <a:r>
              <a:rPr lang="ru-RU" dirty="0"/>
              <a:t>. У </a:t>
            </a:r>
            <a:endParaRPr lang="ru-RU" dirty="0" smtClean="0"/>
          </a:p>
          <a:p>
            <a:pPr marL="114300" indent="0">
              <a:buNone/>
            </a:pPr>
            <a:r>
              <a:rPr lang="ru-RU" dirty="0" err="1" smtClean="0"/>
              <a:t>численних</a:t>
            </a:r>
            <a:r>
              <a:rPr lang="ru-RU" dirty="0" smtClean="0"/>
              <a:t> </a:t>
            </a:r>
            <a:r>
              <a:rPr lang="ru-RU" dirty="0" err="1"/>
              <a:t>дослідженнях</a:t>
            </a:r>
            <a:r>
              <a:rPr lang="ru-RU" dirty="0"/>
              <a:t> </a:t>
            </a:r>
            <a:r>
              <a:rPr lang="ru-RU" dirty="0" err="1"/>
              <a:t>виявлена</a:t>
            </a:r>
            <a:r>
              <a:rPr lang="ru-RU" dirty="0"/>
              <a:t> </a:t>
            </a:r>
            <a:endParaRPr lang="ru-RU" dirty="0" smtClean="0"/>
          </a:p>
          <a:p>
            <a:pPr marL="114300" indent="0">
              <a:buNone/>
            </a:pPr>
            <a:r>
              <a:rPr lang="ru-RU" dirty="0" err="1" smtClean="0"/>
              <a:t>гальмівна</a:t>
            </a:r>
            <a:r>
              <a:rPr lang="ru-RU" dirty="0" smtClean="0"/>
              <a:t> </a:t>
            </a:r>
            <a:r>
              <a:rPr lang="ru-RU" dirty="0" err="1"/>
              <a:t>дія</a:t>
            </a:r>
            <a:r>
              <a:rPr lang="ru-RU" dirty="0"/>
              <a:t> </a:t>
            </a:r>
            <a:r>
              <a:rPr lang="ru-RU" dirty="0" err="1"/>
              <a:t>світла</a:t>
            </a:r>
            <a:r>
              <a:rPr lang="ru-RU" dirty="0"/>
              <a:t> на </a:t>
            </a:r>
            <a:r>
              <a:rPr lang="ru-RU" dirty="0" err="1"/>
              <a:t>ріст</a:t>
            </a:r>
            <a:r>
              <a:rPr lang="ru-RU" dirty="0"/>
              <a:t>.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прямий</a:t>
            </a:r>
            <a:r>
              <a:rPr lang="ru-RU" dirty="0"/>
              <a:t> </a:t>
            </a:r>
            <a:endParaRPr lang="ru-RU" dirty="0" smtClean="0"/>
          </a:p>
          <a:p>
            <a:pPr marL="114300" indent="0">
              <a:buNone/>
            </a:pP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/>
              <a:t>світла</a:t>
            </a:r>
            <a:r>
              <a:rPr lang="ru-RU" dirty="0"/>
              <a:t> на </a:t>
            </a:r>
            <a:r>
              <a:rPr lang="ru-RU" dirty="0" err="1"/>
              <a:t>рослину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нормативною </a:t>
            </a:r>
            <a:r>
              <a:rPr lang="ru-RU" dirty="0" err="1"/>
              <a:t>дією</a:t>
            </a:r>
            <a:r>
              <a:rPr lang="ru-RU" dirty="0"/>
              <a:t> </a:t>
            </a:r>
            <a:r>
              <a:rPr lang="ru-RU" dirty="0" err="1"/>
              <a:t>світла</a:t>
            </a:r>
            <a:r>
              <a:rPr lang="ru-RU" dirty="0"/>
              <a:t>. З </a:t>
            </a:r>
            <a:r>
              <a:rPr lang="ru-RU" dirty="0" err="1"/>
              <a:t>огляду</a:t>
            </a:r>
            <a:r>
              <a:rPr lang="ru-RU" dirty="0"/>
              <a:t> на </a:t>
            </a:r>
            <a:r>
              <a:rPr lang="ru-RU" dirty="0" err="1"/>
              <a:t>це</a:t>
            </a:r>
            <a:r>
              <a:rPr lang="ru-RU" dirty="0"/>
              <a:t> </a:t>
            </a:r>
            <a:endParaRPr lang="ru-RU" dirty="0" smtClean="0"/>
          </a:p>
          <a:p>
            <a:pPr marL="114300" indent="0">
              <a:buNone/>
            </a:pPr>
            <a:r>
              <a:rPr lang="ru-RU" dirty="0" err="1" smtClean="0"/>
              <a:t>вважають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рослини</a:t>
            </a:r>
            <a:r>
              <a:rPr lang="ru-RU" dirty="0"/>
              <a:t> </a:t>
            </a:r>
            <a:r>
              <a:rPr lang="ru-RU" dirty="0" err="1"/>
              <a:t>вночі</a:t>
            </a:r>
            <a:r>
              <a:rPr lang="ru-RU" dirty="0"/>
              <a:t> </a:t>
            </a:r>
            <a:r>
              <a:rPr lang="ru-RU" dirty="0" err="1"/>
              <a:t>ростуть</a:t>
            </a:r>
            <a:r>
              <a:rPr lang="ru-RU" dirty="0"/>
              <a:t> </a:t>
            </a:r>
            <a:r>
              <a:rPr lang="ru-RU" dirty="0" err="1"/>
              <a:t>швидше</a:t>
            </a:r>
            <a:r>
              <a:rPr lang="ru-RU" dirty="0"/>
              <a:t>, </a:t>
            </a:r>
            <a:endParaRPr lang="ru-RU" dirty="0" smtClean="0"/>
          </a:p>
          <a:p>
            <a:pPr marL="114300" indent="0">
              <a:buNone/>
            </a:pP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/>
              <a:t>удень</a:t>
            </a:r>
            <a:r>
              <a:rPr lang="ru-RU" dirty="0"/>
              <a:t> (</a:t>
            </a:r>
            <a:r>
              <a:rPr lang="ru-RU" dirty="0" err="1"/>
              <a:t>однак</a:t>
            </a:r>
            <a:r>
              <a:rPr lang="ru-RU" dirty="0"/>
              <a:t> не </a:t>
            </a:r>
            <a:r>
              <a:rPr lang="ru-RU" dirty="0" err="1"/>
              <a:t>завжди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пагін</a:t>
            </a:r>
            <a:r>
              <a:rPr lang="ru-RU" dirty="0"/>
              <a:t> </a:t>
            </a:r>
            <a:endParaRPr lang="ru-RU" dirty="0" smtClean="0"/>
          </a:p>
          <a:p>
            <a:pPr marL="114300" indent="0">
              <a:buNone/>
            </a:pPr>
            <a:r>
              <a:rPr lang="ru-RU" dirty="0" err="1" smtClean="0"/>
              <a:t>квасолі</a:t>
            </a:r>
            <a:r>
              <a:rPr lang="ru-RU" dirty="0" smtClean="0"/>
              <a:t> </a:t>
            </a:r>
            <a:r>
              <a:rPr lang="ru-RU" dirty="0"/>
              <a:t>росте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швидше</a:t>
            </a:r>
            <a:r>
              <a:rPr lang="ru-RU" dirty="0"/>
              <a:t> вдень,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уночі</a:t>
            </a:r>
            <a:r>
              <a:rPr lang="ru-RU" dirty="0"/>
              <a:t>, а </a:t>
            </a: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для низки </a:t>
            </a:r>
            <a:r>
              <a:rPr lang="ru-RU" dirty="0" err="1"/>
              <a:t>рослин</a:t>
            </a:r>
            <a:r>
              <a:rPr lang="ru-RU" dirty="0"/>
              <a:t> </a:t>
            </a:r>
            <a:r>
              <a:rPr lang="ru-RU" dirty="0" err="1"/>
              <a:t>ріст</a:t>
            </a:r>
            <a:r>
              <a:rPr lang="ru-RU" dirty="0"/>
              <a:t> </a:t>
            </a:r>
            <a:r>
              <a:rPr lang="ru-RU" dirty="0" err="1"/>
              <a:t>рівномірний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доби</a:t>
            </a:r>
            <a:r>
              <a:rPr lang="ru-RU" dirty="0"/>
              <a:t>).</a:t>
            </a:r>
          </a:p>
          <a:p>
            <a:pPr marL="114300" indent="0">
              <a:buNone/>
            </a:pP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028" y="3645024"/>
            <a:ext cx="3871796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027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Температура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8024" y="1752600"/>
            <a:ext cx="4176464" cy="5105400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ru-RU" dirty="0"/>
              <a:t>Температура – один з </a:t>
            </a:r>
            <a:r>
              <a:rPr lang="ru-RU" dirty="0" err="1"/>
              <a:t>найважливіших</a:t>
            </a:r>
            <a:r>
              <a:rPr lang="ru-RU" dirty="0"/>
              <a:t> </a:t>
            </a:r>
            <a:r>
              <a:rPr lang="ru-RU" dirty="0" err="1"/>
              <a:t>абіотичних</a:t>
            </a:r>
            <a:r>
              <a:rPr lang="ru-RU" dirty="0"/>
              <a:t>, </a:t>
            </a:r>
            <a:r>
              <a:rPr lang="ru-RU" dirty="0" err="1"/>
              <a:t>некерованих</a:t>
            </a:r>
            <a:r>
              <a:rPr lang="ru-RU" dirty="0"/>
              <a:t> </a:t>
            </a:r>
            <a:r>
              <a:rPr lang="ru-RU" dirty="0" err="1"/>
              <a:t>чинників</a:t>
            </a:r>
            <a:r>
              <a:rPr lang="ru-RU" dirty="0"/>
              <a:t> </a:t>
            </a:r>
            <a:r>
              <a:rPr lang="ru-RU" dirty="0" err="1"/>
              <a:t>довкілля</a:t>
            </a:r>
            <a:r>
              <a:rPr lang="ru-RU" dirty="0"/>
              <a:t>,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географічне</a:t>
            </a:r>
            <a:r>
              <a:rPr lang="ru-RU" dirty="0"/>
              <a:t>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рослин</a:t>
            </a:r>
            <a:r>
              <a:rPr lang="ru-RU" dirty="0"/>
              <a:t>, </a:t>
            </a:r>
            <a:r>
              <a:rPr lang="ru-RU" dirty="0" err="1"/>
              <a:t>їхня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нормально </a:t>
            </a:r>
            <a:r>
              <a:rPr lang="ru-RU" dirty="0" err="1"/>
              <a:t>рости</a:t>
            </a:r>
            <a:r>
              <a:rPr lang="ru-RU" dirty="0"/>
              <a:t> і </a:t>
            </a:r>
            <a:r>
              <a:rPr lang="ru-RU" dirty="0" err="1"/>
              <a:t>розвиватись</a:t>
            </a:r>
            <a:r>
              <a:rPr lang="ru-RU" dirty="0"/>
              <a:t>. </a:t>
            </a:r>
            <a:r>
              <a:rPr lang="ru-RU" dirty="0" err="1"/>
              <a:t>Залежність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ростом і температурою </a:t>
            </a:r>
            <a:r>
              <a:rPr lang="ru-RU" dirty="0" err="1"/>
              <a:t>виражають</a:t>
            </a:r>
            <a:r>
              <a:rPr lang="ru-RU" dirty="0"/>
              <a:t> кривою з </a:t>
            </a:r>
            <a:r>
              <a:rPr lang="ru-RU" dirty="0" err="1"/>
              <a:t>трьома</a:t>
            </a:r>
            <a:r>
              <a:rPr lang="ru-RU" dirty="0"/>
              <a:t> </a:t>
            </a:r>
            <a:r>
              <a:rPr lang="ru-RU" dirty="0" err="1"/>
              <a:t>кардинальними</a:t>
            </a:r>
            <a:r>
              <a:rPr lang="ru-RU" dirty="0"/>
              <a:t> точками:</a:t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err="1"/>
              <a:t>мінімальною</a:t>
            </a:r>
            <a:r>
              <a:rPr lang="ru-RU" dirty="0"/>
              <a:t> (</a:t>
            </a:r>
            <a:r>
              <a:rPr lang="ru-RU" dirty="0" err="1"/>
              <a:t>найнижча</a:t>
            </a:r>
            <a:r>
              <a:rPr lang="ru-RU" dirty="0"/>
              <a:t> температура, за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ріст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розпочинається</a:t>
            </a:r>
            <a:r>
              <a:rPr lang="ru-RU" dirty="0"/>
              <a:t>);</a:t>
            </a:r>
            <a:br>
              <a:rPr lang="ru-RU" dirty="0"/>
            </a:br>
            <a:r>
              <a:rPr lang="ru-RU" dirty="0"/>
              <a:t>• оптимальною (</a:t>
            </a:r>
            <a:r>
              <a:rPr lang="ru-RU" dirty="0" err="1"/>
              <a:t>найсприятливіша</a:t>
            </a:r>
            <a:r>
              <a:rPr lang="ru-RU" dirty="0"/>
              <a:t> для </a:t>
            </a:r>
            <a:r>
              <a:rPr lang="ru-RU" dirty="0" err="1"/>
              <a:t>ростових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);</a:t>
            </a:r>
            <a:br>
              <a:rPr lang="ru-RU" dirty="0"/>
            </a:br>
            <a:r>
              <a:rPr lang="ru-RU" dirty="0"/>
              <a:t>• максимальною (за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ріст</a:t>
            </a:r>
            <a:r>
              <a:rPr lang="ru-RU" dirty="0"/>
              <a:t> уже </a:t>
            </a:r>
            <a:r>
              <a:rPr lang="ru-RU" dirty="0" err="1"/>
              <a:t>припиняється</a:t>
            </a:r>
            <a:r>
              <a:rPr lang="ru-RU" dirty="0"/>
              <a:t>).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39152"/>
            <a:ext cx="4536504" cy="3402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2766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72</TotalTime>
  <Words>1169</Words>
  <Application>Microsoft Office PowerPoint</Application>
  <PresentationFormat>Экран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Аптека</vt:lpstr>
      <vt:lpstr>Вплив генотипу і факторів зовнішнього середовища на рослинні організми</vt:lpstr>
      <vt:lpstr>Презентация PowerPoint</vt:lpstr>
      <vt:lpstr>Хромосоми</vt:lpstr>
      <vt:lpstr>Гетерозис</vt:lpstr>
      <vt:lpstr>Мінливість</vt:lpstr>
      <vt:lpstr>Вплив факторів зовнішнього середовища</vt:lpstr>
      <vt:lpstr>Експерименти над рослинами </vt:lpstr>
      <vt:lpstr>Світло </vt:lpstr>
      <vt:lpstr>Температура</vt:lpstr>
      <vt:lpstr>Вода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Вплив генотипу і факторів зовнішнього середовища на рослинні організми</dc:title>
  <dc:creator>Natalia</dc:creator>
  <cp:lastModifiedBy>Natalia</cp:lastModifiedBy>
  <cp:revision>7</cp:revision>
  <dcterms:created xsi:type="dcterms:W3CDTF">2013-12-02T13:37:05Z</dcterms:created>
  <dcterms:modified xsi:type="dcterms:W3CDTF">2015-01-29T09:55:32Z</dcterms:modified>
</cp:coreProperties>
</file>