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3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2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48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3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14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08" y="1046207"/>
            <a:ext cx="8524504" cy="3319848"/>
          </a:xfrm>
        </p:spPr>
        <p:txBody>
          <a:bodyPr/>
          <a:lstStyle/>
          <a:p>
            <a:pPr algn="ctr"/>
            <a:r>
              <a:rPr lang="uk-UA" sz="6600" dirty="0" err="1" smtClean="0"/>
              <a:t>Опіки.Види</a:t>
            </a:r>
            <a:r>
              <a:rPr lang="uk-UA" sz="6600" dirty="0" smtClean="0"/>
              <a:t> </a:t>
            </a:r>
            <a:r>
              <a:rPr lang="uk-UA" sz="6600" dirty="0" err="1" smtClean="0"/>
              <a:t>опіків</a:t>
            </a:r>
            <a:r>
              <a:rPr lang="uk-UA" sz="6600" dirty="0" smtClean="0"/>
              <a:t>. Перша допомога при </a:t>
            </a:r>
            <a:r>
              <a:rPr lang="uk-UA" sz="6600" dirty="0" err="1" smtClean="0"/>
              <a:t>опіках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8885" y="5448764"/>
            <a:ext cx="4619958" cy="14092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Підготував </a:t>
            </a:r>
            <a:r>
              <a:rPr lang="uk-UA" dirty="0" err="1" smtClean="0"/>
              <a:t>Войчук</a:t>
            </a:r>
            <a:r>
              <a:rPr lang="uk-UA" dirty="0" smtClean="0"/>
              <a:t> Антон	</a:t>
            </a:r>
          </a:p>
          <a:p>
            <a:pPr algn="ctr"/>
            <a:r>
              <a:rPr lang="uk-UA" dirty="0" smtClean="0"/>
              <a:t>Учень 9-Г класу</a:t>
            </a:r>
          </a:p>
          <a:p>
            <a:pPr algn="ctr"/>
            <a:r>
              <a:rPr lang="uk-UA" dirty="0" err="1" smtClean="0"/>
              <a:t>Нетішинського</a:t>
            </a:r>
            <a:r>
              <a:rPr lang="uk-UA" dirty="0" smtClean="0"/>
              <a:t> </a:t>
            </a:r>
            <a:r>
              <a:rPr lang="uk-UA" dirty="0" err="1" smtClean="0"/>
              <a:t>нВК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970" y="8238"/>
            <a:ext cx="6476262" cy="1614616"/>
          </a:xfrm>
        </p:spPr>
        <p:txBody>
          <a:bodyPr/>
          <a:lstStyle/>
          <a:p>
            <a:pPr algn="ctr"/>
            <a:r>
              <a:rPr lang="uk-UA" sz="5400" dirty="0" smtClean="0">
                <a:latin typeface="+mn-lt"/>
              </a:rPr>
              <a:t>НАРОДНІ МЕТОДИ</a:t>
            </a:r>
            <a:br>
              <a:rPr lang="uk-UA" sz="5400" dirty="0" smtClean="0">
                <a:latin typeface="+mn-lt"/>
              </a:rPr>
            </a:br>
            <a:r>
              <a:rPr lang="uk-UA" sz="5400" dirty="0" smtClean="0">
                <a:latin typeface="+mn-lt"/>
              </a:rPr>
              <a:t>ЛІКУВАННЯ</a:t>
            </a:r>
            <a:endParaRPr lang="ru-RU" sz="5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56" y="1854278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dirty="0" smtClean="0"/>
              <a:t>№1</a:t>
            </a:r>
            <a:endParaRPr lang="ru-RU" sz="4400" dirty="0" smtClean="0"/>
          </a:p>
          <a:p>
            <a:r>
              <a:rPr lang="ru-RU" dirty="0" smtClean="0"/>
              <a:t>Народна </a:t>
            </a:r>
            <a:r>
              <a:rPr lang="ru-RU" dirty="0"/>
              <a:t>медицина </a:t>
            </a:r>
            <a:r>
              <a:rPr lang="ru-RU" dirty="0" err="1"/>
              <a:t>радить</a:t>
            </a:r>
            <a:r>
              <a:rPr lang="ru-RU" dirty="0"/>
              <a:t> 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 – </a:t>
            </a:r>
            <a:r>
              <a:rPr lang="ru-RU" dirty="0" err="1"/>
              <a:t>картоплею</a:t>
            </a:r>
            <a:r>
              <a:rPr lang="ru-RU" dirty="0"/>
              <a:t>. </a:t>
            </a:r>
            <a:r>
              <a:rPr lang="ru-RU" dirty="0" err="1"/>
              <a:t>Натерти</a:t>
            </a:r>
            <a:r>
              <a:rPr lang="ru-RU" dirty="0"/>
              <a:t> на </a:t>
            </a:r>
            <a:r>
              <a:rPr lang="ru-RU" dirty="0" err="1"/>
              <a:t>тертці</a:t>
            </a:r>
            <a:r>
              <a:rPr lang="ru-RU" dirty="0"/>
              <a:t> </a:t>
            </a:r>
            <a:r>
              <a:rPr lang="ru-RU" dirty="0" err="1"/>
              <a:t>свіжу</a:t>
            </a:r>
            <a:r>
              <a:rPr lang="ru-RU" dirty="0"/>
              <a:t> </a:t>
            </a:r>
            <a:r>
              <a:rPr lang="ru-RU" dirty="0" err="1"/>
              <a:t>картоплю</a:t>
            </a:r>
            <a:r>
              <a:rPr lang="ru-RU" dirty="0"/>
              <a:t>, </a:t>
            </a:r>
            <a:r>
              <a:rPr lang="ru-RU" dirty="0" err="1"/>
              <a:t>покласти</a:t>
            </a:r>
            <a:r>
              <a:rPr lang="ru-RU" dirty="0"/>
              <a:t> на </a:t>
            </a:r>
            <a:r>
              <a:rPr lang="ru-RU" dirty="0" err="1"/>
              <a:t>ганчірку</a:t>
            </a:r>
            <a:r>
              <a:rPr lang="ru-RU" dirty="0"/>
              <a:t> і </a:t>
            </a:r>
            <a:r>
              <a:rPr lang="ru-RU" dirty="0" err="1"/>
              <a:t>прив’язати</a:t>
            </a:r>
            <a:r>
              <a:rPr lang="ru-RU" dirty="0"/>
              <a:t> до хворого </a:t>
            </a:r>
            <a:r>
              <a:rPr lang="ru-RU" dirty="0" err="1"/>
              <a:t>місця</a:t>
            </a:r>
            <a:r>
              <a:rPr lang="ru-RU" dirty="0"/>
              <a:t>. 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компрес</a:t>
            </a:r>
            <a:r>
              <a:rPr lang="ru-RU" dirty="0"/>
              <a:t> </a:t>
            </a:r>
            <a:r>
              <a:rPr lang="ru-RU" dirty="0" err="1"/>
              <a:t>нагріється</a:t>
            </a:r>
            <a:r>
              <a:rPr lang="ru-RU" dirty="0"/>
              <a:t>,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3717" y="4027087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dirty="0" smtClean="0"/>
              <a:t>№2</a:t>
            </a:r>
            <a:endParaRPr lang="ru-RU" sz="4400" dirty="0" smtClean="0"/>
          </a:p>
          <a:p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чаєм</a:t>
            </a:r>
            <a:r>
              <a:rPr lang="ru-RU" dirty="0"/>
              <a:t>: </a:t>
            </a:r>
            <a:r>
              <a:rPr lang="ru-RU" dirty="0" err="1"/>
              <a:t>заварити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чай, </a:t>
            </a:r>
            <a:r>
              <a:rPr lang="ru-RU" dirty="0" err="1"/>
              <a:t>остудити</a:t>
            </a:r>
            <a:r>
              <a:rPr lang="ru-RU" dirty="0"/>
              <a:t> заварку до 15 ° С і </a:t>
            </a:r>
            <a:r>
              <a:rPr lang="ru-RU" dirty="0" err="1"/>
              <a:t>поливати</a:t>
            </a:r>
            <a:r>
              <a:rPr lang="ru-RU" dirty="0"/>
              <a:t> нею </a:t>
            </a:r>
            <a:r>
              <a:rPr lang="ru-RU" dirty="0" err="1"/>
              <a:t>обпалені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перебінтовуючи</a:t>
            </a:r>
            <a:r>
              <a:rPr lang="ru-RU" dirty="0"/>
              <a:t> </a:t>
            </a:r>
            <a:r>
              <a:rPr lang="ru-RU" dirty="0" err="1"/>
              <a:t>їх.Постійно</a:t>
            </a:r>
            <a:r>
              <a:rPr lang="ru-RU" dirty="0"/>
              <a:t> </a:t>
            </a:r>
            <a:r>
              <a:rPr lang="ru-RU" dirty="0" err="1"/>
              <a:t>змочувати</a:t>
            </a:r>
            <a:r>
              <a:rPr lang="ru-RU" dirty="0"/>
              <a:t> </a:t>
            </a:r>
            <a:r>
              <a:rPr lang="ru-RU" dirty="0" err="1"/>
              <a:t>бинти</a:t>
            </a:r>
            <a:r>
              <a:rPr lang="ru-RU" dirty="0"/>
              <a:t> </a:t>
            </a:r>
            <a:r>
              <a:rPr lang="ru-RU" dirty="0" err="1"/>
              <a:t>заваркою</a:t>
            </a:r>
            <a:r>
              <a:rPr lang="ru-RU" dirty="0"/>
              <a:t>, не </a:t>
            </a:r>
            <a:r>
              <a:rPr lang="ru-RU" dirty="0" err="1"/>
              <a:t>даючи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висихати</a:t>
            </a:r>
            <a:r>
              <a:rPr lang="ru-RU" dirty="0"/>
              <a:t>. </a:t>
            </a:r>
            <a:r>
              <a:rPr lang="ru-RU" dirty="0" err="1"/>
              <a:t>Робити</a:t>
            </a:r>
            <a:r>
              <a:rPr lang="ru-RU" dirty="0"/>
              <a:t> так 10-12 </a:t>
            </a:r>
            <a:r>
              <a:rPr lang="ru-RU" dirty="0" err="1"/>
              <a:t>днів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http://fotki.ykt.ru/albums/userpics/15879/132322346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2" y="4285713"/>
            <a:ext cx="3692774" cy="246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naikak.ru/design/pic/visred/GMN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70" y="1739714"/>
            <a:ext cx="3431060" cy="2287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8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7459" y="0"/>
            <a:ext cx="6479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dirty="0"/>
              <a:t>ПЕРША ДОПОМОГА ПРИ ХІМІЧНИХ ОПІКАХ</a:t>
            </a:r>
            <a:endParaRPr lang="ru-RU" alt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254" y="1656086"/>
            <a:ext cx="69074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000" b="1" dirty="0" smtClean="0">
                <a:solidFill>
                  <a:srgbClr val="990033"/>
                </a:solidFill>
              </a:rPr>
              <a:t>Якщо </a:t>
            </a:r>
            <a:r>
              <a:rPr lang="uk-UA" altLang="ru-RU" sz="2000" b="1" dirty="0">
                <a:solidFill>
                  <a:srgbClr val="990033"/>
                </a:solidFill>
              </a:rPr>
              <a:t>опік викликаний кислотою</a:t>
            </a:r>
            <a:r>
              <a:rPr lang="uk-UA" altLang="ru-RU" dirty="0"/>
              <a:t> (за винятком сірчаної), то можна промити місце опіку струменем холодної води, а потім луговим розчином: миляною водою або розчином харчової соди</a:t>
            </a:r>
            <a:r>
              <a:rPr lang="uk-UA" altLang="ru-RU" dirty="0" smtClean="0"/>
              <a:t>.</a:t>
            </a:r>
            <a:endParaRPr lang="en-US" altLang="ru-RU" dirty="0" smtClean="0"/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990033"/>
                </a:solidFill>
              </a:rPr>
              <a:t>2) </a:t>
            </a:r>
            <a:r>
              <a:rPr lang="uk-UA" altLang="ru-RU" sz="2000" b="1" dirty="0">
                <a:solidFill>
                  <a:srgbClr val="990033"/>
                </a:solidFill>
              </a:rPr>
              <a:t>Якщо опік від лугу</a:t>
            </a:r>
            <a:r>
              <a:rPr lang="uk-UA" altLang="ru-RU" sz="2000" dirty="0">
                <a:solidFill>
                  <a:srgbClr val="990033"/>
                </a:solidFill>
              </a:rPr>
              <a:t>,</a:t>
            </a:r>
            <a:r>
              <a:rPr lang="uk-UA" altLang="ru-RU" dirty="0"/>
              <a:t> то після промивання водою добре прикласти тканину, змочену слабим  оцтом або лимонним соком. Перед відправкою у лікарню опік накрити пов’язкою.</a:t>
            </a:r>
            <a:endParaRPr lang="ru-RU" altLang="ru-RU" dirty="0"/>
          </a:p>
          <a:p>
            <a:pPr>
              <a:spcBef>
                <a:spcPct val="50000"/>
              </a:spcBef>
            </a:pPr>
            <a:r>
              <a:rPr lang="en-US" altLang="ru-RU" sz="2000" b="1" dirty="0" smtClean="0">
                <a:solidFill>
                  <a:srgbClr val="990033"/>
                </a:solidFill>
              </a:rPr>
              <a:t>3</a:t>
            </a:r>
            <a:r>
              <a:rPr lang="ru-RU" altLang="ru-RU" sz="2000" b="1" dirty="0" smtClean="0">
                <a:solidFill>
                  <a:srgbClr val="990033"/>
                </a:solidFill>
              </a:rPr>
              <a:t>) </a:t>
            </a:r>
            <a:r>
              <a:rPr lang="uk-UA" altLang="ru-RU" sz="2000" b="1" dirty="0">
                <a:solidFill>
                  <a:srgbClr val="990033"/>
                </a:solidFill>
              </a:rPr>
              <a:t>Якщо на шкіру потрапив фосфор</a:t>
            </a:r>
            <a:r>
              <a:rPr lang="uk-UA" altLang="ru-RU" dirty="0">
                <a:solidFill>
                  <a:srgbClr val="990033"/>
                </a:solidFill>
              </a:rPr>
              <a:t>,</a:t>
            </a:r>
            <a:r>
              <a:rPr lang="uk-UA" altLang="ru-RU" dirty="0"/>
              <a:t> то він може спалахнути. Пошкоджене місце слід опустити під воду. Паличкою видалити шматки фосфору, накласти пов’язку</a:t>
            </a:r>
            <a:r>
              <a:rPr lang="uk-UA" altLang="ru-RU" dirty="0" smtClean="0"/>
              <a:t>.</a:t>
            </a:r>
            <a:endParaRPr lang="en-US" altLang="ru-RU" dirty="0" smtClean="0"/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990033"/>
                </a:solidFill>
              </a:rPr>
              <a:t>4) </a:t>
            </a:r>
            <a:r>
              <a:rPr lang="uk-UA" altLang="ru-RU" sz="2000" b="1" dirty="0">
                <a:solidFill>
                  <a:srgbClr val="990033"/>
                </a:solidFill>
              </a:rPr>
              <a:t>Коли на шкіру потрапляє негашене вапно,</a:t>
            </a:r>
            <a:r>
              <a:rPr lang="uk-UA" altLang="ru-RU" dirty="0"/>
              <a:t> ні в якому випадку не допустити потрапляння туди вологи – відбудеться хімічна реакція. Опік обробити будь-яким маслом.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uk-UA" altLang="ru-RU" dirty="0"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endParaRPr lang="uk-UA" altLang="ru-RU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http://school97.zp.ua/pictures/materialy/firstaid/leadpa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0" y="4430639"/>
            <a:ext cx="2194593" cy="25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sian-chem-trans.com/wp-content/uploads/2014/06/corrosiv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7125315" y="1232388"/>
            <a:ext cx="1779763" cy="18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kley.ru/shop/published/publicdata/POKLEYSHOP/attachments/SC/products_pictures/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29" y="2843212"/>
            <a:ext cx="1895534" cy="15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6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872" y="-1"/>
            <a:ext cx="6286793" cy="1466335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altLang="ru-RU" sz="4800" dirty="0">
                <a:solidFill>
                  <a:schemeClr val="tx1"/>
                </a:solidFill>
                <a:latin typeface="+mn-lt"/>
              </a:rPr>
              <a:t>ОСНОВНІ ПРИЧИНИ СМЕРТІ ПРИ ОПІКАХ</a:t>
            </a:r>
            <a:endParaRPr lang="ru-RU" altLang="ru-RU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206" y="19348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2400" b="1" dirty="0">
                <a:solidFill>
                  <a:srgbClr val="990033"/>
                </a:solidFill>
                <a:latin typeface="Georgia" panose="02040502050405020303" pitchFamily="18" charset="0"/>
              </a:rPr>
              <a:t>Опіковий шок</a:t>
            </a:r>
            <a:r>
              <a:rPr lang="uk-UA" altLang="ru-RU" b="1" dirty="0">
                <a:solidFill>
                  <a:srgbClr val="990033"/>
                </a:solidFill>
                <a:latin typeface="Georgia" panose="02040502050405020303" pitchFamily="18" charset="0"/>
              </a:rPr>
              <a:t>.</a:t>
            </a:r>
            <a:r>
              <a:rPr lang="uk-UA" altLang="ru-RU" b="1" dirty="0">
                <a:latin typeface="Georgia" panose="02040502050405020303" pitchFamily="18" charset="0"/>
              </a:rPr>
              <a:t> </a:t>
            </a:r>
            <a:r>
              <a:rPr lang="uk-UA" altLang="ru-RU" dirty="0">
                <a:latin typeface="Georgia" panose="02040502050405020303" pitchFamily="18" charset="0"/>
              </a:rPr>
              <a:t>Виникає у зв'язку з подразненням великої кількості нервових елементів значної області ураження. Чим більша площа опіку, тим частіше буває і важче проходить шок. </a:t>
            </a:r>
            <a:endParaRPr lang="uk-UA" alt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06" y="397312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2400" b="1" dirty="0">
                <a:solidFill>
                  <a:srgbClr val="990033"/>
                </a:solidFill>
                <a:latin typeface="Georgia" panose="02040502050405020303" pitchFamily="18" charset="0"/>
              </a:rPr>
              <a:t>Опікова хвороба.</a:t>
            </a:r>
            <a:r>
              <a:rPr lang="uk-UA" altLang="ru-RU" dirty="0">
                <a:latin typeface="Georgia" panose="02040502050405020303" pitchFamily="18" charset="0"/>
              </a:rPr>
              <a:t> Чіткої межі між опіковим шоком та опіковою хворобою нема. По суті мова йде про одне і те саме явище. У перші 2-3 доби мова йде про опіковий шок. На 3-5у добу, як правило, повністю проявляються зазначені вище ускладнення - опікова хвороба.</a:t>
            </a:r>
            <a:endParaRPr lang="uk-UA" altLang="ru-RU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2108" y="1810512"/>
            <a:ext cx="41559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990033"/>
                </a:solidFill>
                <a:latin typeface="Georgia" panose="02040502050405020303" pitchFamily="18" charset="0"/>
              </a:rPr>
              <a:t>Інфекція</a:t>
            </a:r>
            <a:r>
              <a:rPr lang="uk-UA" altLang="ru-RU" b="1" dirty="0">
                <a:solidFill>
                  <a:srgbClr val="990033"/>
                </a:solidFill>
                <a:latin typeface="Georgia" panose="02040502050405020303" pitchFamily="18" charset="0"/>
              </a:rPr>
              <a:t>.</a:t>
            </a:r>
            <a:r>
              <a:rPr lang="uk-UA" altLang="ru-RU" b="1" dirty="0">
                <a:latin typeface="Georgia" panose="02040502050405020303" pitchFamily="18" charset="0"/>
              </a:rPr>
              <a:t> </a:t>
            </a:r>
            <a:r>
              <a:rPr lang="uk-UA" altLang="ru-RU" dirty="0">
                <a:latin typeface="Georgia" panose="02040502050405020303" pitchFamily="18" charset="0"/>
              </a:rPr>
              <a:t>При інфекції на ураженій поверхні виникають септичні явища (септична фаза хвороби), підвищується температура тіла, появляються озноби, наростає лейкоцитоз та нейтрофільоз, розвивається анемія, язви, тощо. </a:t>
            </a:r>
            <a:endParaRPr lang="uk-UA" alt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6206" y="4278349"/>
            <a:ext cx="42218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990033"/>
                </a:solidFill>
                <a:latin typeface="Georgia" panose="02040502050405020303" pitchFamily="18" charset="0"/>
              </a:rPr>
              <a:t>Токсемія.</a:t>
            </a:r>
            <a:r>
              <a:rPr lang="uk-UA" altLang="ru-RU" b="1" dirty="0">
                <a:latin typeface="Georgia" panose="02040502050405020303" pitchFamily="18" charset="0"/>
              </a:rPr>
              <a:t> По</a:t>
            </a:r>
            <a:r>
              <a:rPr lang="uk-UA" altLang="ru-RU" dirty="0">
                <a:latin typeface="Georgia" panose="02040502050405020303" pitchFamily="18" charset="0"/>
              </a:rPr>
              <a:t>чинається з перших годин після опіку, поступово наростає і після виходу із шоку в подальшому визначає стан потерпілого. У розвитку токсемії відіграє роль всмоктування із зони опіку продуктів розпаду тканин, токсинів. </a:t>
            </a:r>
            <a:endParaRPr lang="uk-UA" alt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9" y="1764775"/>
            <a:ext cx="8922903" cy="4036904"/>
          </a:xfrm>
        </p:spPr>
        <p:txBody>
          <a:bodyPr/>
          <a:lstStyle/>
          <a:p>
            <a:pPr algn="ctr"/>
            <a:r>
              <a:rPr lang="uk-UA" sz="7200" dirty="0" smtClean="0"/>
              <a:t>БЕРЕЖІТЬ СЕБЕ ТА БУДЬТЕ ОБЕРЕЖНІ</a:t>
            </a:r>
            <a:br>
              <a:rPr lang="uk-UA" sz="7200" dirty="0" smtClean="0"/>
            </a:br>
            <a:r>
              <a:rPr lang="uk-UA" sz="7200" dirty="0" smtClean="0"/>
              <a:t>ДЯКУЮ ЗА УВАГУ!!!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89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379" y="92320"/>
            <a:ext cx="2909279" cy="1227438"/>
          </a:xfrm>
        </p:spPr>
        <p:txBody>
          <a:bodyPr/>
          <a:lstStyle/>
          <a:p>
            <a:r>
              <a:rPr lang="uk-UA" sz="7200" dirty="0" smtClean="0"/>
              <a:t>Опіки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90" y="1560360"/>
            <a:ext cx="8983594" cy="2163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Опік</a:t>
            </a:r>
            <a:r>
              <a:rPr lang="ru-RU" dirty="0"/>
              <a:t> –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оболонки,часто</a:t>
            </a:r>
            <a:r>
              <a:rPr lang="ru-RU" dirty="0"/>
              <a:t> з </a:t>
            </a:r>
            <a:r>
              <a:rPr lang="ru-RU" dirty="0" err="1"/>
              <a:t>підлеглими</a:t>
            </a:r>
            <a:r>
              <a:rPr lang="ru-RU" dirty="0"/>
              <a:t> </a:t>
            </a:r>
            <a:r>
              <a:rPr lang="ru-RU" dirty="0" err="1"/>
              <a:t>тканинами,внаслідок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них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(</a:t>
            </a:r>
            <a:r>
              <a:rPr lang="ru-RU" dirty="0" err="1"/>
              <a:t>термічний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),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), </a:t>
            </a:r>
            <a:r>
              <a:rPr lang="ru-RU" dirty="0" err="1"/>
              <a:t>чи</a:t>
            </a:r>
            <a:r>
              <a:rPr lang="ru-RU" dirty="0"/>
              <a:t> таких </a:t>
            </a:r>
            <a:r>
              <a:rPr lang="ru-RU" dirty="0" err="1"/>
              <a:t>фізико-хімічних</a:t>
            </a:r>
            <a:r>
              <a:rPr lang="ru-RU" dirty="0"/>
              <a:t> </a:t>
            </a:r>
            <a:r>
              <a:rPr lang="ru-RU" dirty="0" err="1"/>
              <a:t>чинників,як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струм та </a:t>
            </a:r>
            <a:r>
              <a:rPr lang="ru-RU" dirty="0" err="1"/>
              <a:t>радіація</a:t>
            </a:r>
            <a:r>
              <a:rPr lang="ru-RU" dirty="0"/>
              <a:t> (</a:t>
            </a:r>
            <a:r>
              <a:rPr lang="ru-RU" dirty="0" err="1"/>
              <a:t>електричні</a:t>
            </a:r>
            <a:r>
              <a:rPr lang="ru-RU" dirty="0"/>
              <a:t> та </a:t>
            </a:r>
            <a:r>
              <a:rPr lang="ru-RU" dirty="0" err="1"/>
              <a:t>променеві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).</a:t>
            </a:r>
          </a:p>
          <a:p>
            <a:pPr marL="0" indent="0" algn="ctr">
              <a:buNone/>
            </a:pPr>
            <a:r>
              <a:rPr lang="ru-RU" dirty="0" smtClean="0"/>
              <a:t>Наука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 smtClean="0"/>
              <a:t>комбустіологія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Blister_from_burns_(top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92" y="3822365"/>
            <a:ext cx="2477762" cy="185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Рисунок 5" descr="Як-лікувати-опі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256" y="4608177"/>
            <a:ext cx="2715862" cy="1825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7" name="Picture 12" descr="http://www.kuluarbc.com.ua/images/stories/zdorovya-v-pohode/borhchevi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98" y="3822364"/>
            <a:ext cx="2351869" cy="1763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unbur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082" y="4274443"/>
            <a:ext cx="2500298" cy="215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Picture 14" descr="http://vkurse.ua/i/2010-06/iskusstvennuyu-kozhu-ot-nastoyashch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8" y="3782325"/>
            <a:ext cx="25146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7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78" y="41189"/>
            <a:ext cx="6792097" cy="2388973"/>
          </a:xfrm>
        </p:spPr>
        <p:txBody>
          <a:bodyPr/>
          <a:lstStyle/>
          <a:p>
            <a:pPr algn="ctr"/>
            <a:r>
              <a:rPr lang="uk-UA" sz="7200" dirty="0" smtClean="0"/>
              <a:t>Класифікація </a:t>
            </a:r>
            <a:br>
              <a:rPr lang="uk-UA" sz="7200" dirty="0" smtClean="0"/>
            </a:br>
            <a:r>
              <a:rPr lang="uk-UA" sz="7200" dirty="0" err="1" smtClean="0"/>
              <a:t>опіків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773" y="2593014"/>
            <a:ext cx="85220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термічні</a:t>
            </a:r>
            <a:r>
              <a:rPr lang="ru-RU" dirty="0"/>
              <a:t> —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тепла (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розпечених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хімічні</a:t>
            </a:r>
            <a:r>
              <a:rPr lang="ru-RU" dirty="0"/>
              <a:t> —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спричинюються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радіаційні</a:t>
            </a:r>
            <a:r>
              <a:rPr lang="ru-RU" dirty="0"/>
              <a:t> —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тривалій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й </a:t>
            </a:r>
            <a:r>
              <a:rPr lang="ru-RU" dirty="0" err="1"/>
              <a:t>потраплянні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променеві</a:t>
            </a:r>
            <a:r>
              <a:rPr lang="ru-RU" dirty="0"/>
              <a:t> —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іонізуючого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світлові</a:t>
            </a:r>
            <a:r>
              <a:rPr lang="ru-RU" dirty="0"/>
              <a:t> — </a:t>
            </a:r>
            <a:r>
              <a:rPr lang="ru-RU" dirty="0" err="1"/>
              <a:t>термічні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світлового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сонячні</a:t>
            </a:r>
            <a:r>
              <a:rPr lang="ru-RU" dirty="0"/>
              <a:t> — </a:t>
            </a:r>
            <a:r>
              <a:rPr lang="ru-RU" dirty="0" err="1"/>
              <a:t>опіки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електричні</a:t>
            </a:r>
            <a:r>
              <a:rPr lang="ru-RU" dirty="0"/>
              <a:t> (</a:t>
            </a:r>
            <a:r>
              <a:rPr lang="ru-RU" dirty="0" err="1"/>
              <a:t>електроопіки</a:t>
            </a:r>
            <a:r>
              <a:rPr lang="ru-RU" dirty="0"/>
              <a:t>) —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проходженні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 </a:t>
            </a:r>
            <a:r>
              <a:rPr lang="ru-RU" dirty="0" err="1"/>
              <a:t>електричного</a:t>
            </a:r>
            <a:r>
              <a:rPr lang="ru-RU" dirty="0"/>
              <a:t> струму;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Термохімічні</a:t>
            </a:r>
            <a:r>
              <a:rPr lang="ru-RU" dirty="0" smtClean="0"/>
              <a:t>— </a:t>
            </a:r>
            <a:r>
              <a:rPr lang="ru-RU" dirty="0" err="1" smtClean="0"/>
              <a:t>опіки</a:t>
            </a:r>
            <a:r>
              <a:rPr lang="ru-RU" dirty="0" smtClean="0"/>
              <a:t> при </a:t>
            </a:r>
            <a:r>
              <a:rPr lang="ru-RU" dirty="0" err="1" smtClean="0"/>
              <a:t>вибухах</a:t>
            </a:r>
            <a:r>
              <a:rPr lang="ru-RU" dirty="0" smtClean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421" y="0"/>
            <a:ext cx="6360933" cy="1145423"/>
          </a:xfrm>
        </p:spPr>
        <p:txBody>
          <a:bodyPr/>
          <a:lstStyle/>
          <a:p>
            <a:r>
              <a:rPr lang="uk-UA" sz="7200" dirty="0" smtClean="0"/>
              <a:t>Ступені </a:t>
            </a:r>
            <a:r>
              <a:rPr lang="uk-UA" sz="7200" dirty="0" err="1" smtClean="0"/>
              <a:t>опіків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18" y="1661627"/>
            <a:ext cx="4955263" cy="51963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en-US" dirty="0"/>
              <a:t>I (</a:t>
            </a:r>
            <a:r>
              <a:rPr lang="ru-RU" dirty="0"/>
              <a:t>легкий) — </a:t>
            </a:r>
            <a:r>
              <a:rPr lang="ru-RU" dirty="0" err="1"/>
              <a:t>почервоніння</a:t>
            </a:r>
            <a:r>
              <a:rPr lang="ru-RU" dirty="0"/>
              <a:t> (</a:t>
            </a:r>
            <a:r>
              <a:rPr lang="ru-RU" dirty="0" err="1"/>
              <a:t>гіперемія</a:t>
            </a:r>
            <a:r>
              <a:rPr lang="ru-RU" dirty="0"/>
              <a:t>) і набряк </a:t>
            </a:r>
            <a:r>
              <a:rPr lang="ru-RU" dirty="0" err="1"/>
              <a:t>шкіри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en-US" dirty="0"/>
              <a:t>II(</a:t>
            </a:r>
            <a:r>
              <a:rPr lang="ru-RU" dirty="0" err="1"/>
              <a:t>середній</a:t>
            </a:r>
            <a:r>
              <a:rPr lang="ru-RU" dirty="0"/>
              <a:t>) —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 </a:t>
            </a:r>
            <a:r>
              <a:rPr lang="ru-RU" dirty="0" err="1"/>
              <a:t>пухирів</a:t>
            </a:r>
            <a:r>
              <a:rPr lang="ru-RU" dirty="0"/>
              <a:t> з </a:t>
            </a:r>
            <a:r>
              <a:rPr lang="ru-RU" dirty="0" err="1"/>
              <a:t>прозорим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(</a:t>
            </a:r>
            <a:r>
              <a:rPr lang="ru-RU" dirty="0" err="1"/>
              <a:t>руйнуються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- </a:t>
            </a:r>
            <a:r>
              <a:rPr lang="ru-RU" dirty="0" err="1"/>
              <a:t>лімфокапіляри</a:t>
            </a:r>
            <a:r>
              <a:rPr lang="ru-RU" dirty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en-US" dirty="0" err="1"/>
              <a:t>IIIa</a:t>
            </a:r>
            <a:r>
              <a:rPr lang="en-US" dirty="0"/>
              <a:t>(</a:t>
            </a:r>
            <a:r>
              <a:rPr lang="ru-RU" dirty="0" err="1"/>
              <a:t>середньо-важкий</a:t>
            </a:r>
            <a:r>
              <a:rPr lang="ru-RU" dirty="0"/>
              <a:t>) — </a:t>
            </a:r>
            <a:r>
              <a:rPr lang="ru-RU" dirty="0" err="1"/>
              <a:t>утворення</a:t>
            </a:r>
            <a:r>
              <a:rPr lang="ru-RU" dirty="0"/>
              <a:t> великих </a:t>
            </a:r>
            <a:r>
              <a:rPr lang="ru-RU" dirty="0" err="1"/>
              <a:t>пухирів</a:t>
            </a:r>
            <a:r>
              <a:rPr lang="ru-RU" dirty="0"/>
              <a:t> з </a:t>
            </a:r>
            <a:r>
              <a:rPr lang="ru-RU" dirty="0" err="1"/>
              <a:t>мутним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(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підшкірної</a:t>
            </a:r>
            <a:r>
              <a:rPr lang="ru-RU" dirty="0"/>
              <a:t> </a:t>
            </a:r>
            <a:r>
              <a:rPr lang="ru-RU" dirty="0" err="1"/>
              <a:t>клітковини</a:t>
            </a:r>
            <a:r>
              <a:rPr lang="ru-RU" dirty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en-US" dirty="0" err="1"/>
              <a:t>IIIb</a:t>
            </a:r>
            <a:r>
              <a:rPr lang="en-US" dirty="0"/>
              <a:t>(</a:t>
            </a:r>
            <a:r>
              <a:rPr lang="ru-RU" dirty="0" err="1"/>
              <a:t>важкий</a:t>
            </a:r>
            <a:r>
              <a:rPr lang="ru-RU" dirty="0"/>
              <a:t>) — </a:t>
            </a:r>
            <a:r>
              <a:rPr lang="ru-RU" dirty="0" err="1"/>
              <a:t>частина</a:t>
            </a:r>
            <a:r>
              <a:rPr lang="ru-RU" dirty="0"/>
              <a:t> великих </a:t>
            </a:r>
            <a:r>
              <a:rPr lang="ru-RU" dirty="0" err="1"/>
              <a:t>пухирів</a:t>
            </a:r>
            <a:r>
              <a:rPr lang="ru-RU" dirty="0"/>
              <a:t> </a:t>
            </a:r>
            <a:r>
              <a:rPr lang="ru-RU" dirty="0" err="1"/>
              <a:t>тріскає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мокрі</a:t>
            </a:r>
            <a:r>
              <a:rPr lang="ru-RU" dirty="0"/>
              <a:t> </a:t>
            </a:r>
            <a:r>
              <a:rPr lang="ru-RU" dirty="0" err="1"/>
              <a:t>виразки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«</a:t>
            </a:r>
            <a:r>
              <a:rPr lang="ru-RU" dirty="0" err="1"/>
              <a:t>потрісканої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 (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en-US" dirty="0"/>
              <a:t>IV (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важкий</a:t>
            </a:r>
            <a:r>
              <a:rPr lang="ru-RU" dirty="0"/>
              <a:t>) — </a:t>
            </a:r>
            <a:r>
              <a:rPr lang="ru-RU" dirty="0" err="1"/>
              <a:t>обвуглення</a:t>
            </a:r>
            <a:r>
              <a:rPr lang="ru-RU" dirty="0"/>
              <a:t>,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аж до </a:t>
            </a:r>
            <a:r>
              <a:rPr lang="ru-RU" dirty="0" err="1"/>
              <a:t>кісток</a:t>
            </a:r>
            <a:r>
              <a:rPr lang="ru-RU" dirty="0"/>
              <a:t> і </a:t>
            </a:r>
            <a:r>
              <a:rPr lang="ru-RU" dirty="0" err="1"/>
              <a:t>ушкодженння</a:t>
            </a:r>
            <a:r>
              <a:rPr lang="ru-RU" dirty="0"/>
              <a:t> </a:t>
            </a:r>
            <a:r>
              <a:rPr lang="ru-RU" dirty="0" err="1"/>
              <a:t>кістки</a:t>
            </a:r>
            <a:r>
              <a:rPr lang="ru-RU" dirty="0"/>
              <a:t> (некроз), </a:t>
            </a:r>
            <a:r>
              <a:rPr lang="ru-RU" dirty="0" err="1"/>
              <a:t>опікова</a:t>
            </a:r>
            <a:r>
              <a:rPr lang="ru-RU" dirty="0"/>
              <a:t> </a:t>
            </a:r>
            <a:r>
              <a:rPr lang="ru-RU" dirty="0" err="1"/>
              <a:t>райдуга</a:t>
            </a:r>
            <a:r>
              <a:rPr lang="ru-RU" dirty="0"/>
              <a:t>, </a:t>
            </a:r>
            <a:r>
              <a:rPr lang="ru-RU" dirty="0" err="1"/>
              <a:t>шоковий</a:t>
            </a:r>
            <a:r>
              <a:rPr lang="ru-RU" dirty="0"/>
              <a:t> стан </a:t>
            </a:r>
            <a:r>
              <a:rPr lang="ru-RU" dirty="0" err="1"/>
              <a:t>пацієнта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20px-Burn_Degree_Diagram_U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971" y="1332113"/>
            <a:ext cx="3545040" cy="526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77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82" y="0"/>
            <a:ext cx="7473777" cy="2035110"/>
          </a:xfrm>
        </p:spPr>
        <p:txBody>
          <a:bodyPr/>
          <a:lstStyle/>
          <a:p>
            <a:pPr algn="ctr"/>
            <a:r>
              <a:rPr lang="ru-RU" dirty="0"/>
              <a:t>ДЛЯ ВСТАНОВЛЕННЯ ДІАГНОЗУ НЕОБХІДНО ВИЗНАЧИТИ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90622"/>
            <a:ext cx="602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/>
              <a:t>Коли площа </a:t>
            </a:r>
            <a:r>
              <a:rPr lang="uk-UA" altLang="ru-RU" dirty="0" smtClean="0"/>
              <a:t>ураженої </a:t>
            </a:r>
            <a:r>
              <a:rPr lang="uk-UA" altLang="ru-RU" dirty="0"/>
              <a:t>шкіри перевищує 10% - слід очікувати розвиток опікового шоку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2588" y="2458594"/>
            <a:ext cx="49060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uk-UA" altLang="ru-RU" sz="2800" dirty="0">
                <a:latin typeface="+mn-lt"/>
              </a:rPr>
              <a:t> Фактор опіку;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uk-UA" altLang="ru-RU" sz="2800" dirty="0">
                <a:latin typeface="+mn-lt"/>
              </a:rPr>
              <a:t> Площу опіку: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800" dirty="0">
                <a:latin typeface="+mn-lt"/>
              </a:rPr>
              <a:t>             - Правило долоні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800" dirty="0">
                <a:latin typeface="+mn-lt"/>
              </a:rPr>
              <a:t>             - Правило дев’яток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800" dirty="0">
                <a:latin typeface="+mn-lt"/>
              </a:rPr>
              <a:t>3) Глибину </a:t>
            </a:r>
            <a:r>
              <a:rPr lang="uk-UA" altLang="ru-RU" sz="2800" dirty="0" smtClean="0">
                <a:latin typeface="+mn-lt"/>
              </a:rPr>
              <a:t>опіку;</a:t>
            </a:r>
            <a:endParaRPr lang="uk-UA" altLang="ru-RU" sz="2800" dirty="0">
              <a:latin typeface="+mn-lt"/>
            </a:endParaRPr>
          </a:p>
        </p:txBody>
      </p:sp>
      <p:pic>
        <p:nvPicPr>
          <p:cNvPr id="8" name="Рисунок 7" descr="image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031" y="2262703"/>
            <a:ext cx="3891241" cy="3500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3754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023" y="0"/>
            <a:ext cx="6575117" cy="1170136"/>
          </a:xfrm>
        </p:spPr>
        <p:txBody>
          <a:bodyPr/>
          <a:lstStyle/>
          <a:p>
            <a:r>
              <a:rPr lang="uk-UA" altLang="uk-UA" sz="7200" dirty="0"/>
              <a:t>Опіковий шок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51" y="1723411"/>
            <a:ext cx="4979976" cy="47762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altLang="uk-UA" sz="1800" dirty="0"/>
              <a:t>Опіковий шок – найтяжчий період опікової хвороби. Він зумовлений потужними больовими імпульсами з місця опіку та втратою рідкої частини крові разом з білками та електролітами. Ушкоджена шкіра в десятки разів інтенсивніше віддає рідину</a:t>
            </a:r>
            <a:r>
              <a:rPr lang="uk-UA" altLang="uk-UA" sz="1800" dirty="0" smtClean="0"/>
              <a:t>, ніж </a:t>
            </a:r>
            <a:r>
              <a:rPr lang="uk-UA" altLang="uk-UA" sz="1800" dirty="0"/>
              <a:t>неушкоджена</a:t>
            </a:r>
            <a:r>
              <a:rPr lang="uk-UA" altLang="uk-UA" sz="1800" dirty="0" smtClean="0"/>
              <a:t>, що </a:t>
            </a:r>
            <a:r>
              <a:rPr lang="uk-UA" altLang="uk-UA" sz="1800" dirty="0"/>
              <a:t>викликає порушення водно-сольового балансу</a:t>
            </a:r>
            <a:r>
              <a:rPr lang="uk-UA" altLang="uk-UA" sz="1800" dirty="0" smtClean="0"/>
              <a:t>, зменшує </a:t>
            </a:r>
            <a:r>
              <a:rPr lang="uk-UA" altLang="uk-UA" sz="1800" dirty="0"/>
              <a:t>об'єм циркулюючої крові</a:t>
            </a:r>
            <a:r>
              <a:rPr lang="uk-UA" altLang="uk-UA" sz="1800" dirty="0" smtClean="0"/>
              <a:t>, викликає </a:t>
            </a:r>
            <a:r>
              <a:rPr lang="uk-UA" altLang="uk-UA" sz="1800" dirty="0"/>
              <a:t>гіпоксію органів і тканин</a:t>
            </a:r>
            <a:r>
              <a:rPr lang="uk-UA" altLang="uk-UA" sz="1800" dirty="0" smtClean="0"/>
              <a:t>.</a:t>
            </a:r>
          </a:p>
          <a:p>
            <a:pPr marL="0" indent="0" algn="ctr">
              <a:buNone/>
            </a:pPr>
            <a:r>
              <a:rPr lang="ru-RU" altLang="uk-UA" sz="1800" dirty="0" err="1" smtClean="0"/>
              <a:t>Гіпоксія</a:t>
            </a:r>
            <a:r>
              <a:rPr lang="ru-RU" altLang="uk-UA" sz="1800" dirty="0"/>
              <a:t>, </a:t>
            </a:r>
            <a:r>
              <a:rPr lang="ru-RU" altLang="uk-UA" sz="1800" dirty="0" err="1"/>
              <a:t>або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Кисневе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голодування</a:t>
            </a:r>
            <a:r>
              <a:rPr lang="ru-RU" altLang="uk-UA" sz="1800" dirty="0"/>
              <a:t> — </a:t>
            </a:r>
            <a:r>
              <a:rPr lang="ru-RU" altLang="uk-UA" sz="1800" dirty="0" err="1"/>
              <a:t>патологічний</a:t>
            </a:r>
            <a:r>
              <a:rPr lang="ru-RU" altLang="uk-UA" sz="1800" dirty="0"/>
              <a:t> стан, </a:t>
            </a:r>
            <a:r>
              <a:rPr lang="ru-RU" altLang="uk-UA" sz="1800" dirty="0" err="1"/>
              <a:t>під</a:t>
            </a:r>
            <a:r>
              <a:rPr lang="ru-RU" altLang="uk-UA" sz="1800" dirty="0"/>
              <a:t> час </a:t>
            </a:r>
            <a:r>
              <a:rPr lang="ru-RU" altLang="uk-UA" sz="1800" dirty="0" err="1"/>
              <a:t>якого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тканини</a:t>
            </a:r>
            <a:r>
              <a:rPr lang="ru-RU" altLang="uk-UA" sz="1800" dirty="0"/>
              <a:t> і </a:t>
            </a:r>
            <a:r>
              <a:rPr lang="ru-RU" altLang="uk-UA" sz="1800" dirty="0" err="1"/>
              <a:t>органи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недостатньо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насичуються</a:t>
            </a:r>
            <a:r>
              <a:rPr lang="ru-RU" altLang="uk-UA" sz="1800" dirty="0"/>
              <a:t> киснем </a:t>
            </a:r>
            <a:r>
              <a:rPr lang="ru-RU" altLang="uk-UA" sz="1800" dirty="0" err="1"/>
              <a:t>або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кисню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достатньо</a:t>
            </a:r>
            <a:r>
              <a:rPr lang="ru-RU" altLang="uk-UA" sz="1800" dirty="0"/>
              <a:t>, але </a:t>
            </a:r>
            <a:r>
              <a:rPr lang="ru-RU" altLang="uk-UA" sz="1800" dirty="0" err="1"/>
              <a:t>він</a:t>
            </a:r>
            <a:r>
              <a:rPr lang="ru-RU" altLang="uk-UA" sz="1800" dirty="0"/>
              <a:t> не </a:t>
            </a:r>
            <a:r>
              <a:rPr lang="ru-RU" altLang="uk-UA" sz="1800" dirty="0" err="1"/>
              <a:t>засвоюється</a:t>
            </a:r>
            <a:r>
              <a:rPr lang="ru-RU" altLang="uk-UA" sz="1800" dirty="0"/>
              <a:t> тканинами. </a:t>
            </a:r>
            <a:r>
              <a:rPr lang="ru-RU" altLang="uk-UA" sz="1800" dirty="0" err="1"/>
              <a:t>Внаслідок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цього</a:t>
            </a:r>
            <a:r>
              <a:rPr lang="ru-RU" altLang="uk-UA" sz="1800" dirty="0"/>
              <a:t> в </a:t>
            </a:r>
            <a:r>
              <a:rPr lang="ru-RU" altLang="uk-UA" sz="1800" dirty="0" err="1"/>
              <a:t>життєво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важливих</a:t>
            </a:r>
            <a:r>
              <a:rPr lang="ru-RU" altLang="uk-UA" sz="1800" dirty="0"/>
              <a:t> органах </a:t>
            </a:r>
            <a:r>
              <a:rPr lang="ru-RU" altLang="uk-UA" sz="1800" dirty="0" err="1"/>
              <a:t>розвиваються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незворотні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зміни</a:t>
            </a:r>
            <a:r>
              <a:rPr lang="ru-RU" altLang="uk-UA" sz="1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11" y="1389299"/>
            <a:ext cx="3406904" cy="5110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6920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34" y="0"/>
            <a:ext cx="7598477" cy="2075935"/>
          </a:xfrm>
        </p:spPr>
        <p:txBody>
          <a:bodyPr/>
          <a:lstStyle/>
          <a:p>
            <a:pPr algn="ctr"/>
            <a:r>
              <a:rPr lang="ru-RU" sz="4000" dirty="0"/>
              <a:t>ПЕРША ДОПОМОГА ПРИ ТЕРМІЧНИХ </a:t>
            </a:r>
            <a:r>
              <a:rPr lang="ru-RU" sz="4000" dirty="0" smtClean="0"/>
              <a:t>ОПІКАХ</a:t>
            </a:r>
            <a:r>
              <a:rPr lang="en-US" sz="4000" dirty="0" smtClean="0"/>
              <a:t> I </a:t>
            </a:r>
            <a:r>
              <a:rPr lang="ru-RU" sz="4000" dirty="0" smtClean="0"/>
              <a:t>та</a:t>
            </a:r>
            <a:r>
              <a:rPr lang="en-US" sz="4000" dirty="0" smtClean="0"/>
              <a:t> II</a:t>
            </a:r>
            <a:r>
              <a:rPr lang="ru-RU" sz="4000" dirty="0" smtClean="0"/>
              <a:t> СТУПЕНІВ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443" y="2278663"/>
            <a:ext cx="5185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</a:pPr>
            <a:r>
              <a:rPr lang="uk-UA" altLang="ru-RU" sz="2000" dirty="0" smtClean="0"/>
              <a:t>Ушкоджену  </a:t>
            </a:r>
            <a:r>
              <a:rPr lang="uk-UA" altLang="ru-RU" sz="2000" dirty="0"/>
              <a:t>поверхню підкласти під струмінь холодної води та потримати 5-10 хвилин</a:t>
            </a:r>
            <a:r>
              <a:rPr lang="uk-UA" altLang="ru-RU" sz="2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uk-UA" altLang="ru-RU" sz="2000" dirty="0"/>
              <a:t>2) Накрити чистою сухою тканиною</a:t>
            </a:r>
            <a:r>
              <a:rPr lang="uk-UA" altLang="ru-RU" sz="2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uk-UA" altLang="ru-RU" sz="2000" dirty="0"/>
              <a:t>3) Зверху тканини прикласти холод (лід, пакет з холодною водою або снігом). </a:t>
            </a:r>
          </a:p>
          <a:p>
            <a:pPr>
              <a:spcBef>
                <a:spcPct val="50000"/>
              </a:spcBef>
            </a:pPr>
            <a:r>
              <a:rPr lang="uk-UA" altLang="ru-RU" sz="2000" dirty="0"/>
              <a:t>Недопустимо змащувати ушкоджені ділянки кремами і жирами, присипати борошном або крохмалем; пробивати пухирі та видаляти тканину, що прилипла до шкіри</a:t>
            </a:r>
            <a:r>
              <a:rPr lang="ru-RU" altLang="ru-RU" sz="2000" dirty="0"/>
              <a:t>.</a:t>
            </a:r>
          </a:p>
          <a:p>
            <a:pPr>
              <a:spcBef>
                <a:spcPct val="50000"/>
              </a:spcBef>
            </a:pPr>
            <a:endParaRPr lang="uk-UA" altLang="ru-RU" dirty="0"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endParaRPr lang="uk-UA" altLang="ru-RU" dirty="0">
              <a:latin typeface="Georgia" panose="02040502050405020303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92" y="1733165"/>
            <a:ext cx="2082404" cy="149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54" y="3289264"/>
            <a:ext cx="2084242" cy="16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92" y="4974840"/>
            <a:ext cx="2082404" cy="15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8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9934" y="0"/>
            <a:ext cx="7598477" cy="2075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/>
              <a:t>ПЕРША ДОПОМОГА ПРИ ТЕРМІЧНИХ ОПІКАХ</a:t>
            </a:r>
            <a:r>
              <a:rPr lang="en-US" sz="4000" dirty="0" smtClean="0"/>
              <a:t> III </a:t>
            </a:r>
            <a:r>
              <a:rPr lang="ru-RU" sz="4000" dirty="0" smtClean="0"/>
              <a:t>та</a:t>
            </a:r>
            <a:r>
              <a:rPr lang="en-US" sz="4000" dirty="0" smtClean="0"/>
              <a:t> IV</a:t>
            </a:r>
            <a:r>
              <a:rPr lang="ru-RU" sz="4000" dirty="0" smtClean="0"/>
              <a:t> СТУПЕНІВ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9934" y="2075935"/>
            <a:ext cx="492118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</a:pPr>
            <a:r>
              <a:rPr lang="uk-UA" altLang="ru-RU" sz="2000" dirty="0" smtClean="0"/>
              <a:t>Накласти </a:t>
            </a:r>
            <a:r>
              <a:rPr lang="uk-UA" altLang="ru-RU" sz="2000" dirty="0"/>
              <a:t>на ушкоджену поверхню чисту серветку, плівку або тканину</a:t>
            </a:r>
            <a:r>
              <a:rPr lang="ru-RU" altLang="ru-RU" sz="2000" dirty="0" smtClean="0"/>
              <a:t>.</a:t>
            </a:r>
            <a:endParaRPr lang="en-US" altLang="ru-RU" sz="2000" dirty="0"/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ru-RU" altLang="ru-RU" sz="2000" dirty="0" smtClean="0"/>
              <a:t>2</a:t>
            </a:r>
            <a:r>
              <a:rPr lang="ru-RU" altLang="ru-RU" sz="2000" dirty="0"/>
              <a:t>) </a:t>
            </a:r>
            <a:r>
              <a:rPr lang="uk-UA" altLang="ru-RU" sz="2000" dirty="0"/>
              <a:t>Зверху плівки прикласти пакет з льодом</a:t>
            </a:r>
            <a:r>
              <a:rPr lang="uk-UA" altLang="ru-RU" sz="2000" dirty="0" smtClean="0"/>
              <a:t>.</a:t>
            </a:r>
            <a:endParaRPr lang="en-US" altLang="ru-RU" sz="2000" dirty="0" smtClean="0"/>
          </a:p>
          <a:p>
            <a:pPr>
              <a:spcBef>
                <a:spcPct val="50000"/>
              </a:spcBef>
            </a:pPr>
            <a:r>
              <a:rPr lang="ru-RU" altLang="ru-RU" sz="2000" dirty="0"/>
              <a:t>3) </a:t>
            </a:r>
            <a:r>
              <a:rPr lang="uk-UA" altLang="ru-RU" sz="2000" dirty="0"/>
              <a:t>Дати потерпілому таблетку анальгіну (якщо потерпілий при тямі</a:t>
            </a:r>
            <a:r>
              <a:rPr lang="uk-UA" altLang="ru-RU" sz="2000" dirty="0" smtClean="0"/>
              <a:t>)</a:t>
            </a:r>
            <a:r>
              <a:rPr lang="en-US" altLang="ru-RU" sz="2000" dirty="0"/>
              <a:t>.</a:t>
            </a:r>
            <a:endParaRPr lang="en-US" altLang="ru-RU" sz="2000" dirty="0" smtClean="0"/>
          </a:p>
          <a:p>
            <a:pPr>
              <a:spcBef>
                <a:spcPct val="50000"/>
              </a:spcBef>
            </a:pPr>
            <a:r>
              <a:rPr lang="ru-RU" altLang="ru-RU" sz="2000" dirty="0"/>
              <a:t>4) </a:t>
            </a:r>
            <a:r>
              <a:rPr lang="uk-UA" altLang="ru-RU" sz="2000" dirty="0"/>
              <a:t>При довгому очікуванні швидкої медичної допомоги забезпечити постраждалого великою кількістю теплого пиття</a:t>
            </a:r>
            <a:r>
              <a:rPr lang="ru-RU" altLang="ru-RU" sz="2000" dirty="0"/>
              <a:t>.</a:t>
            </a:r>
          </a:p>
          <a:p>
            <a:pPr>
              <a:spcBef>
                <a:spcPct val="50000"/>
              </a:spcBef>
            </a:pPr>
            <a:endParaRPr lang="uk-UA" altLang="ru-RU" dirty="0"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endParaRPr lang="uk-UA" altLang="ru-RU" dirty="0"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1688756"/>
            <a:ext cx="2488313" cy="23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69" y="4298948"/>
            <a:ext cx="2451185" cy="23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2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140" y="148451"/>
            <a:ext cx="69239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ПЕРША ДОПОМОГА ПРИ ТЕРМІЧНИХ ОПІКАХ</a:t>
            </a: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194" y="1765376"/>
            <a:ext cx="77641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</a:rPr>
              <a:t>НЕ</a:t>
            </a:r>
            <a:r>
              <a:rPr lang="uk-UA" altLang="ru-RU" sz="4000" dirty="0">
                <a:solidFill>
                  <a:srgbClr val="FF0000"/>
                </a:solidFill>
              </a:rPr>
              <a:t>ДО</a:t>
            </a:r>
            <a:r>
              <a:rPr lang="ru-RU" altLang="ru-RU" sz="4000" dirty="0">
                <a:solidFill>
                  <a:srgbClr val="FF0000"/>
                </a:solidFill>
              </a:rPr>
              <a:t>ПУСТИМО: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uk-UA" altLang="ru-RU" sz="2800" dirty="0"/>
              <a:t> Здирати з поверхні шкіри одяг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altLang="ru-RU" sz="2800" dirty="0"/>
              <a:t> </a:t>
            </a:r>
            <a:r>
              <a:rPr lang="uk-UA" altLang="ru-RU" sz="2800" dirty="0"/>
              <a:t>Роздирати пухирі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altLang="ru-RU" sz="2800" dirty="0"/>
              <a:t> </a:t>
            </a:r>
            <a:r>
              <a:rPr lang="uk-UA" altLang="ru-RU" sz="2800" dirty="0"/>
              <a:t>Бинтувати обпечену поверхню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altLang="ru-RU" sz="2800" dirty="0"/>
              <a:t> </a:t>
            </a:r>
            <a:r>
              <a:rPr lang="uk-UA" altLang="ru-RU" sz="2800" dirty="0"/>
              <a:t>Змивати бруд та сажу з поверхні шкіри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altLang="ru-RU" sz="2800" dirty="0"/>
              <a:t> </a:t>
            </a:r>
            <a:r>
              <a:rPr lang="uk-UA" altLang="ru-RU" sz="2800" dirty="0"/>
              <a:t>Обробляти пошкоджену поверхню присипками та рідинами, що вміщують спирт</a:t>
            </a:r>
            <a:endParaRPr lang="uk-UA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99053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694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Georgia</vt:lpstr>
      <vt:lpstr>Wingdings</vt:lpstr>
      <vt:lpstr>Wingdings 3</vt:lpstr>
      <vt:lpstr>Ион</vt:lpstr>
      <vt:lpstr>Опіки.Види опіків. Перша допомога при опіках</vt:lpstr>
      <vt:lpstr>Опіки</vt:lpstr>
      <vt:lpstr>Класифікація  опіків</vt:lpstr>
      <vt:lpstr>Ступені опіків</vt:lpstr>
      <vt:lpstr>ДЛЯ ВСТАНОВЛЕННЯ ДІАГНОЗУ НЕОБХІДНО ВИЗНАЧИТИ </vt:lpstr>
      <vt:lpstr>Опіковий шок</vt:lpstr>
      <vt:lpstr>ПЕРША ДОПОМОГА ПРИ ТЕРМІЧНИХ ОПІКАХ I та II СТУПЕНІВ    </vt:lpstr>
      <vt:lpstr>Презентация PowerPoint</vt:lpstr>
      <vt:lpstr>Презентация PowerPoint</vt:lpstr>
      <vt:lpstr>НАРОДНІ МЕТОДИ ЛІКУВАННЯ</vt:lpstr>
      <vt:lpstr>Презентация PowerPoint</vt:lpstr>
      <vt:lpstr>ОСНОВНІ ПРИЧИНИ СМЕРТІ ПРИ ОПІКАХ</vt:lpstr>
      <vt:lpstr>БЕРЕЖІТЬ СЕБЕ ТА БУДЬТЕ ОБЕРЕЖНІ 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Опіки.Види опіків. Перша допомога при опіках</dc:title>
  <dc:creator>Антон</dc:creator>
  <cp:lastModifiedBy>Антон</cp:lastModifiedBy>
  <cp:revision>12</cp:revision>
  <dcterms:created xsi:type="dcterms:W3CDTF">2014-12-25T21:51:25Z</dcterms:created>
  <dcterms:modified xsi:type="dcterms:W3CDTF">2014-12-26T05:18:31Z</dcterms:modified>
</cp:coreProperties>
</file>