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avi" ContentType="video/avi"/>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67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DD7D0EE-7B88-4E4F-B57E-59DCF93279C0}" type="datetimeFigureOut">
              <a:rPr lang="ru-RU" smtClean="0"/>
              <a:t>09.05.2012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C51D895-2A77-44A1-9482-6B867FB2141D}" type="slidenum">
              <a:rPr lang="ru-RU" smtClean="0"/>
              <a:t>‹#›</a:t>
            </a:fld>
            <a:endParaRPr lang="ru-RU"/>
          </a:p>
        </p:txBody>
      </p:sp>
    </p:spTree>
    <p:extLst>
      <p:ext uri="{BB962C8B-B14F-4D97-AF65-F5344CB8AC3E}">
        <p14:creationId xmlns:p14="http://schemas.microsoft.com/office/powerpoint/2010/main" val="301921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DD7D0EE-7B88-4E4F-B57E-59DCF93279C0}" type="datetimeFigureOut">
              <a:rPr lang="ru-RU" smtClean="0"/>
              <a:t>09.05.2012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C51D895-2A77-44A1-9482-6B867FB2141D}" type="slidenum">
              <a:rPr lang="ru-RU" smtClean="0"/>
              <a:t>‹#›</a:t>
            </a:fld>
            <a:endParaRPr lang="ru-RU"/>
          </a:p>
        </p:txBody>
      </p:sp>
    </p:spTree>
    <p:extLst>
      <p:ext uri="{BB962C8B-B14F-4D97-AF65-F5344CB8AC3E}">
        <p14:creationId xmlns:p14="http://schemas.microsoft.com/office/powerpoint/2010/main" val="3402240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DD7D0EE-7B88-4E4F-B57E-59DCF93279C0}" type="datetimeFigureOut">
              <a:rPr lang="ru-RU" smtClean="0"/>
              <a:t>09.05.2012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C51D895-2A77-44A1-9482-6B867FB2141D}" type="slidenum">
              <a:rPr lang="ru-RU" smtClean="0"/>
              <a:t>‹#›</a:t>
            </a:fld>
            <a:endParaRPr lang="ru-RU"/>
          </a:p>
        </p:txBody>
      </p:sp>
    </p:spTree>
    <p:extLst>
      <p:ext uri="{BB962C8B-B14F-4D97-AF65-F5344CB8AC3E}">
        <p14:creationId xmlns:p14="http://schemas.microsoft.com/office/powerpoint/2010/main" val="770957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DD7D0EE-7B88-4E4F-B57E-59DCF93279C0}" type="datetimeFigureOut">
              <a:rPr lang="ru-RU" smtClean="0"/>
              <a:t>09.05.2012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C51D895-2A77-44A1-9482-6B867FB2141D}" type="slidenum">
              <a:rPr lang="ru-RU" smtClean="0"/>
              <a:t>‹#›</a:t>
            </a:fld>
            <a:endParaRPr lang="ru-RU"/>
          </a:p>
        </p:txBody>
      </p:sp>
    </p:spTree>
    <p:extLst>
      <p:ext uri="{BB962C8B-B14F-4D97-AF65-F5344CB8AC3E}">
        <p14:creationId xmlns:p14="http://schemas.microsoft.com/office/powerpoint/2010/main" val="420672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DD7D0EE-7B88-4E4F-B57E-59DCF93279C0}" type="datetimeFigureOut">
              <a:rPr lang="ru-RU" smtClean="0"/>
              <a:t>09.05.2012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C51D895-2A77-44A1-9482-6B867FB2141D}" type="slidenum">
              <a:rPr lang="ru-RU" smtClean="0"/>
              <a:t>‹#›</a:t>
            </a:fld>
            <a:endParaRPr lang="ru-RU"/>
          </a:p>
        </p:txBody>
      </p:sp>
    </p:spTree>
    <p:extLst>
      <p:ext uri="{BB962C8B-B14F-4D97-AF65-F5344CB8AC3E}">
        <p14:creationId xmlns:p14="http://schemas.microsoft.com/office/powerpoint/2010/main" val="3424822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DD7D0EE-7B88-4E4F-B57E-59DCF93279C0}" type="datetimeFigureOut">
              <a:rPr lang="ru-RU" smtClean="0"/>
              <a:t>09.05.2012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C51D895-2A77-44A1-9482-6B867FB2141D}" type="slidenum">
              <a:rPr lang="ru-RU" smtClean="0"/>
              <a:t>‹#›</a:t>
            </a:fld>
            <a:endParaRPr lang="ru-RU"/>
          </a:p>
        </p:txBody>
      </p:sp>
    </p:spTree>
    <p:extLst>
      <p:ext uri="{BB962C8B-B14F-4D97-AF65-F5344CB8AC3E}">
        <p14:creationId xmlns:p14="http://schemas.microsoft.com/office/powerpoint/2010/main" val="2588741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DD7D0EE-7B88-4E4F-B57E-59DCF93279C0}" type="datetimeFigureOut">
              <a:rPr lang="ru-RU" smtClean="0"/>
              <a:t>09.05.2012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C51D895-2A77-44A1-9482-6B867FB2141D}" type="slidenum">
              <a:rPr lang="ru-RU" smtClean="0"/>
              <a:t>‹#›</a:t>
            </a:fld>
            <a:endParaRPr lang="ru-RU"/>
          </a:p>
        </p:txBody>
      </p:sp>
    </p:spTree>
    <p:extLst>
      <p:ext uri="{BB962C8B-B14F-4D97-AF65-F5344CB8AC3E}">
        <p14:creationId xmlns:p14="http://schemas.microsoft.com/office/powerpoint/2010/main" val="1446296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DD7D0EE-7B88-4E4F-B57E-59DCF93279C0}" type="datetimeFigureOut">
              <a:rPr lang="ru-RU" smtClean="0"/>
              <a:t>09.05.2012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C51D895-2A77-44A1-9482-6B867FB2141D}" type="slidenum">
              <a:rPr lang="ru-RU" smtClean="0"/>
              <a:t>‹#›</a:t>
            </a:fld>
            <a:endParaRPr lang="ru-RU"/>
          </a:p>
        </p:txBody>
      </p:sp>
    </p:spTree>
    <p:extLst>
      <p:ext uri="{BB962C8B-B14F-4D97-AF65-F5344CB8AC3E}">
        <p14:creationId xmlns:p14="http://schemas.microsoft.com/office/powerpoint/2010/main" val="1904729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DD7D0EE-7B88-4E4F-B57E-59DCF93279C0}" type="datetimeFigureOut">
              <a:rPr lang="ru-RU" smtClean="0"/>
              <a:t>09.05.2012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C51D895-2A77-44A1-9482-6B867FB2141D}" type="slidenum">
              <a:rPr lang="ru-RU" smtClean="0"/>
              <a:t>‹#›</a:t>
            </a:fld>
            <a:endParaRPr lang="ru-RU"/>
          </a:p>
        </p:txBody>
      </p:sp>
    </p:spTree>
    <p:extLst>
      <p:ext uri="{BB962C8B-B14F-4D97-AF65-F5344CB8AC3E}">
        <p14:creationId xmlns:p14="http://schemas.microsoft.com/office/powerpoint/2010/main" val="3078160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DD7D0EE-7B88-4E4F-B57E-59DCF93279C0}" type="datetimeFigureOut">
              <a:rPr lang="ru-RU" smtClean="0"/>
              <a:t>09.05.2012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C51D895-2A77-44A1-9482-6B867FB2141D}" type="slidenum">
              <a:rPr lang="ru-RU" smtClean="0"/>
              <a:t>‹#›</a:t>
            </a:fld>
            <a:endParaRPr lang="ru-RU"/>
          </a:p>
        </p:txBody>
      </p:sp>
    </p:spTree>
    <p:extLst>
      <p:ext uri="{BB962C8B-B14F-4D97-AF65-F5344CB8AC3E}">
        <p14:creationId xmlns:p14="http://schemas.microsoft.com/office/powerpoint/2010/main" val="3610138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DD7D0EE-7B88-4E4F-B57E-59DCF93279C0}" type="datetimeFigureOut">
              <a:rPr lang="ru-RU" smtClean="0"/>
              <a:t>09.05.2012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C51D895-2A77-44A1-9482-6B867FB2141D}" type="slidenum">
              <a:rPr lang="ru-RU" smtClean="0"/>
              <a:t>‹#›</a:t>
            </a:fld>
            <a:endParaRPr lang="ru-RU"/>
          </a:p>
        </p:txBody>
      </p:sp>
    </p:spTree>
    <p:extLst>
      <p:ext uri="{BB962C8B-B14F-4D97-AF65-F5344CB8AC3E}">
        <p14:creationId xmlns:p14="http://schemas.microsoft.com/office/powerpoint/2010/main" val="3741802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D7D0EE-7B88-4E4F-B57E-59DCF93279C0}" type="datetimeFigureOut">
              <a:rPr lang="ru-RU" smtClean="0"/>
              <a:t>09.05.2012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51D895-2A77-44A1-9482-6B867FB2141D}" type="slidenum">
              <a:rPr lang="ru-RU" smtClean="0"/>
              <a:t>‹#›</a:t>
            </a:fld>
            <a:endParaRPr lang="ru-RU"/>
          </a:p>
        </p:txBody>
      </p:sp>
    </p:spTree>
    <p:extLst>
      <p:ext uri="{BB962C8B-B14F-4D97-AF65-F5344CB8AC3E}">
        <p14:creationId xmlns:p14="http://schemas.microsoft.com/office/powerpoint/2010/main" val="675032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jpe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gif"/></Relationships>
</file>

<file path=ppt/slides/_rels/slide13.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image" Target="../media/image32.gif"/><Relationship Id="rId1" Type="http://schemas.openxmlformats.org/officeDocument/2006/relationships/slideLayout" Target="../slideLayouts/slideLayout7.xml"/><Relationship Id="rId6" Type="http://schemas.openxmlformats.org/officeDocument/2006/relationships/image" Target="../media/image36.jpg"/><Relationship Id="rId11" Type="http://schemas.openxmlformats.org/officeDocument/2006/relationships/image" Target="../media/image41.jpg"/><Relationship Id="rId5" Type="http://schemas.openxmlformats.org/officeDocument/2006/relationships/image" Target="../media/image35.jpg"/><Relationship Id="rId10" Type="http://schemas.openxmlformats.org/officeDocument/2006/relationships/image" Target="../media/image40.jpg"/><Relationship Id="rId4" Type="http://schemas.openxmlformats.org/officeDocument/2006/relationships/image" Target="../media/image34.jpeg"/><Relationship Id="rId9" Type="http://schemas.openxmlformats.org/officeDocument/2006/relationships/image" Target="../media/image39.jpg"/></Relationships>
</file>

<file path=ppt/slides/_rels/slide14.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16.xml.rels><?xml version="1.0" encoding="UTF-8" standalone="yes"?>
<Relationships xmlns="http://schemas.openxmlformats.org/package/2006/relationships"><Relationship Id="rId8" Type="http://schemas.openxmlformats.org/officeDocument/2006/relationships/image" Target="../media/image60.jpg"/><Relationship Id="rId13" Type="http://schemas.openxmlformats.org/officeDocument/2006/relationships/image" Target="../media/image65.jpg"/><Relationship Id="rId3" Type="http://schemas.microsoft.com/office/2007/relationships/hdphoto" Target="../media/hdphoto10.wdp"/><Relationship Id="rId7" Type="http://schemas.openxmlformats.org/officeDocument/2006/relationships/image" Target="../media/image59.gif"/><Relationship Id="rId12" Type="http://schemas.openxmlformats.org/officeDocument/2006/relationships/image" Target="../media/image64.jp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8.jpg"/><Relationship Id="rId11" Type="http://schemas.openxmlformats.org/officeDocument/2006/relationships/image" Target="../media/image63.png"/><Relationship Id="rId5" Type="http://schemas.openxmlformats.org/officeDocument/2006/relationships/image" Target="../media/image57.jpg"/><Relationship Id="rId10" Type="http://schemas.openxmlformats.org/officeDocument/2006/relationships/image" Target="../media/image62.jpg"/><Relationship Id="rId4" Type="http://schemas.openxmlformats.org/officeDocument/2006/relationships/image" Target="../media/image56.jpg"/><Relationship Id="rId9" Type="http://schemas.openxmlformats.org/officeDocument/2006/relationships/image" Target="../media/image61.jpg"/></Relationships>
</file>

<file path=ppt/slides/_rels/slide1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74.jpe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image" Target="../media/image69.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85.png"/><Relationship Id="rId10" Type="http://schemas.openxmlformats.org/officeDocument/2006/relationships/image" Target="../media/image88.png"/><Relationship Id="rId4" Type="http://schemas.microsoft.com/office/2007/relationships/hdphoto" Target="../media/hdphoto12.wdp"/><Relationship Id="rId9"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4.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image" Target="../media/image69.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95.png"/><Relationship Id="rId10" Type="http://schemas.microsoft.com/office/2007/relationships/hdphoto" Target="../media/hdphoto18.wdp"/><Relationship Id="rId4" Type="http://schemas.microsoft.com/office/2007/relationships/hdphoto" Target="../media/hdphoto15.wdp"/><Relationship Id="rId9"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2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gif"/><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0.jpe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3.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gif"/><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ld Film Countdow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720" y="-64221"/>
            <a:ext cx="9152351" cy="69573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6206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8"/>
            <a:ext cx="9153097" cy="6858000"/>
          </a:xfrm>
          <a:prstGeom prst="rect">
            <a:avLst/>
          </a:prstGeom>
        </p:spPr>
      </p:pic>
      <p:sp>
        <p:nvSpPr>
          <p:cNvPr id="3" name="Прямоугольник 2"/>
          <p:cNvSpPr/>
          <p:nvPr/>
        </p:nvSpPr>
        <p:spPr>
          <a:xfrm>
            <a:off x="18612" y="-13855"/>
            <a:ext cx="9516901" cy="984885"/>
          </a:xfrm>
          <a:prstGeom prst="rect">
            <a:avLst/>
          </a:prstGeom>
        </p:spPr>
        <p:txBody>
          <a:bodyPr wrap="none">
            <a:spAutoFit/>
          </a:bodyPr>
          <a:lstStyle/>
          <a:p>
            <a:r>
              <a:rPr lang="ru-RU" sz="5600" b="1" dirty="0">
                <a:solidFill>
                  <a:schemeClr val="bg1"/>
                </a:solidFill>
                <a:latin typeface="Cambria" pitchFamily="18" charset="0"/>
              </a:rPr>
              <a:t>Особенности немого кино</a:t>
            </a:r>
          </a:p>
        </p:txBody>
      </p:sp>
      <p:sp>
        <p:nvSpPr>
          <p:cNvPr id="5" name="Прямоугольник 4"/>
          <p:cNvSpPr/>
          <p:nvPr/>
        </p:nvSpPr>
        <p:spPr>
          <a:xfrm>
            <a:off x="5014380" y="971030"/>
            <a:ext cx="4092467" cy="1600438"/>
          </a:xfrm>
          <a:prstGeom prst="rect">
            <a:avLst/>
          </a:prstGeom>
          <a:ln>
            <a:solidFill>
              <a:schemeClr val="bg1"/>
            </a:solidFill>
          </a:ln>
          <a:effectLst>
            <a:softEdge rad="63500"/>
          </a:effectLst>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1400" i="1" dirty="0" smtClean="0"/>
              <a:t>По мере расширения художественных средств немого кино появилась также возможность создавать полнометражные фильмы без </a:t>
            </a:r>
            <a:r>
              <a:rPr lang="ru-RU" sz="1400" i="1" dirty="0" err="1" smtClean="0"/>
              <a:t>интертитров</a:t>
            </a:r>
            <a:r>
              <a:rPr lang="ru-RU" sz="1400" i="1" dirty="0" smtClean="0"/>
              <a:t>; это было характерно прежде всего для немецкой «камерной драмы», наиболее важным примером которой является фильм </a:t>
            </a:r>
            <a:r>
              <a:rPr lang="ru-RU" sz="1400" b="1" i="1" dirty="0" err="1" smtClean="0"/>
              <a:t>Мурнау</a:t>
            </a:r>
            <a:r>
              <a:rPr lang="ru-RU" sz="1400" b="1" i="1" dirty="0" smtClean="0"/>
              <a:t> «Последний человек»(1924).</a:t>
            </a:r>
            <a:endParaRPr lang="ru-RU" sz="1400" b="1" i="1" dirty="0"/>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2780928"/>
            <a:ext cx="2906473" cy="3875297"/>
          </a:xfrm>
          <a:prstGeom prst="rect">
            <a:avLst/>
          </a:prstGeom>
        </p:spPr>
      </p:pic>
      <p:sp>
        <p:nvSpPr>
          <p:cNvPr id="4" name="Прямоугольник 3"/>
          <p:cNvSpPr/>
          <p:nvPr/>
        </p:nvSpPr>
        <p:spPr>
          <a:xfrm>
            <a:off x="177489" y="903064"/>
            <a:ext cx="4692509" cy="5047536"/>
          </a:xfrm>
          <a:prstGeom prst="rect">
            <a:avLst/>
          </a:prstGeom>
          <a:ln>
            <a:solidFill>
              <a:schemeClr val="bg1"/>
            </a:solidFill>
          </a:ln>
          <a:effectLst>
            <a:softEdge rad="63500"/>
          </a:effectLst>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1400" i="1" dirty="0">
                <a:solidFill>
                  <a:schemeClr val="tx1"/>
                </a:solidFill>
              </a:rPr>
              <a:t>Специфической особенностью немых фильмов является использование титров (</a:t>
            </a:r>
            <a:r>
              <a:rPr lang="ru-RU" sz="1400" i="1" dirty="0" err="1">
                <a:solidFill>
                  <a:schemeClr val="tx1"/>
                </a:solidFill>
              </a:rPr>
              <a:t>интертитров</a:t>
            </a:r>
            <a:r>
              <a:rPr lang="ru-RU" sz="1400" i="1" dirty="0">
                <a:solidFill>
                  <a:schemeClr val="tx1"/>
                </a:solidFill>
              </a:rPr>
              <a:t>) — текстовых вставок, которые давали пояснения по сюжету, воспроизводили реплики персонажей или даже комментировали происходящее для аудитории. Титры появились в кино не сразу, и функция их со временем существенно менялась. Они использовались как заглавия монтажных частей, как замена звуковой речи, как средство изложения сюжета и связывания отдельных сюжетных фрагментов и так далее. Поначалу фильмы продавались для проката без вмонтированных титров — прокатчик получал только текст, который мог напечатать и вставить в фильм по своему усмотрению (например, перевести титры на другой язык), на плёнке в этом случае начало титра обозначалось косым крестом с номером титра. В России в начале XX века существовали </a:t>
            </a:r>
            <a:r>
              <a:rPr lang="ru-RU" sz="1400" i="1" dirty="0" err="1">
                <a:solidFill>
                  <a:schemeClr val="tx1"/>
                </a:solidFill>
              </a:rPr>
              <a:t>титровочные</a:t>
            </a:r>
            <a:r>
              <a:rPr lang="ru-RU" sz="1400" i="1" dirty="0">
                <a:solidFill>
                  <a:schemeClr val="tx1"/>
                </a:solidFill>
              </a:rPr>
              <a:t> мастерские, которые выполняли для прокатчиков изготовление монтажных фрагментов с </a:t>
            </a:r>
            <a:r>
              <a:rPr lang="ru-RU" sz="1400" i="1" dirty="0" err="1">
                <a:solidFill>
                  <a:schemeClr val="tx1"/>
                </a:solidFill>
              </a:rPr>
              <a:t>интертитрами</a:t>
            </a:r>
            <a:r>
              <a:rPr lang="ru-RU" sz="1400" i="1" dirty="0">
                <a:solidFill>
                  <a:schemeClr val="tx1"/>
                </a:solidFill>
              </a:rPr>
              <a:t>. Со временем титры были осмыслены как эстетически важная часть фильма, они специально оформлялись и организовывались с остальным материалом. Кроме того, титры часто тонировались цветом.</a:t>
            </a:r>
          </a:p>
        </p:txBody>
      </p:sp>
    </p:spTree>
    <p:extLst>
      <p:ext uri="{BB962C8B-B14F-4D97-AF65-F5344CB8AC3E}">
        <p14:creationId xmlns:p14="http://schemas.microsoft.com/office/powerpoint/2010/main" val="3840310917"/>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275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750" fill="hold"/>
                                        <p:tgtEl>
                                          <p:spTgt spid="5"/>
                                        </p:tgtEl>
                                        <p:attrNameLst>
                                          <p:attrName>ppt_x</p:attrName>
                                        </p:attrNameLst>
                                      </p:cBhvr>
                                      <p:tavLst>
                                        <p:tav tm="0">
                                          <p:val>
                                            <p:strVal val="#ppt_x"/>
                                          </p:val>
                                        </p:tav>
                                        <p:tav tm="100000">
                                          <p:val>
                                            <p:strVal val="#ppt_x"/>
                                          </p:val>
                                        </p:tav>
                                      </p:tavLst>
                                    </p:anim>
                                    <p:anim calcmode="lin" valueType="num">
                                      <p:cBhvr additive="base">
                                        <p:cTn id="19" dur="75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Прямоугольник 2"/>
          <p:cNvSpPr/>
          <p:nvPr/>
        </p:nvSpPr>
        <p:spPr>
          <a:xfrm>
            <a:off x="3804812" y="258901"/>
            <a:ext cx="5040560" cy="634019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ru-RU" sz="1400" b="1" dirty="0">
                <a:effectLst>
                  <a:outerShdw blurRad="38100" dist="38100" dir="2700000" algn="tl">
                    <a:srgbClr val="000000">
                      <a:alpha val="43137"/>
                    </a:srgbClr>
                  </a:outerShdw>
                </a:effectLst>
                <a:latin typeface="Cambria" pitchFamily="18" charset="0"/>
              </a:rPr>
              <a:t>Изобразительные и художественные возможности немого кино были чрезвычайно высоки. Выработался совершенно особый неповторимый стиль общения со зрителем при помощи мимики и жестов. Выразительность движений некоторых актёров немого кино вряд ли может быть превзойдена даже в современном звуковом кино. Кроме того, киносеансы в начале XX века не были полностью беззвучны — обычно показ кино имел музыкальное сопровождение на фортепьяно. Профессия пианиста в кинотеатре называлась «тапёр». Многие мелодии из репертуара тапёров того времени дошли и до нас.</a:t>
            </a:r>
          </a:p>
          <a:p>
            <a:pPr algn="ctr"/>
            <a:r>
              <a:rPr lang="ru-RU" sz="1400" b="1" dirty="0">
                <a:effectLst>
                  <a:outerShdw blurRad="38100" dist="38100" dir="2700000" algn="tl">
                    <a:srgbClr val="000000">
                      <a:alpha val="43137"/>
                    </a:srgbClr>
                  </a:outerShdw>
                </a:effectLst>
                <a:latin typeface="Cambria" pitchFamily="18" charset="0"/>
              </a:rPr>
              <a:t>Тем не менее, распространено заблуждение, что немые фильмы были примитивны. Причиной распространения этого заблуждения в середине XX века называют то, что немые фильмы часто тогда демонстрировались на повышенной скорости (например, фильмы, снятые со скоростью 16 кадров в секунду, показывались на скорости 24 кадра в секунду), и то, что большинство сохранившихся немых фильмов оказались в технически плохом состоянии</a:t>
            </a:r>
            <a:r>
              <a:rPr lang="ru-RU" sz="1400" b="1" dirty="0" smtClean="0">
                <a:effectLst>
                  <a:outerShdw blurRad="38100" dist="38100" dir="2700000" algn="tl">
                    <a:srgbClr val="000000">
                      <a:alpha val="43137"/>
                    </a:srgbClr>
                  </a:outerShdw>
                </a:effectLst>
                <a:latin typeface="Cambria" pitchFamily="18" charset="0"/>
              </a:rPr>
              <a:t>.</a:t>
            </a:r>
          </a:p>
          <a:p>
            <a:pPr algn="ctr"/>
            <a:r>
              <a:rPr lang="ru-RU" sz="1400" b="1" dirty="0">
                <a:effectLst>
                  <a:outerShdw blurRad="38100" dist="38100" dir="2700000" algn="tl">
                    <a:srgbClr val="000000">
                      <a:alpha val="43137"/>
                    </a:srgbClr>
                  </a:outerShdw>
                </a:effectLst>
                <a:latin typeface="Cambria" pitchFamily="18" charset="0"/>
              </a:rPr>
              <a:t>В студии «</a:t>
            </a:r>
            <a:r>
              <a:rPr lang="ru-RU" sz="1400" b="1" dirty="0" err="1">
                <a:effectLst>
                  <a:outerShdw blurRad="38100" dist="38100" dir="2700000" algn="tl">
                    <a:srgbClr val="000000">
                      <a:alpha val="43137"/>
                    </a:srgbClr>
                  </a:outerShdw>
                </a:effectLst>
                <a:latin typeface="Cambria" pitchFamily="18" charset="0"/>
              </a:rPr>
              <a:t>Гомо́н</a:t>
            </a:r>
            <a:r>
              <a:rPr lang="ru-RU" sz="1400" b="1" dirty="0">
                <a:effectLst>
                  <a:outerShdw blurRad="38100" dist="38100" dir="2700000" algn="tl">
                    <a:srgbClr val="000000">
                      <a:alpha val="43137"/>
                    </a:srgbClr>
                  </a:outerShdw>
                </a:effectLst>
                <a:latin typeface="Cambria" pitchFamily="18" charset="0"/>
              </a:rPr>
              <a:t>» уже начиная с 1902 года непрерывно экспериментировали в области создания звукового кино. Проблема синхронизации изображения и голоса решалась путем соединения на одной оси сначала кинопроектора и фонографа и затем </a:t>
            </a:r>
            <a:r>
              <a:rPr lang="ru-RU" sz="1400" b="1" dirty="0" smtClean="0">
                <a:effectLst>
                  <a:outerShdw blurRad="38100" dist="38100" dir="2700000" algn="tl">
                    <a:srgbClr val="000000">
                      <a:alpha val="43137"/>
                    </a:srgbClr>
                  </a:outerShdw>
                </a:effectLst>
                <a:latin typeface="Cambria" pitchFamily="18" charset="0"/>
              </a:rPr>
              <a:t>граммофона.</a:t>
            </a:r>
          </a:p>
          <a:p>
            <a:pPr algn="ctr"/>
            <a:r>
              <a:rPr lang="ru-RU" sz="1400" b="1" dirty="0">
                <a:effectLst>
                  <a:outerShdw blurRad="38100" dist="38100" dir="2700000" algn="tl">
                    <a:srgbClr val="000000">
                      <a:alpha val="43137"/>
                    </a:srgbClr>
                  </a:outerShdw>
                </a:effectLst>
                <a:latin typeface="Cambria" pitchFamily="18" charset="0"/>
              </a:rPr>
              <a:t>По этому же пути в своих поисках продвигался </a:t>
            </a:r>
            <a:r>
              <a:rPr lang="ru-RU" sz="1400" b="1" dirty="0">
                <a:solidFill>
                  <a:srgbClr val="FFFF00"/>
                </a:solidFill>
                <a:effectLst>
                  <a:outerShdw blurRad="38100" dist="38100" dir="2700000" algn="tl">
                    <a:srgbClr val="000000">
                      <a:alpha val="43137"/>
                    </a:srgbClr>
                  </a:outerShdw>
                </a:effectLst>
                <a:latin typeface="Cambria" pitchFamily="18" charset="0"/>
              </a:rPr>
              <a:t>Чарльз Урбан</a:t>
            </a:r>
            <a:r>
              <a:rPr lang="ru-RU" sz="1400" b="1" dirty="0">
                <a:effectLst>
                  <a:outerShdw blurRad="38100" dist="38100" dir="2700000" algn="tl">
                    <a:srgbClr val="000000">
                      <a:alpha val="43137"/>
                    </a:srgbClr>
                  </a:outerShdw>
                </a:effectLst>
                <a:latin typeface="Cambria" pitchFamily="18" charset="0"/>
              </a:rPr>
              <a:t>. Однако сложность создававшихся аппаратов ограничивала сферу их практического </a:t>
            </a:r>
            <a:r>
              <a:rPr lang="ru-RU" sz="1400" b="1" dirty="0" smtClean="0">
                <a:effectLst>
                  <a:outerShdw blurRad="38100" dist="38100" dir="2700000" algn="tl">
                    <a:srgbClr val="000000">
                      <a:alpha val="43137"/>
                    </a:srgbClr>
                  </a:outerShdw>
                </a:effectLst>
                <a:latin typeface="Cambria" pitchFamily="18" charset="0"/>
              </a:rPr>
              <a:t>применения.</a:t>
            </a:r>
            <a:endParaRPr lang="ru-RU" sz="1400" b="1" dirty="0">
              <a:effectLst>
                <a:outerShdw blurRad="38100" dist="38100" dir="2700000" algn="tl">
                  <a:srgbClr val="000000">
                    <a:alpha val="43137"/>
                  </a:srgbClr>
                </a:outerShdw>
              </a:effectLst>
              <a:latin typeface="Cambria" pitchFamily="18" charset="0"/>
            </a:endParaRPr>
          </a:p>
        </p:txBody>
      </p:sp>
      <p:pic>
        <p:nvPicPr>
          <p:cNvPr id="4" name="Рисунок 3"/>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77490" y="1052735"/>
            <a:ext cx="3614537" cy="5096497"/>
          </a:xfrm>
          <a:prstGeom prst="rect">
            <a:avLst/>
          </a:prstGeom>
          <a:ln>
            <a:noFill/>
          </a:ln>
          <a:effectLst>
            <a:softEdge rad="112500"/>
          </a:effectLst>
        </p:spPr>
      </p:pic>
    </p:spTree>
    <p:extLst>
      <p:ext uri="{BB962C8B-B14F-4D97-AF65-F5344CB8AC3E}">
        <p14:creationId xmlns:p14="http://schemas.microsoft.com/office/powerpoint/2010/main" val="139617101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1456"/>
            <a:ext cx="9144000" cy="6856543"/>
          </a:xfrm>
          <a:prstGeom prst="rect">
            <a:avLst/>
          </a:prstGeom>
        </p:spPr>
      </p:pic>
      <p:sp>
        <p:nvSpPr>
          <p:cNvPr id="3" name="Прямоугольник 2"/>
          <p:cNvSpPr/>
          <p:nvPr/>
        </p:nvSpPr>
        <p:spPr>
          <a:xfrm>
            <a:off x="971600" y="13407"/>
            <a:ext cx="7027499" cy="2554545"/>
          </a:xfrm>
          <a:prstGeom prst="rect">
            <a:avLst/>
          </a:prstGeom>
          <a:ln>
            <a:solidFill>
              <a:schemeClr val="bg1"/>
            </a:solidFill>
          </a:ln>
          <a:effectLst>
            <a:outerShdw blurRad="40000" dist="20000" dir="5400000" rotWithShape="0">
              <a:srgbClr val="000000">
                <a:alpha val="38000"/>
              </a:srgbClr>
            </a:outerShdw>
            <a:softEdge rad="127000"/>
          </a:effectLst>
        </p:spPr>
        <p:style>
          <a:lnRef idx="1">
            <a:schemeClr val="dk1"/>
          </a:lnRef>
          <a:fillRef idx="2">
            <a:schemeClr val="dk1"/>
          </a:fillRef>
          <a:effectRef idx="1">
            <a:schemeClr val="dk1"/>
          </a:effectRef>
          <a:fontRef idx="minor">
            <a:schemeClr val="dk1"/>
          </a:fontRef>
        </p:style>
        <p:txBody>
          <a:bodyPr wrap="square">
            <a:spAutoFit/>
          </a:bodyPr>
          <a:lstStyle/>
          <a:p>
            <a:pPr algn="ctr"/>
            <a:r>
              <a:rPr lang="ru-RU" sz="1600" b="1" dirty="0">
                <a:effectLst>
                  <a:outerShdw blurRad="38100" dist="38100" dir="2700000" algn="tl">
                    <a:srgbClr val="000000">
                      <a:alpha val="43137"/>
                    </a:srgbClr>
                  </a:outerShdw>
                </a:effectLst>
                <a:latin typeface="Cambria" pitchFamily="18" charset="0"/>
              </a:rPr>
              <a:t>Звук стал сопровождать кинопоказы лишь во второй половине 1920-х годов, когда в США, Германии и СССР были созданы пригодные для широкого использования системы звукового сопровождения фильмов. Первым звуковым фильмом, вышедшим в широкий прокат, стала американская кинокартина </a:t>
            </a:r>
            <a:r>
              <a:rPr lang="ru-RU" sz="1600" b="1" dirty="0">
                <a:solidFill>
                  <a:srgbClr val="FFFF00"/>
                </a:solidFill>
                <a:effectLst>
                  <a:outerShdw blurRad="38100" dist="38100" dir="2700000" algn="tl">
                    <a:srgbClr val="000000">
                      <a:alpha val="43137"/>
                    </a:srgbClr>
                  </a:outerShdw>
                </a:effectLst>
                <a:latin typeface="Cambria" pitchFamily="18" charset="0"/>
              </a:rPr>
              <a:t>«Певец джаза» </a:t>
            </a:r>
            <a:r>
              <a:rPr lang="ru-RU" sz="1600" b="1" dirty="0">
                <a:effectLst>
                  <a:outerShdw blurRad="38100" dist="38100" dir="2700000" algn="tl">
                    <a:srgbClr val="000000">
                      <a:alpha val="43137"/>
                    </a:srgbClr>
                  </a:outerShdw>
                </a:effectLst>
                <a:latin typeface="Cambria" pitchFamily="18" charset="0"/>
              </a:rPr>
              <a:t>(</a:t>
            </a:r>
            <a:r>
              <a:rPr lang="ru-RU" sz="1600" b="1" dirty="0" err="1">
                <a:effectLst>
                  <a:outerShdw blurRad="38100" dist="38100" dir="2700000" algn="tl">
                    <a:srgbClr val="000000">
                      <a:alpha val="43137"/>
                    </a:srgbClr>
                  </a:outerShdw>
                </a:effectLst>
                <a:latin typeface="Cambria" pitchFamily="18" charset="0"/>
              </a:rPr>
              <a:t>The</a:t>
            </a:r>
            <a:r>
              <a:rPr lang="ru-RU" sz="1600" b="1" dirty="0">
                <a:effectLst>
                  <a:outerShdw blurRad="38100" dist="38100" dir="2700000" algn="tl">
                    <a:srgbClr val="000000">
                      <a:alpha val="43137"/>
                    </a:srgbClr>
                  </a:outerShdw>
                </a:effectLst>
                <a:latin typeface="Cambria" pitchFamily="18" charset="0"/>
              </a:rPr>
              <a:t> </a:t>
            </a:r>
            <a:r>
              <a:rPr lang="ru-RU" sz="1600" b="1" dirty="0" err="1">
                <a:effectLst>
                  <a:outerShdw blurRad="38100" dist="38100" dir="2700000" algn="tl">
                    <a:srgbClr val="000000">
                      <a:alpha val="43137"/>
                    </a:srgbClr>
                  </a:outerShdw>
                </a:effectLst>
                <a:latin typeface="Cambria" pitchFamily="18" charset="0"/>
              </a:rPr>
              <a:t>Jazz</a:t>
            </a:r>
            <a:r>
              <a:rPr lang="ru-RU" sz="1600" b="1" dirty="0">
                <a:effectLst>
                  <a:outerShdw blurRad="38100" dist="38100" dir="2700000" algn="tl">
                    <a:srgbClr val="000000">
                      <a:alpha val="43137"/>
                    </a:srgbClr>
                  </a:outerShdw>
                </a:effectLst>
                <a:latin typeface="Cambria" pitchFamily="18" charset="0"/>
              </a:rPr>
              <a:t> </a:t>
            </a:r>
            <a:r>
              <a:rPr lang="ru-RU" sz="1600" b="1" dirty="0" err="1">
                <a:effectLst>
                  <a:outerShdw blurRad="38100" dist="38100" dir="2700000" algn="tl">
                    <a:srgbClr val="000000">
                      <a:alpha val="43137"/>
                    </a:srgbClr>
                  </a:outerShdw>
                </a:effectLst>
                <a:latin typeface="Cambria" pitchFamily="18" charset="0"/>
              </a:rPr>
              <a:t>Singer</a:t>
            </a:r>
            <a:r>
              <a:rPr lang="ru-RU" sz="1600" b="1" dirty="0">
                <a:effectLst>
                  <a:outerShdw blurRad="38100" dist="38100" dir="2700000" algn="tl">
                    <a:srgbClr val="000000">
                      <a:alpha val="43137"/>
                    </a:srgbClr>
                  </a:outerShdw>
                </a:effectLst>
                <a:latin typeface="Cambria" pitchFamily="18" charset="0"/>
              </a:rPr>
              <a:t>, 1927), однако преимущественное производство немых фильмов продолжалось ещё как минимум год, звуковые фильмы стали преобладать на экранах США лишь в 1929 году. Первый советский звуковой художественный фильм — </a:t>
            </a:r>
            <a:r>
              <a:rPr lang="ru-RU" sz="1600" b="1" dirty="0">
                <a:solidFill>
                  <a:srgbClr val="FFFF00"/>
                </a:solidFill>
                <a:effectLst>
                  <a:outerShdw blurRad="38100" dist="38100" dir="2700000" algn="tl">
                    <a:srgbClr val="000000">
                      <a:alpha val="43137"/>
                    </a:srgbClr>
                  </a:outerShdw>
                </a:effectLst>
                <a:latin typeface="Cambria" pitchFamily="18" charset="0"/>
              </a:rPr>
              <a:t>«Путёвка в жизнь» </a:t>
            </a:r>
            <a:r>
              <a:rPr lang="ru-RU" sz="1600" b="1" dirty="0">
                <a:solidFill>
                  <a:schemeClr val="tx1"/>
                </a:solidFill>
                <a:effectLst>
                  <a:outerShdw blurRad="38100" dist="38100" dir="2700000" algn="tl">
                    <a:srgbClr val="000000">
                      <a:alpha val="43137"/>
                    </a:srgbClr>
                  </a:outerShdw>
                </a:effectLst>
                <a:latin typeface="Cambria" pitchFamily="18" charset="0"/>
              </a:rPr>
              <a:t>(1931).</a:t>
            </a: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632" y="2567951"/>
            <a:ext cx="2700569" cy="4158877"/>
          </a:xfrm>
          <a:prstGeom prst="rect">
            <a:avLst/>
          </a:prstGeom>
          <a:ln>
            <a:noFill/>
          </a:ln>
          <a:effectLst>
            <a:softEdge rad="112500"/>
          </a:effectLst>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6083" y="2788243"/>
            <a:ext cx="2720149" cy="3903414"/>
          </a:xfrm>
          <a:prstGeom prst="rect">
            <a:avLst/>
          </a:prstGeom>
          <a:ln>
            <a:noFill/>
          </a:ln>
          <a:effectLst>
            <a:softEdge rad="112500"/>
          </a:effectLst>
        </p:spPr>
      </p:pic>
    </p:spTree>
    <p:extLst>
      <p:ext uri="{BB962C8B-B14F-4D97-AF65-F5344CB8AC3E}">
        <p14:creationId xmlns:p14="http://schemas.microsoft.com/office/powerpoint/2010/main" val="346471125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ppt_y</p:attrName>
                                        </p:attrNameLst>
                                      </p:cBhvr>
                                      <p:tavLst>
                                        <p:tav tm="0">
                                          <p:val>
                                            <p:strVal val="#ppt_y+#ppt_h*1.125000"/>
                                          </p:val>
                                        </p:tav>
                                        <p:tav tm="100000">
                                          <p:val>
                                            <p:strVal val="#ppt_y"/>
                                          </p:val>
                                        </p:tav>
                                      </p:tavLst>
                                    </p:anim>
                                    <p:animEffect transition="in" filter="wipe(up)">
                                      <p:cBhvr>
                                        <p:cTn id="8" dur="1000"/>
                                        <p:tgtEl>
                                          <p:spTgt spid="3"/>
                                        </p:tgtEl>
                                      </p:cBhvr>
                                    </p:animEffect>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10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6" y="0"/>
            <a:ext cx="9144000" cy="3446334"/>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46334"/>
            <a:ext cx="9144000" cy="3424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34489" y="41564"/>
            <a:ext cx="8275022" cy="1938992"/>
          </a:xfrm>
          <a:prstGeom prst="rect">
            <a:avLst/>
          </a:prstGeom>
        </p:spPr>
        <p:txBody>
          <a:bodyPr wrap="none">
            <a:prstTxWarp prst="textInflateBottom">
              <a:avLst/>
            </a:prstTxWarp>
            <a:spAutoFit/>
          </a:bodyPr>
          <a:lstStyle/>
          <a:p>
            <a:pPr algn="ctr"/>
            <a:r>
              <a:rPr lang="ru-RU" sz="6000" b="1" dirty="0">
                <a:ln>
                  <a:solidFill>
                    <a:schemeClr val="tx1"/>
                  </a:solidFill>
                </a:ln>
                <a:blipFill>
                  <a:blip r:embed="rId4"/>
                  <a:tile tx="0" ty="0" sx="100000" sy="100000" flip="none" algn="tl"/>
                </a:blipFill>
                <a:latin typeface="Cambria" pitchFamily="18" charset="0"/>
              </a:rPr>
              <a:t>Знаменитые фильмы </a:t>
            </a:r>
            <a:endParaRPr lang="ru-RU" sz="6000" b="1" dirty="0" smtClean="0">
              <a:ln>
                <a:solidFill>
                  <a:schemeClr val="tx1"/>
                </a:solidFill>
              </a:ln>
              <a:blipFill>
                <a:blip r:embed="rId4"/>
                <a:tile tx="0" ty="0" sx="100000" sy="100000" flip="none" algn="tl"/>
              </a:blipFill>
              <a:latin typeface="Cambria" pitchFamily="18" charset="0"/>
            </a:endParaRPr>
          </a:p>
          <a:p>
            <a:pPr algn="ctr"/>
            <a:r>
              <a:rPr lang="ru-RU" sz="6000" b="1" dirty="0" smtClean="0">
                <a:ln>
                  <a:solidFill>
                    <a:schemeClr val="tx1"/>
                  </a:solidFill>
                </a:ln>
                <a:blipFill>
                  <a:blip r:embed="rId4"/>
                  <a:tile tx="0" ty="0" sx="100000" sy="100000" flip="none" algn="tl"/>
                </a:blipFill>
                <a:latin typeface="Cambria" pitchFamily="18" charset="0"/>
              </a:rPr>
              <a:t>немого кино:</a:t>
            </a:r>
            <a:endParaRPr lang="ru-RU" sz="6000" b="1" dirty="0">
              <a:ln>
                <a:solidFill>
                  <a:schemeClr val="tx1"/>
                </a:solidFill>
              </a:ln>
              <a:blipFill>
                <a:blip r:embed="rId4"/>
                <a:tile tx="0" ty="0" sx="100000" sy="100000" flip="none" algn="tl"/>
              </a:blipFill>
              <a:latin typeface="Cambria" pitchFamily="18" charset="0"/>
            </a:endParaRPr>
          </a:p>
        </p:txBody>
      </p:sp>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55" y="2011435"/>
            <a:ext cx="2244055" cy="4099534"/>
          </a:xfrm>
          <a:prstGeom prst="rect">
            <a:avLst/>
          </a:prstGeom>
          <a:ln>
            <a:noFill/>
          </a:ln>
          <a:effectLst>
            <a:softEdge rad="112500"/>
          </a:effectLst>
        </p:spPr>
      </p:pic>
      <p:sp>
        <p:nvSpPr>
          <p:cNvPr id="5" name="Прямоугольник 4"/>
          <p:cNvSpPr/>
          <p:nvPr/>
        </p:nvSpPr>
        <p:spPr>
          <a:xfrm>
            <a:off x="-87231" y="6110969"/>
            <a:ext cx="2530629" cy="738664"/>
          </a:xfrm>
          <a:prstGeom prst="rect">
            <a:avLst/>
          </a:prstGeom>
          <a:effectLst>
            <a:outerShdw blurRad="40000" dist="20000" dir="5400000" rotWithShape="0">
              <a:srgbClr val="000000">
                <a:alpha val="38000"/>
              </a:srgbClr>
            </a:outerShdw>
            <a:softEdge rad="127000"/>
          </a:effectLst>
        </p:spPr>
        <p:style>
          <a:lnRef idx="1">
            <a:schemeClr val="dk1"/>
          </a:lnRef>
          <a:fillRef idx="2">
            <a:schemeClr val="dk1"/>
          </a:fillRef>
          <a:effectRef idx="1">
            <a:schemeClr val="dk1"/>
          </a:effectRef>
          <a:fontRef idx="minor">
            <a:schemeClr val="dk1"/>
          </a:fontRef>
        </p:style>
        <p:txBody>
          <a:bodyPr wrap="square">
            <a:spAutoFit/>
          </a:bodyPr>
          <a:lstStyle/>
          <a:p>
            <a:pPr algn="ctr"/>
            <a:r>
              <a:rPr lang="ru-RU" sz="1400" b="1" dirty="0">
                <a:latin typeface="Cambria" pitchFamily="18" charset="0"/>
              </a:rPr>
              <a:t>«Прибытие поезда на вокзал Ла-</a:t>
            </a:r>
            <a:r>
              <a:rPr lang="ru-RU" sz="1400" b="1" dirty="0" err="1">
                <a:latin typeface="Cambria" pitchFamily="18" charset="0"/>
              </a:rPr>
              <a:t>Сьота</a:t>
            </a:r>
            <a:r>
              <a:rPr lang="ru-RU" sz="1400" b="1" dirty="0">
                <a:latin typeface="Cambria" pitchFamily="18" charset="0"/>
              </a:rPr>
              <a:t>» (Франция, 1896)</a:t>
            </a:r>
          </a:p>
        </p:txBody>
      </p:sp>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7205" y="4515148"/>
            <a:ext cx="2285709" cy="2342852"/>
          </a:xfrm>
          <a:prstGeom prst="rect">
            <a:avLst/>
          </a:prstGeom>
          <a:ln>
            <a:noFill/>
          </a:ln>
          <a:effectLst>
            <a:softEdge rad="112500"/>
          </a:effectLst>
        </p:spPr>
      </p:pic>
      <p:sp>
        <p:nvSpPr>
          <p:cNvPr id="7" name="Прямоугольник 6"/>
          <p:cNvSpPr/>
          <p:nvPr/>
        </p:nvSpPr>
        <p:spPr>
          <a:xfrm>
            <a:off x="2557205" y="4171030"/>
            <a:ext cx="2341498" cy="523220"/>
          </a:xfrm>
          <a:prstGeom prst="rect">
            <a:avLst/>
          </a:prstGeom>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wrap="square">
            <a:spAutoFit/>
          </a:bodyPr>
          <a:lstStyle/>
          <a:p>
            <a:pPr algn="ctr"/>
            <a:r>
              <a:rPr lang="ru-RU" sz="1400" b="1" dirty="0" smtClean="0">
                <a:latin typeface="Cambria" pitchFamily="18" charset="0"/>
              </a:rPr>
              <a:t>«Путешествие на Луну» </a:t>
            </a:r>
          </a:p>
          <a:p>
            <a:pPr algn="ctr"/>
            <a:r>
              <a:rPr lang="ru-RU" sz="1400" b="1" dirty="0" smtClean="0">
                <a:latin typeface="Cambria" pitchFamily="18" charset="0"/>
              </a:rPr>
              <a:t>(Франция, 1902)</a:t>
            </a:r>
            <a:endParaRPr lang="ru-RU" sz="1400" b="1" dirty="0">
              <a:latin typeface="Cambria" pitchFamily="18" charset="0"/>
            </a:endParaRPr>
          </a:p>
        </p:txBody>
      </p:sp>
      <p:pic>
        <p:nvPicPr>
          <p:cNvPr id="8" name="Рисунок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8604" y="2458313"/>
            <a:ext cx="2902910" cy="1712717"/>
          </a:xfrm>
          <a:prstGeom prst="rect">
            <a:avLst/>
          </a:prstGeom>
          <a:ln>
            <a:noFill/>
          </a:ln>
          <a:effectLst>
            <a:softEdge rad="112500"/>
          </a:effectLst>
        </p:spPr>
      </p:pic>
      <p:sp>
        <p:nvSpPr>
          <p:cNvPr id="9" name="Прямоугольник 8"/>
          <p:cNvSpPr/>
          <p:nvPr/>
        </p:nvSpPr>
        <p:spPr>
          <a:xfrm>
            <a:off x="2289098" y="1951318"/>
            <a:ext cx="2877711" cy="523220"/>
          </a:xfrm>
          <a:prstGeom prst="rect">
            <a:avLst/>
          </a:prstGeom>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wrap="none">
            <a:spAutoFit/>
          </a:bodyPr>
          <a:lstStyle/>
          <a:p>
            <a:pPr algn="ctr"/>
            <a:r>
              <a:rPr lang="ru-RU" sz="1400" b="1" dirty="0">
                <a:latin typeface="Cambria" pitchFamily="18" charset="0"/>
              </a:rPr>
              <a:t>«Большое ограбление поезда» </a:t>
            </a:r>
            <a:endParaRPr lang="ru-RU" sz="1400" b="1" dirty="0" smtClean="0">
              <a:latin typeface="Cambria" pitchFamily="18" charset="0"/>
            </a:endParaRPr>
          </a:p>
          <a:p>
            <a:pPr algn="ctr"/>
            <a:r>
              <a:rPr lang="ru-RU" sz="1400" b="1" dirty="0" smtClean="0">
                <a:latin typeface="Cambria" pitchFamily="18" charset="0"/>
              </a:rPr>
              <a:t>(</a:t>
            </a:r>
            <a:r>
              <a:rPr lang="ru-RU" sz="1400" b="1" dirty="0">
                <a:latin typeface="Cambria" pitchFamily="18" charset="0"/>
              </a:rPr>
              <a:t>США, 1903)</a:t>
            </a:r>
          </a:p>
        </p:txBody>
      </p:sp>
      <p:pic>
        <p:nvPicPr>
          <p:cNvPr id="10" name="Рисунок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6716" y="1988096"/>
            <a:ext cx="1668063" cy="2293587"/>
          </a:xfrm>
          <a:prstGeom prst="rect">
            <a:avLst/>
          </a:prstGeom>
          <a:ln>
            <a:noFill/>
          </a:ln>
          <a:effectLst>
            <a:softEdge rad="112500"/>
          </a:effectLst>
        </p:spPr>
      </p:pic>
      <p:sp>
        <p:nvSpPr>
          <p:cNvPr id="11" name="Прямоугольник 10"/>
          <p:cNvSpPr/>
          <p:nvPr/>
        </p:nvSpPr>
        <p:spPr>
          <a:xfrm>
            <a:off x="5272172" y="1706804"/>
            <a:ext cx="1620957" cy="523220"/>
          </a:xfrm>
          <a:prstGeom prst="rect">
            <a:avLst/>
          </a:prstGeom>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wrap="none">
            <a:spAutoFit/>
          </a:bodyPr>
          <a:lstStyle/>
          <a:p>
            <a:pPr algn="ctr"/>
            <a:r>
              <a:rPr lang="ru-RU" sz="1400" b="1" dirty="0" smtClean="0">
                <a:latin typeface="Cambria" pitchFamily="18" charset="0"/>
              </a:rPr>
              <a:t>«Вампиры» </a:t>
            </a:r>
          </a:p>
          <a:p>
            <a:pPr algn="ctr"/>
            <a:r>
              <a:rPr lang="ru-RU" sz="1400" b="1" dirty="0" smtClean="0">
                <a:latin typeface="Cambria" pitchFamily="18" charset="0"/>
              </a:rPr>
              <a:t>(Франция, 1915)</a:t>
            </a:r>
            <a:endParaRPr lang="ru-RU" sz="1400" b="1" dirty="0">
              <a:latin typeface="Cambria" pitchFamily="18" charset="0"/>
            </a:endParaRPr>
          </a:p>
        </p:txBody>
      </p:sp>
      <p:pic>
        <p:nvPicPr>
          <p:cNvPr id="12" name="Рисунок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6414" y="4681884"/>
            <a:ext cx="1637099" cy="2229169"/>
          </a:xfrm>
          <a:prstGeom prst="rect">
            <a:avLst/>
          </a:prstGeom>
          <a:ln>
            <a:noFill/>
          </a:ln>
          <a:effectLst>
            <a:softEdge rad="112500"/>
          </a:effectLst>
        </p:spPr>
      </p:pic>
      <p:sp>
        <p:nvSpPr>
          <p:cNvPr id="13" name="Прямоугольник 12"/>
          <p:cNvSpPr/>
          <p:nvPr/>
        </p:nvSpPr>
        <p:spPr>
          <a:xfrm>
            <a:off x="5123395" y="4253538"/>
            <a:ext cx="1863139" cy="523220"/>
          </a:xfrm>
          <a:prstGeom prst="rect">
            <a:avLst/>
          </a:prstGeom>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wrap="none">
            <a:spAutoFit/>
          </a:bodyPr>
          <a:lstStyle/>
          <a:p>
            <a:pPr algn="ctr"/>
            <a:r>
              <a:rPr lang="ru-RU" sz="1400" b="1" dirty="0">
                <a:latin typeface="Cambria" pitchFamily="18" charset="0"/>
              </a:rPr>
              <a:t>«Рождение нации» </a:t>
            </a:r>
            <a:endParaRPr lang="ru-RU" sz="1400" b="1" dirty="0" smtClean="0">
              <a:latin typeface="Cambria" pitchFamily="18" charset="0"/>
            </a:endParaRPr>
          </a:p>
          <a:p>
            <a:pPr algn="ctr"/>
            <a:r>
              <a:rPr lang="ru-RU" sz="1400" b="1" dirty="0" smtClean="0">
                <a:latin typeface="Cambria" pitchFamily="18" charset="0"/>
              </a:rPr>
              <a:t>(</a:t>
            </a:r>
            <a:r>
              <a:rPr lang="ru-RU" sz="1400" b="1" dirty="0">
                <a:latin typeface="Cambria" pitchFamily="18" charset="0"/>
              </a:rPr>
              <a:t>США, 1915)</a:t>
            </a:r>
          </a:p>
        </p:txBody>
      </p:sp>
      <p:pic>
        <p:nvPicPr>
          <p:cNvPr id="14" name="Рисунок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14728" y="4779479"/>
            <a:ext cx="1422032" cy="2111718"/>
          </a:xfrm>
          <a:prstGeom prst="rect">
            <a:avLst/>
          </a:prstGeom>
          <a:ln>
            <a:noFill/>
          </a:ln>
          <a:effectLst>
            <a:softEdge rad="112500"/>
          </a:effectLst>
        </p:spPr>
      </p:pic>
      <p:sp>
        <p:nvSpPr>
          <p:cNvPr id="15" name="Прямоугольник 14"/>
          <p:cNvSpPr/>
          <p:nvPr/>
        </p:nvSpPr>
        <p:spPr>
          <a:xfrm>
            <a:off x="7200132" y="4420274"/>
            <a:ext cx="1651221" cy="523220"/>
          </a:xfrm>
          <a:prstGeom prst="rect">
            <a:avLst/>
          </a:prstGeom>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wrap="none">
            <a:spAutoFit/>
          </a:bodyPr>
          <a:lstStyle/>
          <a:p>
            <a:pPr algn="ctr"/>
            <a:r>
              <a:rPr lang="ru-RU" sz="1400" b="1" dirty="0">
                <a:latin typeface="Cambria" pitchFamily="18" charset="0"/>
              </a:rPr>
              <a:t>«Нетерпимость» </a:t>
            </a:r>
            <a:endParaRPr lang="ru-RU" sz="1400" b="1" dirty="0" smtClean="0">
              <a:latin typeface="Cambria" pitchFamily="18" charset="0"/>
            </a:endParaRPr>
          </a:p>
          <a:p>
            <a:pPr algn="ctr"/>
            <a:r>
              <a:rPr lang="ru-RU" sz="1400" b="1" dirty="0" smtClean="0">
                <a:latin typeface="Cambria" pitchFamily="18" charset="0"/>
              </a:rPr>
              <a:t>(</a:t>
            </a:r>
            <a:r>
              <a:rPr lang="ru-RU" sz="1400" b="1" dirty="0">
                <a:latin typeface="Cambria" pitchFamily="18" charset="0"/>
              </a:rPr>
              <a:t>США, 1916)</a:t>
            </a:r>
          </a:p>
        </p:txBody>
      </p:sp>
      <p:pic>
        <p:nvPicPr>
          <p:cNvPr id="16" name="Рисунок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28974" y="2185752"/>
            <a:ext cx="1625186" cy="2316849"/>
          </a:xfrm>
          <a:prstGeom prst="rect">
            <a:avLst/>
          </a:prstGeom>
          <a:ln>
            <a:noFill/>
          </a:ln>
          <a:effectLst>
            <a:softEdge rad="112500"/>
          </a:effectLst>
        </p:spPr>
      </p:pic>
      <p:sp>
        <p:nvSpPr>
          <p:cNvPr id="17" name="Прямоугольник 16"/>
          <p:cNvSpPr/>
          <p:nvPr/>
        </p:nvSpPr>
        <p:spPr>
          <a:xfrm>
            <a:off x="6869109" y="1576501"/>
            <a:ext cx="2286000" cy="738664"/>
          </a:xfrm>
          <a:prstGeom prst="rect">
            <a:avLst/>
          </a:prstGeom>
          <a:effectLst>
            <a:outerShdw blurRad="40000" dist="20000" dir="5400000" rotWithShape="0">
              <a:srgbClr val="000000">
                <a:alpha val="38000"/>
              </a:srgbClr>
            </a:outerShdw>
            <a:softEdge rad="63500"/>
          </a:effectLst>
        </p:spPr>
        <p:style>
          <a:lnRef idx="1">
            <a:schemeClr val="dk1"/>
          </a:lnRef>
          <a:fillRef idx="2">
            <a:schemeClr val="dk1"/>
          </a:fillRef>
          <a:effectRef idx="1">
            <a:schemeClr val="dk1"/>
          </a:effectRef>
          <a:fontRef idx="minor">
            <a:schemeClr val="dk1"/>
          </a:fontRef>
        </p:style>
        <p:txBody>
          <a:bodyPr wrap="square">
            <a:spAutoFit/>
          </a:bodyPr>
          <a:lstStyle/>
          <a:p>
            <a:pPr algn="ctr"/>
            <a:r>
              <a:rPr lang="ru-RU" sz="1400" b="1" dirty="0">
                <a:latin typeface="Cambria" pitchFamily="18" charset="0"/>
              </a:rPr>
              <a:t>«</a:t>
            </a:r>
            <a:r>
              <a:rPr lang="ru-RU" sz="1400" b="1" dirty="0" err="1">
                <a:latin typeface="Cambria" pitchFamily="18" charset="0"/>
              </a:rPr>
              <a:t>Голем</a:t>
            </a:r>
            <a:r>
              <a:rPr lang="ru-RU" sz="1400" b="1" dirty="0">
                <a:latin typeface="Cambria" pitchFamily="18" charset="0"/>
              </a:rPr>
              <a:t>: как он пришёл в мир» </a:t>
            </a:r>
            <a:endParaRPr lang="ru-RU" sz="1400" b="1" dirty="0" smtClean="0">
              <a:latin typeface="Cambria" pitchFamily="18" charset="0"/>
            </a:endParaRPr>
          </a:p>
          <a:p>
            <a:pPr algn="ctr"/>
            <a:r>
              <a:rPr lang="ru-RU" sz="1400" b="1" dirty="0" smtClean="0">
                <a:latin typeface="Cambria" pitchFamily="18" charset="0"/>
              </a:rPr>
              <a:t>(</a:t>
            </a:r>
            <a:r>
              <a:rPr lang="ru-RU" sz="1400" b="1" dirty="0">
                <a:latin typeface="Cambria" pitchFamily="18" charset="0"/>
              </a:rPr>
              <a:t>Германия, 1920)</a:t>
            </a:r>
          </a:p>
        </p:txBody>
      </p:sp>
    </p:spTree>
    <p:extLst>
      <p:ext uri="{BB962C8B-B14F-4D97-AF65-F5344CB8AC3E}">
        <p14:creationId xmlns:p14="http://schemas.microsoft.com/office/powerpoint/2010/main" val="3749457089"/>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1250" fill="hold"/>
                                        <p:tgtEl>
                                          <p:spTgt spid="3"/>
                                        </p:tgtEl>
                                        <p:attrNameLst>
                                          <p:attrName>ppt_y</p:attrName>
                                        </p:attrNameLst>
                                      </p:cBhvr>
                                      <p:tavLst>
                                        <p:tav tm="0">
                                          <p:val>
                                            <p:strVal val="#ppt_y"/>
                                          </p:val>
                                        </p:tav>
                                        <p:tav tm="100000">
                                          <p:val>
                                            <p:strVal val="#ppt_y"/>
                                          </p:val>
                                        </p:tav>
                                      </p:tavLst>
                                    </p:anim>
                                    <p:anim calcmode="lin" valueType="num">
                                      <p:cBhvr>
                                        <p:cTn id="9" dur="1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1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250" tmFilter="0,0; .5, 1; 1, 1"/>
                                        <p:tgtEl>
                                          <p:spTgt spid="3"/>
                                        </p:tgtEl>
                                      </p:cBhvr>
                                    </p:animEffect>
                                  </p:childTnLst>
                                </p:cTn>
                              </p:par>
                              <p:par>
                                <p:cTn id="12" presetID="8" presetClass="entr" presetSubtype="16"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amond(in)">
                                      <p:cBhvr>
                                        <p:cTn id="14" dur="2000"/>
                                        <p:tgtEl>
                                          <p:spTgt spid="4"/>
                                        </p:tgtEl>
                                      </p:cBhvr>
                                    </p:animEffect>
                                  </p:childTnLst>
                                </p:cTn>
                              </p:par>
                              <p:par>
                                <p:cTn id="15" presetID="8"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par>
                                <p:cTn id="18" presetID="8"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amond(in)">
                                      <p:cBhvr>
                                        <p:cTn id="20" dur="2000"/>
                                        <p:tgtEl>
                                          <p:spTgt spid="6"/>
                                        </p:tgtEl>
                                      </p:cBhvr>
                                    </p:animEffect>
                                  </p:childTnLst>
                                </p:cTn>
                              </p:par>
                              <p:par>
                                <p:cTn id="21" presetID="8"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amond(in)">
                                      <p:cBhvr>
                                        <p:cTn id="23" dur="2000"/>
                                        <p:tgtEl>
                                          <p:spTgt spid="10"/>
                                        </p:tgtEl>
                                      </p:cBhvr>
                                    </p:animEffect>
                                  </p:childTnLst>
                                </p:cTn>
                              </p:par>
                              <p:par>
                                <p:cTn id="24" presetID="8"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amond(in)">
                                      <p:cBhvr>
                                        <p:cTn id="26" dur="2000"/>
                                        <p:tgtEl>
                                          <p:spTgt spid="12"/>
                                        </p:tgtEl>
                                      </p:cBhvr>
                                    </p:animEffect>
                                  </p:childTnLst>
                                </p:cTn>
                              </p:par>
                              <p:par>
                                <p:cTn id="27" presetID="8"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diamond(in)">
                                      <p:cBhvr>
                                        <p:cTn id="29" dur="2000"/>
                                        <p:tgtEl>
                                          <p:spTgt spid="16"/>
                                        </p:tgtEl>
                                      </p:cBhvr>
                                    </p:animEffect>
                                  </p:childTnLst>
                                </p:cTn>
                              </p:par>
                              <p:par>
                                <p:cTn id="30" presetID="8"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amond(in)">
                                      <p:cBhvr>
                                        <p:cTn id="32" dur="2000"/>
                                        <p:tgtEl>
                                          <p:spTgt spid="14"/>
                                        </p:tgtEl>
                                      </p:cBhvr>
                                    </p:animEffect>
                                  </p:childTnLst>
                                </p:cTn>
                              </p:par>
                            </p:childTnLst>
                          </p:cTn>
                        </p:par>
                        <p:par>
                          <p:cTn id="33" fill="hold">
                            <p:stCondLst>
                              <p:cond delay="4500"/>
                            </p:stCondLst>
                            <p:childTnLst>
                              <p:par>
                                <p:cTn id="34" presetID="22" presetClass="entr" presetSubtype="4"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animBg="1"/>
      <p:bldP spid="9" grpId="0" animBg="1"/>
      <p:bldP spid="11" grpId="0" animBg="1"/>
      <p:bldP spid="13" grpId="0" animBg="1"/>
      <p:bldP spid="15"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4" y="-1"/>
            <a:ext cx="9143644" cy="6908555"/>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35" y="1169939"/>
            <a:ext cx="2342925" cy="536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Прямоугольник 3"/>
          <p:cNvSpPr/>
          <p:nvPr/>
        </p:nvSpPr>
        <p:spPr>
          <a:xfrm>
            <a:off x="56276" y="253859"/>
            <a:ext cx="2502024" cy="738664"/>
          </a:xfrm>
          <a:prstGeom prst="rect">
            <a:avLst/>
          </a:prstGeom>
          <a:effectLst>
            <a:outerShdw blurRad="40000" dist="20000" dir="5400000" rotWithShape="0">
              <a:srgbClr val="000000">
                <a:alpha val="38000"/>
              </a:srgbClr>
            </a:outerShdw>
            <a:softEdge rad="63500"/>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ru-RU" sz="1400" b="1" dirty="0">
                <a:latin typeface="Cambria" pitchFamily="18" charset="0"/>
              </a:rPr>
              <a:t>«Кабинет доктора </a:t>
            </a:r>
            <a:r>
              <a:rPr lang="ru-RU" sz="1400" b="1" dirty="0" err="1">
                <a:latin typeface="Cambria" pitchFamily="18" charset="0"/>
              </a:rPr>
              <a:t>Калигари</a:t>
            </a:r>
            <a:r>
              <a:rPr lang="ru-RU" sz="1400" b="1" dirty="0">
                <a:latin typeface="Cambria" pitchFamily="18" charset="0"/>
              </a:rPr>
              <a:t>» </a:t>
            </a:r>
            <a:endParaRPr lang="ru-RU" sz="1400" b="1" dirty="0" smtClean="0">
              <a:latin typeface="Cambria" pitchFamily="18" charset="0"/>
            </a:endParaRPr>
          </a:p>
          <a:p>
            <a:pPr algn="ctr"/>
            <a:r>
              <a:rPr lang="ru-RU" sz="1400" b="1" dirty="0" smtClean="0">
                <a:latin typeface="Cambria" pitchFamily="18" charset="0"/>
              </a:rPr>
              <a:t>(</a:t>
            </a:r>
            <a:r>
              <a:rPr lang="ru-RU" sz="1400" b="1" dirty="0">
                <a:latin typeface="Cambria" pitchFamily="18" charset="0"/>
              </a:rPr>
              <a:t>Германия, 1920)</a:t>
            </a: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1122" y="0"/>
            <a:ext cx="1925053"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p:cNvSpPr/>
          <p:nvPr/>
        </p:nvSpPr>
        <p:spPr>
          <a:xfrm>
            <a:off x="2742005" y="2627606"/>
            <a:ext cx="1667701" cy="584775"/>
          </a:xfrm>
          <a:prstGeom prst="rect">
            <a:avLst/>
          </a:prstGeom>
          <a:effectLst>
            <a:outerShdw blurRad="40000" dist="20000" dir="5400000" rotWithShape="0">
              <a:srgbClr val="000000">
                <a:alpha val="38000"/>
              </a:srgbClr>
            </a:outerShdw>
            <a:softEdge rad="63500"/>
          </a:effectLst>
        </p:spPr>
        <p:style>
          <a:lnRef idx="1">
            <a:schemeClr val="accent4"/>
          </a:lnRef>
          <a:fillRef idx="2">
            <a:schemeClr val="accent4"/>
          </a:fillRef>
          <a:effectRef idx="1">
            <a:schemeClr val="accent4"/>
          </a:effectRef>
          <a:fontRef idx="minor">
            <a:schemeClr val="dk1"/>
          </a:fontRef>
        </p:style>
        <p:txBody>
          <a:bodyPr wrap="none">
            <a:spAutoFit/>
          </a:bodyPr>
          <a:lstStyle/>
          <a:p>
            <a:pPr algn="ctr"/>
            <a:r>
              <a:rPr lang="ru-RU" sz="1400" b="1" dirty="0">
                <a:latin typeface="Cambria" pitchFamily="18" charset="0"/>
              </a:rPr>
              <a:t>«</a:t>
            </a:r>
            <a:r>
              <a:rPr lang="ru-RU" sz="1400" b="1" dirty="0" err="1">
                <a:latin typeface="Cambria" pitchFamily="18" charset="0"/>
              </a:rPr>
              <a:t>Носферату</a:t>
            </a:r>
            <a:r>
              <a:rPr lang="ru-RU" sz="1400" b="1" dirty="0">
                <a:latin typeface="Cambria" pitchFamily="18" charset="0"/>
              </a:rPr>
              <a:t>» </a:t>
            </a:r>
            <a:endParaRPr lang="ru-RU" sz="1400" b="1" dirty="0" smtClean="0">
              <a:latin typeface="Cambria" pitchFamily="18" charset="0"/>
            </a:endParaRPr>
          </a:p>
          <a:p>
            <a:pPr algn="ctr"/>
            <a:r>
              <a:rPr lang="ru-RU" sz="1400" b="1" dirty="0" smtClean="0">
                <a:latin typeface="Cambria" pitchFamily="18" charset="0"/>
              </a:rPr>
              <a:t>(</a:t>
            </a:r>
            <a:r>
              <a:rPr lang="ru-RU" sz="1400" b="1" dirty="0">
                <a:latin typeface="Cambria" pitchFamily="18" charset="0"/>
              </a:rPr>
              <a:t>Германия, 1922</a:t>
            </a:r>
            <a:r>
              <a:rPr lang="ru-RU" dirty="0"/>
              <a:t>)</a:t>
            </a:r>
          </a:p>
        </p:txBody>
      </p:sp>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4647" y="3238021"/>
            <a:ext cx="2002418" cy="2857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Прямоугольник 7"/>
          <p:cNvSpPr/>
          <p:nvPr/>
        </p:nvSpPr>
        <p:spPr>
          <a:xfrm>
            <a:off x="2494190" y="6119336"/>
            <a:ext cx="2118918" cy="738664"/>
          </a:xfrm>
          <a:prstGeom prst="rect">
            <a:avLst/>
          </a:prstGeom>
          <a:effectLst>
            <a:outerShdw blurRad="40000" dist="20000" dir="5400000" rotWithShape="0">
              <a:srgbClr val="000000">
                <a:alpha val="38000"/>
              </a:srgbClr>
            </a:outerShdw>
            <a:softEdge rad="63500"/>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ru-RU" sz="1400" b="1" dirty="0">
                <a:latin typeface="Cambria" pitchFamily="18" charset="0"/>
              </a:rPr>
              <a:t>«Доктор </a:t>
            </a:r>
            <a:r>
              <a:rPr lang="ru-RU" sz="1400" b="1" dirty="0" err="1">
                <a:latin typeface="Cambria" pitchFamily="18" charset="0"/>
              </a:rPr>
              <a:t>Мабузе</a:t>
            </a:r>
            <a:r>
              <a:rPr lang="ru-RU" sz="1400" b="1" dirty="0">
                <a:latin typeface="Cambria" pitchFamily="18" charset="0"/>
              </a:rPr>
              <a:t>, игрок» </a:t>
            </a:r>
            <a:endParaRPr lang="ru-RU" sz="1400" b="1" dirty="0" smtClean="0">
              <a:latin typeface="Cambria" pitchFamily="18" charset="0"/>
            </a:endParaRPr>
          </a:p>
          <a:p>
            <a:pPr algn="ctr"/>
            <a:r>
              <a:rPr lang="ru-RU" sz="1400" b="1" dirty="0" smtClean="0">
                <a:latin typeface="Cambria" pitchFamily="18" charset="0"/>
              </a:rPr>
              <a:t>(</a:t>
            </a:r>
            <a:r>
              <a:rPr lang="ru-RU" sz="1400" b="1" dirty="0">
                <a:latin typeface="Cambria" pitchFamily="18" charset="0"/>
              </a:rPr>
              <a:t>Германия, 1922)</a:t>
            </a:r>
          </a:p>
        </p:txBody>
      </p:sp>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3108" y="437853"/>
            <a:ext cx="2010566" cy="2855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Прямоугольник 9"/>
          <p:cNvSpPr/>
          <p:nvPr/>
        </p:nvSpPr>
        <p:spPr>
          <a:xfrm>
            <a:off x="5005659" y="25460"/>
            <a:ext cx="1225464" cy="523220"/>
          </a:xfrm>
          <a:prstGeom prst="rect">
            <a:avLst/>
          </a:prstGeom>
          <a:effectLst>
            <a:outerShdw blurRad="40000" dist="20000" dir="5400000" rotWithShape="0">
              <a:srgbClr val="000000">
                <a:alpha val="38000"/>
              </a:srgbClr>
            </a:outerShdw>
            <a:softEdge rad="63500"/>
          </a:effectLst>
        </p:spPr>
        <p:style>
          <a:lnRef idx="1">
            <a:schemeClr val="accent4"/>
          </a:lnRef>
          <a:fillRef idx="2">
            <a:schemeClr val="accent4"/>
          </a:fillRef>
          <a:effectRef idx="1">
            <a:schemeClr val="accent4"/>
          </a:effectRef>
          <a:fontRef idx="minor">
            <a:schemeClr val="dk1"/>
          </a:fontRef>
        </p:style>
        <p:txBody>
          <a:bodyPr wrap="none">
            <a:spAutoFit/>
          </a:bodyPr>
          <a:lstStyle/>
          <a:p>
            <a:pPr algn="ctr"/>
            <a:r>
              <a:rPr lang="ru-RU" sz="1400" b="1" dirty="0">
                <a:latin typeface="Cambria" pitchFamily="18" charset="0"/>
              </a:rPr>
              <a:t>«Стачка» </a:t>
            </a:r>
            <a:endParaRPr lang="ru-RU" sz="1400" b="1" dirty="0" smtClean="0">
              <a:latin typeface="Cambria" pitchFamily="18" charset="0"/>
            </a:endParaRPr>
          </a:p>
          <a:p>
            <a:pPr algn="ctr"/>
            <a:r>
              <a:rPr lang="ru-RU" sz="1400" b="1" dirty="0" smtClean="0">
                <a:latin typeface="Cambria" pitchFamily="18" charset="0"/>
              </a:rPr>
              <a:t>(</a:t>
            </a:r>
            <a:r>
              <a:rPr lang="ru-RU" sz="1400" b="1" dirty="0">
                <a:latin typeface="Cambria" pitchFamily="18" charset="0"/>
              </a:rPr>
              <a:t>СССР, 1924)</a:t>
            </a:r>
          </a:p>
        </p:txBody>
      </p:sp>
      <p:pic>
        <p:nvPicPr>
          <p:cNvPr id="11" name="Рисунок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3784" y="3852339"/>
            <a:ext cx="2010566" cy="2764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Прямоугольник 11"/>
          <p:cNvSpPr/>
          <p:nvPr/>
        </p:nvSpPr>
        <p:spPr>
          <a:xfrm>
            <a:off x="5005659" y="3329119"/>
            <a:ext cx="1246816" cy="523220"/>
          </a:xfrm>
          <a:prstGeom prst="rect">
            <a:avLst/>
          </a:prstGeom>
          <a:effectLst>
            <a:outerShdw blurRad="40000" dist="20000" dir="5400000" rotWithShape="0">
              <a:srgbClr val="000000">
                <a:alpha val="38000"/>
              </a:srgbClr>
            </a:outerShdw>
            <a:softEdge rad="63500"/>
          </a:effectLst>
        </p:spPr>
        <p:style>
          <a:lnRef idx="1">
            <a:schemeClr val="accent4"/>
          </a:lnRef>
          <a:fillRef idx="2">
            <a:schemeClr val="accent4"/>
          </a:fillRef>
          <a:effectRef idx="1">
            <a:schemeClr val="accent4"/>
          </a:effectRef>
          <a:fontRef idx="minor">
            <a:schemeClr val="dk1"/>
          </a:fontRef>
        </p:style>
        <p:txBody>
          <a:bodyPr wrap="none">
            <a:spAutoFit/>
          </a:bodyPr>
          <a:lstStyle/>
          <a:p>
            <a:r>
              <a:rPr lang="ru-RU" sz="1400" b="1" dirty="0">
                <a:latin typeface="Cambria" pitchFamily="18" charset="0"/>
              </a:rPr>
              <a:t>«Алчность» </a:t>
            </a:r>
            <a:endParaRPr lang="ru-RU" sz="1400" b="1" dirty="0" smtClean="0">
              <a:latin typeface="Cambria" pitchFamily="18" charset="0"/>
            </a:endParaRPr>
          </a:p>
          <a:p>
            <a:r>
              <a:rPr lang="ru-RU" sz="1400" b="1" dirty="0" smtClean="0">
                <a:latin typeface="Cambria" pitchFamily="18" charset="0"/>
              </a:rPr>
              <a:t>(</a:t>
            </a:r>
            <a:r>
              <a:rPr lang="ru-RU" sz="1400" b="1" dirty="0">
                <a:latin typeface="Cambria" pitchFamily="18" charset="0"/>
              </a:rPr>
              <a:t>США, 1924)</a:t>
            </a:r>
          </a:p>
        </p:txBody>
      </p:sp>
      <p:pic>
        <p:nvPicPr>
          <p:cNvPr id="13" name="Рисунок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4350" y="301700"/>
            <a:ext cx="2467281" cy="5651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Прямоугольник 13"/>
          <p:cNvSpPr/>
          <p:nvPr/>
        </p:nvSpPr>
        <p:spPr>
          <a:xfrm>
            <a:off x="6904893" y="6096017"/>
            <a:ext cx="2079865" cy="523220"/>
          </a:xfrm>
          <a:prstGeom prst="rect">
            <a:avLst/>
          </a:prstGeom>
          <a:effectLst>
            <a:outerShdw blurRad="40000" dist="20000" dir="5400000" rotWithShape="0">
              <a:srgbClr val="000000">
                <a:alpha val="38000"/>
              </a:srgbClr>
            </a:outerShdw>
            <a:softEdge rad="63500"/>
          </a:effectLst>
        </p:spPr>
        <p:style>
          <a:lnRef idx="1">
            <a:schemeClr val="accent4"/>
          </a:lnRef>
          <a:fillRef idx="2">
            <a:schemeClr val="accent4"/>
          </a:fillRef>
          <a:effectRef idx="1">
            <a:schemeClr val="accent4"/>
          </a:effectRef>
          <a:fontRef idx="minor">
            <a:schemeClr val="dk1"/>
          </a:fontRef>
        </p:style>
        <p:txBody>
          <a:bodyPr wrap="none">
            <a:spAutoFit/>
          </a:bodyPr>
          <a:lstStyle/>
          <a:p>
            <a:pPr algn="ctr"/>
            <a:r>
              <a:rPr lang="ru-RU" sz="1400" b="1" dirty="0">
                <a:latin typeface="Cambria" pitchFamily="18" charset="0"/>
              </a:rPr>
              <a:t>«Золотая лихорадка» </a:t>
            </a:r>
            <a:endParaRPr lang="ru-RU" sz="1400" b="1" dirty="0" smtClean="0">
              <a:latin typeface="Cambria" pitchFamily="18" charset="0"/>
            </a:endParaRPr>
          </a:p>
          <a:p>
            <a:pPr algn="ctr"/>
            <a:r>
              <a:rPr lang="ru-RU" sz="1400" b="1" dirty="0" smtClean="0">
                <a:latin typeface="Cambria" pitchFamily="18" charset="0"/>
              </a:rPr>
              <a:t>(</a:t>
            </a:r>
            <a:r>
              <a:rPr lang="ru-RU" sz="1400" b="1" dirty="0">
                <a:latin typeface="Cambria" pitchFamily="18" charset="0"/>
              </a:rPr>
              <a:t>США, 1925)</a:t>
            </a:r>
          </a:p>
        </p:txBody>
      </p:sp>
    </p:spTree>
    <p:extLst>
      <p:ext uri="{BB962C8B-B14F-4D97-AF65-F5344CB8AC3E}">
        <p14:creationId xmlns:p14="http://schemas.microsoft.com/office/powerpoint/2010/main" val="359309624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ppt_w</p:attrName>
                                        </p:attrNameLst>
                                      </p:cBhvr>
                                      <p:tavLst>
                                        <p:tav tm="0" fmla="#ppt_w*sin(2.5*pi*$)">
                                          <p:val>
                                            <p:fltVal val="0"/>
                                          </p:val>
                                        </p:tav>
                                        <p:tav tm="100000">
                                          <p:val>
                                            <p:fltVal val="1"/>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anim calcmode="lin" valueType="num">
                                      <p:cBhvr>
                                        <p:cTn id="23" dur="2000" fill="hold"/>
                                        <p:tgtEl>
                                          <p:spTgt spid="9"/>
                                        </p:tgtEl>
                                        <p:attrNameLst>
                                          <p:attrName>ppt_w</p:attrName>
                                        </p:attrNameLst>
                                      </p:cBhvr>
                                      <p:tavLst>
                                        <p:tav tm="0" fmla="#ppt_w*sin(2.5*pi*$)">
                                          <p:val>
                                            <p:fltVal val="0"/>
                                          </p:val>
                                        </p:tav>
                                        <p:tav tm="100000">
                                          <p:val>
                                            <p:fltVal val="1"/>
                                          </p:val>
                                        </p:tav>
                                      </p:tavLst>
                                    </p:anim>
                                    <p:anim calcmode="lin" valueType="num">
                                      <p:cBhvr>
                                        <p:cTn id="24" dur="2000" fill="hold"/>
                                        <p:tgtEl>
                                          <p:spTgt spid="9"/>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anim calcmode="lin" valueType="num">
                                      <p:cBhvr>
                                        <p:cTn id="28" dur="2000" fill="hold"/>
                                        <p:tgtEl>
                                          <p:spTgt spid="11"/>
                                        </p:tgtEl>
                                        <p:attrNameLst>
                                          <p:attrName>ppt_w</p:attrName>
                                        </p:attrNameLst>
                                      </p:cBhvr>
                                      <p:tavLst>
                                        <p:tav tm="0" fmla="#ppt_w*sin(2.5*pi*$)">
                                          <p:val>
                                            <p:fltVal val="0"/>
                                          </p:val>
                                        </p:tav>
                                        <p:tav tm="100000">
                                          <p:val>
                                            <p:fltVal val="1"/>
                                          </p:val>
                                        </p:tav>
                                      </p:tavLst>
                                    </p:anim>
                                    <p:anim calcmode="lin" valueType="num">
                                      <p:cBhvr>
                                        <p:cTn id="29" dur="2000" fill="hold"/>
                                        <p:tgtEl>
                                          <p:spTgt spid="11"/>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anim calcmode="lin" valueType="num">
                                      <p:cBhvr>
                                        <p:cTn id="33" dur="2000" fill="hold"/>
                                        <p:tgtEl>
                                          <p:spTgt spid="13"/>
                                        </p:tgtEl>
                                        <p:attrNameLst>
                                          <p:attrName>ppt_w</p:attrName>
                                        </p:attrNameLst>
                                      </p:cBhvr>
                                      <p:tavLst>
                                        <p:tav tm="0" fmla="#ppt_w*sin(2.5*pi*$)">
                                          <p:val>
                                            <p:fltVal val="0"/>
                                          </p:val>
                                        </p:tav>
                                        <p:tav tm="100000">
                                          <p:val>
                                            <p:fltVal val="1"/>
                                          </p:val>
                                        </p:tav>
                                      </p:tavLst>
                                    </p:anim>
                                    <p:anim calcmode="lin" valueType="num">
                                      <p:cBhvr>
                                        <p:cTn id="34" dur="2000" fill="hold"/>
                                        <p:tgtEl>
                                          <p:spTgt spid="13"/>
                                        </p:tgtEl>
                                        <p:attrNameLst>
                                          <p:attrName>ppt_h</p:attrName>
                                        </p:attrNameLst>
                                      </p:cBhvr>
                                      <p:tavLst>
                                        <p:tav tm="0">
                                          <p:val>
                                            <p:strVal val="#ppt_h"/>
                                          </p:val>
                                        </p:tav>
                                        <p:tav tm="100000">
                                          <p:val>
                                            <p:strVal val="#ppt_h"/>
                                          </p:val>
                                        </p:tav>
                                      </p:tavLst>
                                    </p:anim>
                                  </p:childTnLst>
                                </p:cTn>
                              </p:par>
                              <p:par>
                                <p:cTn id="35" presetID="3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250" fill="hold"/>
                                        <p:tgtEl>
                                          <p:spTgt spid="4"/>
                                        </p:tgtEl>
                                        <p:attrNameLst>
                                          <p:attrName>ppt_w</p:attrName>
                                        </p:attrNameLst>
                                      </p:cBhvr>
                                      <p:tavLst>
                                        <p:tav tm="0">
                                          <p:val>
                                            <p:fltVal val="0"/>
                                          </p:val>
                                        </p:tav>
                                        <p:tav tm="100000">
                                          <p:val>
                                            <p:strVal val="#ppt_w"/>
                                          </p:val>
                                        </p:tav>
                                      </p:tavLst>
                                    </p:anim>
                                    <p:anim calcmode="lin" valueType="num">
                                      <p:cBhvr>
                                        <p:cTn id="38" dur="1250" fill="hold"/>
                                        <p:tgtEl>
                                          <p:spTgt spid="4"/>
                                        </p:tgtEl>
                                        <p:attrNameLst>
                                          <p:attrName>ppt_h</p:attrName>
                                        </p:attrNameLst>
                                      </p:cBhvr>
                                      <p:tavLst>
                                        <p:tav tm="0">
                                          <p:val>
                                            <p:fltVal val="0"/>
                                          </p:val>
                                        </p:tav>
                                        <p:tav tm="100000">
                                          <p:val>
                                            <p:strVal val="#ppt_h"/>
                                          </p:val>
                                        </p:tav>
                                      </p:tavLst>
                                    </p:anim>
                                    <p:anim calcmode="lin" valueType="num">
                                      <p:cBhvr>
                                        <p:cTn id="39" dur="1250" fill="hold"/>
                                        <p:tgtEl>
                                          <p:spTgt spid="4"/>
                                        </p:tgtEl>
                                        <p:attrNameLst>
                                          <p:attrName>style.rotation</p:attrName>
                                        </p:attrNameLst>
                                      </p:cBhvr>
                                      <p:tavLst>
                                        <p:tav tm="0">
                                          <p:val>
                                            <p:fltVal val="90"/>
                                          </p:val>
                                        </p:tav>
                                        <p:tav tm="100000">
                                          <p:val>
                                            <p:fltVal val="0"/>
                                          </p:val>
                                        </p:tav>
                                      </p:tavLst>
                                    </p:anim>
                                    <p:animEffect transition="in" filter="fade">
                                      <p:cBhvr>
                                        <p:cTn id="40" dur="1250"/>
                                        <p:tgtEl>
                                          <p:spTgt spid="4"/>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1250" fill="hold"/>
                                        <p:tgtEl>
                                          <p:spTgt spid="6"/>
                                        </p:tgtEl>
                                        <p:attrNameLst>
                                          <p:attrName>ppt_w</p:attrName>
                                        </p:attrNameLst>
                                      </p:cBhvr>
                                      <p:tavLst>
                                        <p:tav tm="0">
                                          <p:val>
                                            <p:fltVal val="0"/>
                                          </p:val>
                                        </p:tav>
                                        <p:tav tm="100000">
                                          <p:val>
                                            <p:strVal val="#ppt_w"/>
                                          </p:val>
                                        </p:tav>
                                      </p:tavLst>
                                    </p:anim>
                                    <p:anim calcmode="lin" valueType="num">
                                      <p:cBhvr>
                                        <p:cTn id="44" dur="1250" fill="hold"/>
                                        <p:tgtEl>
                                          <p:spTgt spid="6"/>
                                        </p:tgtEl>
                                        <p:attrNameLst>
                                          <p:attrName>ppt_h</p:attrName>
                                        </p:attrNameLst>
                                      </p:cBhvr>
                                      <p:tavLst>
                                        <p:tav tm="0">
                                          <p:val>
                                            <p:fltVal val="0"/>
                                          </p:val>
                                        </p:tav>
                                        <p:tav tm="100000">
                                          <p:val>
                                            <p:strVal val="#ppt_h"/>
                                          </p:val>
                                        </p:tav>
                                      </p:tavLst>
                                    </p:anim>
                                    <p:anim calcmode="lin" valueType="num">
                                      <p:cBhvr>
                                        <p:cTn id="45" dur="1250" fill="hold"/>
                                        <p:tgtEl>
                                          <p:spTgt spid="6"/>
                                        </p:tgtEl>
                                        <p:attrNameLst>
                                          <p:attrName>style.rotation</p:attrName>
                                        </p:attrNameLst>
                                      </p:cBhvr>
                                      <p:tavLst>
                                        <p:tav tm="0">
                                          <p:val>
                                            <p:fltVal val="90"/>
                                          </p:val>
                                        </p:tav>
                                        <p:tav tm="100000">
                                          <p:val>
                                            <p:fltVal val="0"/>
                                          </p:val>
                                        </p:tav>
                                      </p:tavLst>
                                    </p:anim>
                                    <p:animEffect transition="in" filter="fade">
                                      <p:cBhvr>
                                        <p:cTn id="46" dur="1250"/>
                                        <p:tgtEl>
                                          <p:spTgt spid="6"/>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250" fill="hold"/>
                                        <p:tgtEl>
                                          <p:spTgt spid="8"/>
                                        </p:tgtEl>
                                        <p:attrNameLst>
                                          <p:attrName>ppt_w</p:attrName>
                                        </p:attrNameLst>
                                      </p:cBhvr>
                                      <p:tavLst>
                                        <p:tav tm="0">
                                          <p:val>
                                            <p:fltVal val="0"/>
                                          </p:val>
                                        </p:tav>
                                        <p:tav tm="100000">
                                          <p:val>
                                            <p:strVal val="#ppt_w"/>
                                          </p:val>
                                        </p:tav>
                                      </p:tavLst>
                                    </p:anim>
                                    <p:anim calcmode="lin" valueType="num">
                                      <p:cBhvr>
                                        <p:cTn id="50" dur="1250" fill="hold"/>
                                        <p:tgtEl>
                                          <p:spTgt spid="8"/>
                                        </p:tgtEl>
                                        <p:attrNameLst>
                                          <p:attrName>ppt_h</p:attrName>
                                        </p:attrNameLst>
                                      </p:cBhvr>
                                      <p:tavLst>
                                        <p:tav tm="0">
                                          <p:val>
                                            <p:fltVal val="0"/>
                                          </p:val>
                                        </p:tav>
                                        <p:tav tm="100000">
                                          <p:val>
                                            <p:strVal val="#ppt_h"/>
                                          </p:val>
                                        </p:tav>
                                      </p:tavLst>
                                    </p:anim>
                                    <p:anim calcmode="lin" valueType="num">
                                      <p:cBhvr>
                                        <p:cTn id="51" dur="1250" fill="hold"/>
                                        <p:tgtEl>
                                          <p:spTgt spid="8"/>
                                        </p:tgtEl>
                                        <p:attrNameLst>
                                          <p:attrName>style.rotation</p:attrName>
                                        </p:attrNameLst>
                                      </p:cBhvr>
                                      <p:tavLst>
                                        <p:tav tm="0">
                                          <p:val>
                                            <p:fltVal val="90"/>
                                          </p:val>
                                        </p:tav>
                                        <p:tav tm="100000">
                                          <p:val>
                                            <p:fltVal val="0"/>
                                          </p:val>
                                        </p:tav>
                                      </p:tavLst>
                                    </p:anim>
                                    <p:animEffect transition="in" filter="fade">
                                      <p:cBhvr>
                                        <p:cTn id="52" dur="1250"/>
                                        <p:tgtEl>
                                          <p:spTgt spid="8"/>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250" fill="hold"/>
                                        <p:tgtEl>
                                          <p:spTgt spid="10"/>
                                        </p:tgtEl>
                                        <p:attrNameLst>
                                          <p:attrName>ppt_w</p:attrName>
                                        </p:attrNameLst>
                                      </p:cBhvr>
                                      <p:tavLst>
                                        <p:tav tm="0">
                                          <p:val>
                                            <p:fltVal val="0"/>
                                          </p:val>
                                        </p:tav>
                                        <p:tav tm="100000">
                                          <p:val>
                                            <p:strVal val="#ppt_w"/>
                                          </p:val>
                                        </p:tav>
                                      </p:tavLst>
                                    </p:anim>
                                    <p:anim calcmode="lin" valueType="num">
                                      <p:cBhvr>
                                        <p:cTn id="56" dur="1250" fill="hold"/>
                                        <p:tgtEl>
                                          <p:spTgt spid="10"/>
                                        </p:tgtEl>
                                        <p:attrNameLst>
                                          <p:attrName>ppt_h</p:attrName>
                                        </p:attrNameLst>
                                      </p:cBhvr>
                                      <p:tavLst>
                                        <p:tav tm="0">
                                          <p:val>
                                            <p:fltVal val="0"/>
                                          </p:val>
                                        </p:tav>
                                        <p:tav tm="100000">
                                          <p:val>
                                            <p:strVal val="#ppt_h"/>
                                          </p:val>
                                        </p:tav>
                                      </p:tavLst>
                                    </p:anim>
                                    <p:anim calcmode="lin" valueType="num">
                                      <p:cBhvr>
                                        <p:cTn id="57" dur="1250" fill="hold"/>
                                        <p:tgtEl>
                                          <p:spTgt spid="10"/>
                                        </p:tgtEl>
                                        <p:attrNameLst>
                                          <p:attrName>style.rotation</p:attrName>
                                        </p:attrNameLst>
                                      </p:cBhvr>
                                      <p:tavLst>
                                        <p:tav tm="0">
                                          <p:val>
                                            <p:fltVal val="90"/>
                                          </p:val>
                                        </p:tav>
                                        <p:tav tm="100000">
                                          <p:val>
                                            <p:fltVal val="0"/>
                                          </p:val>
                                        </p:tav>
                                      </p:tavLst>
                                    </p:anim>
                                    <p:animEffect transition="in" filter="fade">
                                      <p:cBhvr>
                                        <p:cTn id="58" dur="1250"/>
                                        <p:tgtEl>
                                          <p:spTgt spid="10"/>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1250" fill="hold"/>
                                        <p:tgtEl>
                                          <p:spTgt spid="12"/>
                                        </p:tgtEl>
                                        <p:attrNameLst>
                                          <p:attrName>ppt_w</p:attrName>
                                        </p:attrNameLst>
                                      </p:cBhvr>
                                      <p:tavLst>
                                        <p:tav tm="0">
                                          <p:val>
                                            <p:fltVal val="0"/>
                                          </p:val>
                                        </p:tav>
                                        <p:tav tm="100000">
                                          <p:val>
                                            <p:strVal val="#ppt_w"/>
                                          </p:val>
                                        </p:tav>
                                      </p:tavLst>
                                    </p:anim>
                                    <p:anim calcmode="lin" valueType="num">
                                      <p:cBhvr>
                                        <p:cTn id="62" dur="1250" fill="hold"/>
                                        <p:tgtEl>
                                          <p:spTgt spid="12"/>
                                        </p:tgtEl>
                                        <p:attrNameLst>
                                          <p:attrName>ppt_h</p:attrName>
                                        </p:attrNameLst>
                                      </p:cBhvr>
                                      <p:tavLst>
                                        <p:tav tm="0">
                                          <p:val>
                                            <p:fltVal val="0"/>
                                          </p:val>
                                        </p:tav>
                                        <p:tav tm="100000">
                                          <p:val>
                                            <p:strVal val="#ppt_h"/>
                                          </p:val>
                                        </p:tav>
                                      </p:tavLst>
                                    </p:anim>
                                    <p:anim calcmode="lin" valueType="num">
                                      <p:cBhvr>
                                        <p:cTn id="63" dur="1250" fill="hold"/>
                                        <p:tgtEl>
                                          <p:spTgt spid="12"/>
                                        </p:tgtEl>
                                        <p:attrNameLst>
                                          <p:attrName>style.rotation</p:attrName>
                                        </p:attrNameLst>
                                      </p:cBhvr>
                                      <p:tavLst>
                                        <p:tav tm="0">
                                          <p:val>
                                            <p:fltVal val="90"/>
                                          </p:val>
                                        </p:tav>
                                        <p:tav tm="100000">
                                          <p:val>
                                            <p:fltVal val="0"/>
                                          </p:val>
                                        </p:tav>
                                      </p:tavLst>
                                    </p:anim>
                                    <p:animEffect transition="in" filter="fade">
                                      <p:cBhvr>
                                        <p:cTn id="64" dur="1250"/>
                                        <p:tgtEl>
                                          <p:spTgt spid="12"/>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1250" fill="hold"/>
                                        <p:tgtEl>
                                          <p:spTgt spid="14"/>
                                        </p:tgtEl>
                                        <p:attrNameLst>
                                          <p:attrName>ppt_w</p:attrName>
                                        </p:attrNameLst>
                                      </p:cBhvr>
                                      <p:tavLst>
                                        <p:tav tm="0">
                                          <p:val>
                                            <p:fltVal val="0"/>
                                          </p:val>
                                        </p:tav>
                                        <p:tav tm="100000">
                                          <p:val>
                                            <p:strVal val="#ppt_w"/>
                                          </p:val>
                                        </p:tav>
                                      </p:tavLst>
                                    </p:anim>
                                    <p:anim calcmode="lin" valueType="num">
                                      <p:cBhvr>
                                        <p:cTn id="68" dur="1250" fill="hold"/>
                                        <p:tgtEl>
                                          <p:spTgt spid="14"/>
                                        </p:tgtEl>
                                        <p:attrNameLst>
                                          <p:attrName>ppt_h</p:attrName>
                                        </p:attrNameLst>
                                      </p:cBhvr>
                                      <p:tavLst>
                                        <p:tav tm="0">
                                          <p:val>
                                            <p:fltVal val="0"/>
                                          </p:val>
                                        </p:tav>
                                        <p:tav tm="100000">
                                          <p:val>
                                            <p:strVal val="#ppt_h"/>
                                          </p:val>
                                        </p:tav>
                                      </p:tavLst>
                                    </p:anim>
                                    <p:anim calcmode="lin" valueType="num">
                                      <p:cBhvr>
                                        <p:cTn id="69" dur="1250" fill="hold"/>
                                        <p:tgtEl>
                                          <p:spTgt spid="14"/>
                                        </p:tgtEl>
                                        <p:attrNameLst>
                                          <p:attrName>style.rotation</p:attrName>
                                        </p:attrNameLst>
                                      </p:cBhvr>
                                      <p:tavLst>
                                        <p:tav tm="0">
                                          <p:val>
                                            <p:fltVal val="90"/>
                                          </p:val>
                                        </p:tav>
                                        <p:tav tm="100000">
                                          <p:val>
                                            <p:fltVal val="0"/>
                                          </p:val>
                                        </p:tav>
                                      </p:tavLst>
                                    </p:anim>
                                    <p:animEffect transition="in" filter="fade">
                                      <p:cBhvr>
                                        <p:cTn id="70"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 y="0"/>
            <a:ext cx="9144000"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364" y="980728"/>
            <a:ext cx="3225924" cy="219362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Прямоугольник 3"/>
          <p:cNvSpPr/>
          <p:nvPr/>
        </p:nvSpPr>
        <p:spPr>
          <a:xfrm>
            <a:off x="1264828" y="260648"/>
            <a:ext cx="1225464" cy="523220"/>
          </a:xfrm>
          <a:prstGeom prst="rect">
            <a:avLst/>
          </a:prstGeom>
          <a:ln>
            <a:solidFill>
              <a:schemeClr val="tx1"/>
            </a:solidFill>
          </a:ln>
          <a:effectLst>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wrap="none">
            <a:spAutoFit/>
          </a:bodyPr>
          <a:lstStyle/>
          <a:p>
            <a:pPr algn="ctr"/>
            <a:r>
              <a:rPr lang="ru-RU" sz="1400" b="1" dirty="0">
                <a:latin typeface="Cambria" pitchFamily="18" charset="0"/>
              </a:rPr>
              <a:t>«Аэлита» </a:t>
            </a:r>
            <a:endParaRPr lang="ru-RU" sz="1400" b="1" dirty="0" smtClean="0">
              <a:latin typeface="Cambria" pitchFamily="18" charset="0"/>
            </a:endParaRPr>
          </a:p>
          <a:p>
            <a:pPr algn="ctr"/>
            <a:r>
              <a:rPr lang="ru-RU" sz="1400" b="1" dirty="0" smtClean="0">
                <a:latin typeface="Cambria" pitchFamily="18" charset="0"/>
              </a:rPr>
              <a:t>(</a:t>
            </a:r>
            <a:r>
              <a:rPr lang="ru-RU" sz="1400" b="1" dirty="0">
                <a:latin typeface="Cambria" pitchFamily="18" charset="0"/>
              </a:rPr>
              <a:t>СССР, 1924)</a:t>
            </a: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23" y="4172568"/>
            <a:ext cx="3371337" cy="243132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Прямоугольник 5"/>
          <p:cNvSpPr/>
          <p:nvPr/>
        </p:nvSpPr>
        <p:spPr>
          <a:xfrm>
            <a:off x="826793" y="3429000"/>
            <a:ext cx="2352567" cy="523220"/>
          </a:xfrm>
          <a:prstGeom prst="rect">
            <a:avLst/>
          </a:prstGeom>
          <a:ln>
            <a:solidFill>
              <a:schemeClr val="tx1"/>
            </a:solidFill>
          </a:ln>
          <a:effectLst>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wrap="none">
            <a:spAutoFit/>
          </a:bodyPr>
          <a:lstStyle/>
          <a:p>
            <a:pPr algn="ctr"/>
            <a:r>
              <a:rPr lang="ru-RU" sz="1400" b="1" dirty="0">
                <a:latin typeface="Cambria" pitchFamily="18" charset="0"/>
              </a:rPr>
              <a:t>«Броненосец Потёмкин» </a:t>
            </a:r>
            <a:endParaRPr lang="ru-RU" sz="1400" b="1" dirty="0" smtClean="0">
              <a:latin typeface="Cambria" pitchFamily="18" charset="0"/>
            </a:endParaRPr>
          </a:p>
          <a:p>
            <a:pPr algn="ctr"/>
            <a:r>
              <a:rPr lang="ru-RU" sz="1400" b="1" dirty="0" smtClean="0">
                <a:latin typeface="Cambria" pitchFamily="18" charset="0"/>
              </a:rPr>
              <a:t>(</a:t>
            </a:r>
            <a:r>
              <a:rPr lang="ru-RU" sz="1400" b="1" dirty="0">
                <a:latin typeface="Cambria" pitchFamily="18" charset="0"/>
              </a:rPr>
              <a:t>СССР, 1925)</a:t>
            </a:r>
          </a:p>
        </p:txBody>
      </p:sp>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6478" y="3257706"/>
            <a:ext cx="1553892" cy="30378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Прямоугольник 7"/>
          <p:cNvSpPr/>
          <p:nvPr/>
        </p:nvSpPr>
        <p:spPr>
          <a:xfrm>
            <a:off x="3898259" y="6334780"/>
            <a:ext cx="1813463" cy="523220"/>
          </a:xfrm>
          <a:prstGeom prst="rect">
            <a:avLst/>
          </a:prstGeom>
          <a:ln>
            <a:solidFill>
              <a:schemeClr val="tx1"/>
            </a:solidFill>
          </a:ln>
          <a:effectLst>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ru-RU" sz="1400" b="1" dirty="0">
                <a:latin typeface="Cambria" pitchFamily="18" charset="0"/>
              </a:rPr>
              <a:t>«Большой парад</a:t>
            </a:r>
            <a:r>
              <a:rPr lang="ru-RU" sz="1400" b="1" dirty="0" smtClean="0">
                <a:latin typeface="Cambria" pitchFamily="18" charset="0"/>
              </a:rPr>
              <a:t>»</a:t>
            </a:r>
          </a:p>
          <a:p>
            <a:pPr algn="ctr"/>
            <a:r>
              <a:rPr lang="ru-RU" sz="1400" b="1" dirty="0" smtClean="0">
                <a:latin typeface="Cambria" pitchFamily="18" charset="0"/>
              </a:rPr>
              <a:t> </a:t>
            </a:r>
            <a:r>
              <a:rPr lang="ru-RU" sz="1400" b="1" dirty="0">
                <a:latin typeface="Cambria" pitchFamily="18" charset="0"/>
              </a:rPr>
              <a:t>(США, 1925)</a:t>
            </a:r>
          </a:p>
        </p:txBody>
      </p:sp>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6478" y="692696"/>
            <a:ext cx="1558828" cy="238666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Прямоугольник 9"/>
          <p:cNvSpPr/>
          <p:nvPr/>
        </p:nvSpPr>
        <p:spPr>
          <a:xfrm>
            <a:off x="4170016" y="16225"/>
            <a:ext cx="1246816" cy="523220"/>
          </a:xfrm>
          <a:prstGeom prst="rect">
            <a:avLst/>
          </a:prstGeom>
          <a:effectLst>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wrap="none">
            <a:spAutoFit/>
          </a:bodyPr>
          <a:lstStyle/>
          <a:p>
            <a:pPr algn="ctr"/>
            <a:r>
              <a:rPr lang="ru-RU" sz="1400" b="1" dirty="0">
                <a:latin typeface="Cambria" pitchFamily="18" charset="0"/>
              </a:rPr>
              <a:t>«Генерал» </a:t>
            </a:r>
            <a:endParaRPr lang="ru-RU" sz="1400" b="1" dirty="0" smtClean="0">
              <a:latin typeface="Cambria" pitchFamily="18" charset="0"/>
            </a:endParaRPr>
          </a:p>
          <a:p>
            <a:pPr algn="ctr"/>
            <a:r>
              <a:rPr lang="ru-RU" sz="1400" b="1" dirty="0" smtClean="0">
                <a:latin typeface="Cambria" pitchFamily="18" charset="0"/>
              </a:rPr>
              <a:t>(</a:t>
            </a:r>
            <a:r>
              <a:rPr lang="ru-RU" sz="1400" b="1" dirty="0">
                <a:latin typeface="Cambria" pitchFamily="18" charset="0"/>
              </a:rPr>
              <a:t>США, 1926)</a:t>
            </a:r>
          </a:p>
        </p:txBody>
      </p:sp>
      <p:pic>
        <p:nvPicPr>
          <p:cNvPr id="11" name="Рисунок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0571" y="849887"/>
            <a:ext cx="2540000" cy="58293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2" name="Прямоугольник 11"/>
          <p:cNvSpPr/>
          <p:nvPr/>
        </p:nvSpPr>
        <p:spPr>
          <a:xfrm>
            <a:off x="6375117" y="169476"/>
            <a:ext cx="1670907" cy="523220"/>
          </a:xfrm>
          <a:prstGeom prst="rect">
            <a:avLst/>
          </a:prstGeom>
          <a:effectLst>
            <a:outerShdw blurRad="40000" dist="20000" dir="5400000" rotWithShape="0">
              <a:srgbClr val="000000">
                <a:alpha val="38000"/>
              </a:srgbClr>
            </a:outerShdw>
            <a:softEdge rad="63500"/>
          </a:effectLst>
        </p:spPr>
        <p:style>
          <a:lnRef idx="1">
            <a:schemeClr val="accent6"/>
          </a:lnRef>
          <a:fillRef idx="2">
            <a:schemeClr val="accent6"/>
          </a:fillRef>
          <a:effectRef idx="1">
            <a:schemeClr val="accent6"/>
          </a:effectRef>
          <a:fontRef idx="minor">
            <a:schemeClr val="dk1"/>
          </a:fontRef>
        </p:style>
        <p:txBody>
          <a:bodyPr wrap="none">
            <a:spAutoFit/>
          </a:bodyPr>
          <a:lstStyle/>
          <a:p>
            <a:pPr algn="ctr"/>
            <a:r>
              <a:rPr lang="ru-RU" sz="1400" b="1" dirty="0">
                <a:latin typeface="Cambria" pitchFamily="18" charset="0"/>
              </a:rPr>
              <a:t>«Метрополис» </a:t>
            </a:r>
            <a:endParaRPr lang="ru-RU" sz="1400" b="1" dirty="0" smtClean="0">
              <a:latin typeface="Cambria" pitchFamily="18" charset="0"/>
            </a:endParaRPr>
          </a:p>
          <a:p>
            <a:pPr algn="ctr"/>
            <a:r>
              <a:rPr lang="ru-RU" sz="1400" b="1" dirty="0" smtClean="0">
                <a:latin typeface="Cambria" pitchFamily="18" charset="0"/>
              </a:rPr>
              <a:t>(</a:t>
            </a:r>
            <a:r>
              <a:rPr lang="ru-RU" sz="1400" b="1" dirty="0">
                <a:latin typeface="Cambria" pitchFamily="18" charset="0"/>
              </a:rPr>
              <a:t>Германия, 1927)</a:t>
            </a:r>
          </a:p>
        </p:txBody>
      </p:sp>
    </p:spTree>
    <p:extLst>
      <p:ext uri="{BB962C8B-B14F-4D97-AF65-F5344CB8AC3E}">
        <p14:creationId xmlns:p14="http://schemas.microsoft.com/office/powerpoint/2010/main" val="311537129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1000"/>
                                        <p:tgtEl>
                                          <p:spTgt spid="11"/>
                                        </p:tgtEl>
                                      </p:cBhvr>
                                    </p:animEffect>
                                  </p:childTnLst>
                                </p:cTn>
                              </p:par>
                              <p:par>
                                <p:cTn id="8" presetID="18" presetClass="entr" presetSubtype="1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1000"/>
                                        <p:tgtEl>
                                          <p:spTgt spid="7"/>
                                        </p:tgtEl>
                                      </p:cBhvr>
                                    </p:animEffect>
                                  </p:childTnLst>
                                </p:cTn>
                              </p:par>
                              <p:par>
                                <p:cTn id="11" presetID="18" presetClass="entr" presetSubtype="1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trips(downLeft)">
                                      <p:cBhvr>
                                        <p:cTn id="13" dur="1000"/>
                                        <p:tgtEl>
                                          <p:spTgt spid="9"/>
                                        </p:tgtEl>
                                      </p:cBhvr>
                                    </p:animEffect>
                                  </p:childTnLst>
                                </p:cTn>
                              </p:par>
                              <p:par>
                                <p:cTn id="14" presetID="18" presetClass="entr" presetSubtype="12"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Left)">
                                      <p:cBhvr>
                                        <p:cTn id="16" dur="1000"/>
                                        <p:tgtEl>
                                          <p:spTgt spid="5"/>
                                        </p:tgtEl>
                                      </p:cBhvr>
                                    </p:animEffect>
                                  </p:childTnLst>
                                </p:cTn>
                              </p:par>
                              <p:par>
                                <p:cTn id="17" presetID="18"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10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796" y="119636"/>
            <a:ext cx="2218735" cy="3350290"/>
          </a:xfrm>
          <a:prstGeom prst="rect">
            <a:avLst/>
          </a:prstGeom>
          <a:ln>
            <a:noFill/>
          </a:ln>
          <a:effectLst>
            <a:reflection blurRad="12700" stA="30000" endPos="30000" dist="5000" dir="5400000" sy="-100000" algn="bl" rotWithShape="0"/>
          </a:effectLst>
          <a:scene3d>
            <a:camera prst="perspectiveContrastingRightFacing"/>
            <a:lightRig rig="threePt" dir="t">
              <a:rot lat="0" lon="0" rev="2700000"/>
            </a:lightRig>
          </a:scene3d>
          <a:sp3d>
            <a:bevelT w="63500" h="50800"/>
          </a:sp3d>
        </p:spPr>
      </p:pic>
      <p:sp>
        <p:nvSpPr>
          <p:cNvPr id="4" name="Прямоугольник 3"/>
          <p:cNvSpPr/>
          <p:nvPr/>
        </p:nvSpPr>
        <p:spPr>
          <a:xfrm>
            <a:off x="261208" y="3448075"/>
            <a:ext cx="1670907" cy="523220"/>
          </a:xfrm>
          <a:prstGeom prst="rect">
            <a:avLst/>
          </a:prstGeom>
          <a:effectLst>
            <a:outerShdw blurRad="50800" dist="38100" dir="10800000" algn="r" rotWithShape="0">
              <a:prstClr val="black">
                <a:alpha val="40000"/>
              </a:prstClr>
            </a:outerShdw>
          </a:effectLst>
          <a:scene3d>
            <a:camera prst="perspectiveContrastingRightFacing"/>
            <a:lightRig rig="threePt" dir="t"/>
          </a:scene3d>
        </p:spPr>
        <p:style>
          <a:lnRef idx="1">
            <a:schemeClr val="dk1"/>
          </a:lnRef>
          <a:fillRef idx="2">
            <a:schemeClr val="dk1"/>
          </a:fillRef>
          <a:effectRef idx="1">
            <a:schemeClr val="dk1"/>
          </a:effectRef>
          <a:fontRef idx="minor">
            <a:schemeClr val="dk1"/>
          </a:fontRef>
        </p:style>
        <p:txBody>
          <a:bodyPr wrap="none">
            <a:spAutoFit/>
          </a:bodyPr>
          <a:lstStyle/>
          <a:p>
            <a:pPr algn="ctr"/>
            <a:r>
              <a:rPr lang="ru-RU" sz="1400" b="1" dirty="0">
                <a:latin typeface="Cambria" pitchFamily="18" charset="0"/>
              </a:rPr>
              <a:t>«Фауст» </a:t>
            </a:r>
            <a:endParaRPr lang="ru-RU" sz="1400" b="1" dirty="0" smtClean="0">
              <a:latin typeface="Cambria" pitchFamily="18" charset="0"/>
            </a:endParaRPr>
          </a:p>
          <a:p>
            <a:pPr algn="ctr"/>
            <a:r>
              <a:rPr lang="ru-RU" sz="1400" b="1" dirty="0" smtClean="0">
                <a:latin typeface="Cambria" pitchFamily="18" charset="0"/>
              </a:rPr>
              <a:t>(</a:t>
            </a:r>
            <a:r>
              <a:rPr lang="ru-RU" sz="1400" b="1" dirty="0">
                <a:latin typeface="Cambria" pitchFamily="18" charset="0"/>
              </a:rPr>
              <a:t>Германия, 1927)</a:t>
            </a:r>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2518" y="167014"/>
            <a:ext cx="2137498" cy="3281061"/>
          </a:xfrm>
          <a:prstGeom prst="rect">
            <a:avLst/>
          </a:prstGeom>
          <a:ln>
            <a:noFill/>
          </a:ln>
          <a:effectLst>
            <a:reflection blurRad="12700" stA="30000" endPos="30000" dist="5000" dir="5400000" sy="-100000" algn="bl" rotWithShape="0"/>
          </a:effectLst>
          <a:scene3d>
            <a:camera prst="perspectiveContrastingRightFacing"/>
            <a:lightRig rig="threePt" dir="t">
              <a:rot lat="0" lon="0" rev="2700000"/>
            </a:lightRig>
          </a:scene3d>
          <a:sp3d>
            <a:bevelT w="63500" h="50800"/>
          </a:sp3d>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1114" y="263150"/>
            <a:ext cx="2181450" cy="3064937"/>
          </a:xfrm>
          <a:prstGeom prst="rect">
            <a:avLst/>
          </a:prstGeom>
          <a:ln>
            <a:noFill/>
          </a:ln>
          <a:effectLst>
            <a:reflection blurRad="12700" stA="30000" endPos="30000" dist="5000" dir="5400000" sy="-100000" algn="bl" rotWithShape="0"/>
          </a:effectLst>
          <a:scene3d>
            <a:camera prst="perspectiveContrastingRightFacing"/>
            <a:lightRig rig="threePt" dir="t">
              <a:rot lat="0" lon="0" rev="2700000"/>
            </a:lightRig>
          </a:scene3d>
          <a:sp3d>
            <a:bevelT w="63500" h="50800"/>
          </a:sp3d>
        </p:spPr>
      </p:pic>
      <p:pic>
        <p:nvPicPr>
          <p:cNvPr id="9" name="Рисунок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105">
            <a:off x="4643258" y="176915"/>
            <a:ext cx="2207401" cy="3333176"/>
          </a:xfrm>
          <a:prstGeom prst="rect">
            <a:avLst/>
          </a:prstGeom>
          <a:scene3d>
            <a:camera prst="perspectiveContrastingRightFacing"/>
            <a:lightRig rig="threePt" dir="t"/>
          </a:scene3d>
          <a:sp3d>
            <a:bevelT/>
          </a:sp3d>
        </p:spPr>
      </p:pic>
      <p:pic>
        <p:nvPicPr>
          <p:cNvPr id="11" name="Рисунок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3528">
            <a:off x="6324153" y="170641"/>
            <a:ext cx="1994936" cy="3117609"/>
          </a:xfrm>
          <a:prstGeom prst="rect">
            <a:avLst/>
          </a:prstGeom>
          <a:scene3d>
            <a:camera prst="perspectiveContrastingRightFacing"/>
            <a:lightRig rig="threePt" dir="t"/>
          </a:scene3d>
          <a:sp3d>
            <a:bevelT/>
          </a:sp3d>
        </p:spPr>
      </p:pic>
      <p:pic>
        <p:nvPicPr>
          <p:cNvPr id="13" name="Рисунок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92280" y="3567758"/>
            <a:ext cx="1905000" cy="2867025"/>
          </a:xfrm>
          <a:prstGeom prst="rect">
            <a:avLst/>
          </a:prstGeom>
          <a:scene3d>
            <a:camera prst="perspectiveHeroicExtremeLeftFacing"/>
            <a:lightRig rig="threePt" dir="t"/>
          </a:scene3d>
          <a:sp3d>
            <a:bevelT/>
          </a:sp3d>
        </p:spPr>
      </p:pic>
      <p:sp>
        <p:nvSpPr>
          <p:cNvPr id="14" name="Прямоугольник 13"/>
          <p:cNvSpPr/>
          <p:nvPr/>
        </p:nvSpPr>
        <p:spPr>
          <a:xfrm>
            <a:off x="7734649" y="6173173"/>
            <a:ext cx="1246816" cy="523220"/>
          </a:xfrm>
          <a:prstGeom prst="rect">
            <a:avLst/>
          </a:prstGeom>
          <a:scene3d>
            <a:camera prst="perspectiveHeroicExtremeLeftFacing"/>
            <a:lightRig rig="threePt" dir="t"/>
          </a:scene3d>
        </p:spPr>
        <p:style>
          <a:lnRef idx="1">
            <a:schemeClr val="dk1"/>
          </a:lnRef>
          <a:fillRef idx="2">
            <a:schemeClr val="dk1"/>
          </a:fillRef>
          <a:effectRef idx="1">
            <a:schemeClr val="dk1"/>
          </a:effectRef>
          <a:fontRef idx="minor">
            <a:schemeClr val="dk1"/>
          </a:fontRef>
        </p:style>
        <p:txBody>
          <a:bodyPr wrap="none">
            <a:spAutoFit/>
          </a:bodyPr>
          <a:lstStyle/>
          <a:p>
            <a:pPr algn="ctr"/>
            <a:r>
              <a:rPr lang="ru-RU" sz="1400" b="1" dirty="0">
                <a:latin typeface="Cambria" pitchFamily="18" charset="0"/>
              </a:rPr>
              <a:t>«Цирк» </a:t>
            </a:r>
            <a:endParaRPr lang="ru-RU" sz="1400" b="1" dirty="0" smtClean="0">
              <a:latin typeface="Cambria" pitchFamily="18" charset="0"/>
            </a:endParaRPr>
          </a:p>
          <a:p>
            <a:pPr algn="ctr"/>
            <a:r>
              <a:rPr lang="ru-RU" sz="1400" b="1" dirty="0" smtClean="0">
                <a:latin typeface="Cambria" pitchFamily="18" charset="0"/>
              </a:rPr>
              <a:t>(</a:t>
            </a:r>
            <a:r>
              <a:rPr lang="ru-RU" sz="1400" b="1" dirty="0">
                <a:latin typeface="Cambria" pitchFamily="18" charset="0"/>
              </a:rPr>
              <a:t>США, 1928)</a:t>
            </a:r>
          </a:p>
        </p:txBody>
      </p:sp>
      <p:pic>
        <p:nvPicPr>
          <p:cNvPr id="15" name="Рисунок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46958" y="3709685"/>
            <a:ext cx="1828800" cy="2825496"/>
          </a:xfrm>
          <a:prstGeom prst="rect">
            <a:avLst/>
          </a:prstGeom>
          <a:scene3d>
            <a:camera prst="perspectiveHeroicExtremeLeftFacing"/>
            <a:lightRig rig="threePt" dir="t"/>
          </a:scene3d>
        </p:spPr>
      </p:pic>
      <p:pic>
        <p:nvPicPr>
          <p:cNvPr id="17" name="Рисунок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19054" y="3694017"/>
            <a:ext cx="1905000" cy="2781300"/>
          </a:xfrm>
          <a:prstGeom prst="rect">
            <a:avLst/>
          </a:prstGeom>
          <a:scene3d>
            <a:camera prst="perspectiveHeroicExtremeLeftFacing"/>
            <a:lightRig rig="threePt" dir="t"/>
          </a:scene3d>
        </p:spPr>
      </p:pic>
      <p:sp>
        <p:nvSpPr>
          <p:cNvPr id="16" name="Прямоугольник 15"/>
          <p:cNvSpPr/>
          <p:nvPr/>
        </p:nvSpPr>
        <p:spPr>
          <a:xfrm>
            <a:off x="5332564" y="6039449"/>
            <a:ext cx="2625847" cy="523220"/>
          </a:xfrm>
          <a:prstGeom prst="rect">
            <a:avLst/>
          </a:prstGeom>
          <a:scene3d>
            <a:camera prst="perspectiveHeroicExtremeLeftFacing"/>
            <a:lightRig rig="threePt" dir="t"/>
          </a:scene3d>
        </p:spPr>
        <p:style>
          <a:lnRef idx="1">
            <a:schemeClr val="dk1"/>
          </a:lnRef>
          <a:fillRef idx="2">
            <a:schemeClr val="dk1"/>
          </a:fillRef>
          <a:effectRef idx="1">
            <a:schemeClr val="dk1"/>
          </a:effectRef>
          <a:fontRef idx="minor">
            <a:schemeClr val="dk1"/>
          </a:fontRef>
        </p:style>
        <p:txBody>
          <a:bodyPr wrap="none">
            <a:spAutoFit/>
          </a:bodyPr>
          <a:lstStyle/>
          <a:p>
            <a:pPr algn="ctr"/>
            <a:r>
              <a:rPr lang="ru-RU" sz="1400" b="1" dirty="0">
                <a:latin typeface="Cambria" pitchFamily="18" charset="0"/>
              </a:rPr>
              <a:t>«Человек с киноаппаратом</a:t>
            </a:r>
            <a:r>
              <a:rPr lang="ru-RU" sz="1400" b="1" dirty="0" smtClean="0">
                <a:latin typeface="Cambria" pitchFamily="18" charset="0"/>
              </a:rPr>
              <a:t>»</a:t>
            </a:r>
          </a:p>
          <a:p>
            <a:pPr algn="ctr"/>
            <a:r>
              <a:rPr lang="ru-RU" sz="1400" b="1" dirty="0" smtClean="0">
                <a:latin typeface="Cambria" pitchFamily="18" charset="0"/>
              </a:rPr>
              <a:t> </a:t>
            </a:r>
            <a:r>
              <a:rPr lang="ru-RU" sz="1400" b="1" dirty="0">
                <a:latin typeface="Cambria" pitchFamily="18" charset="0"/>
              </a:rPr>
              <a:t>(СССР, 1929)</a:t>
            </a:r>
          </a:p>
        </p:txBody>
      </p:sp>
      <p:sp>
        <p:nvSpPr>
          <p:cNvPr id="18" name="Прямоугольник 17"/>
          <p:cNvSpPr/>
          <p:nvPr/>
        </p:nvSpPr>
        <p:spPr>
          <a:xfrm>
            <a:off x="4119054" y="6034568"/>
            <a:ext cx="1710981" cy="523220"/>
          </a:xfrm>
          <a:prstGeom prst="rect">
            <a:avLst/>
          </a:prstGeom>
          <a:scene3d>
            <a:camera prst="perspectiveHeroicExtremeLeftFacing"/>
            <a:lightRig rig="threePt" dir="t"/>
          </a:scene3d>
        </p:spPr>
        <p:style>
          <a:lnRef idx="1">
            <a:schemeClr val="dk1"/>
          </a:lnRef>
          <a:fillRef idx="2">
            <a:schemeClr val="dk1"/>
          </a:fillRef>
          <a:effectRef idx="1">
            <a:schemeClr val="dk1"/>
          </a:effectRef>
          <a:fontRef idx="minor">
            <a:schemeClr val="dk1"/>
          </a:fontRef>
        </p:style>
        <p:txBody>
          <a:bodyPr wrap="none">
            <a:spAutoFit/>
          </a:bodyPr>
          <a:lstStyle/>
          <a:p>
            <a:pPr algn="ctr"/>
            <a:r>
              <a:rPr lang="ru-RU" sz="1400" b="1" dirty="0">
                <a:latin typeface="Cambria" pitchFamily="18" charset="0"/>
              </a:rPr>
              <a:t>«Ящик Пандоры</a:t>
            </a:r>
            <a:r>
              <a:rPr lang="ru-RU" sz="1400" b="1" dirty="0" smtClean="0">
                <a:latin typeface="Cambria" pitchFamily="18" charset="0"/>
              </a:rPr>
              <a:t>»</a:t>
            </a:r>
          </a:p>
          <a:p>
            <a:pPr algn="ctr"/>
            <a:r>
              <a:rPr lang="ru-RU" sz="1400" b="1" dirty="0" smtClean="0">
                <a:latin typeface="Cambria" pitchFamily="18" charset="0"/>
              </a:rPr>
              <a:t> </a:t>
            </a:r>
            <a:r>
              <a:rPr lang="ru-RU" sz="1400" b="1" dirty="0">
                <a:latin typeface="Cambria" pitchFamily="18" charset="0"/>
              </a:rPr>
              <a:t>(Германия, 1929)</a:t>
            </a:r>
          </a:p>
        </p:txBody>
      </p:sp>
      <p:pic>
        <p:nvPicPr>
          <p:cNvPr id="19" name="Рисунок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61267" y="3622389"/>
            <a:ext cx="1828800" cy="2852928"/>
          </a:xfrm>
          <a:prstGeom prst="rect">
            <a:avLst/>
          </a:prstGeom>
          <a:scene3d>
            <a:camera prst="perspectiveHeroicExtremeLeftFacing"/>
            <a:lightRig rig="threePt" dir="t"/>
          </a:scene3d>
        </p:spPr>
      </p:pic>
      <p:pic>
        <p:nvPicPr>
          <p:cNvPr id="21" name="Рисунок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87624" y="3622389"/>
            <a:ext cx="1800308" cy="2733675"/>
          </a:xfrm>
          <a:prstGeom prst="rect">
            <a:avLst/>
          </a:prstGeom>
          <a:scene3d>
            <a:camera prst="perspectiveHeroicExtremeLeftFacing"/>
            <a:lightRig rig="threePt" dir="t"/>
          </a:scene3d>
        </p:spPr>
      </p:pic>
      <p:sp>
        <p:nvSpPr>
          <p:cNvPr id="20" name="Прямоугольник 19"/>
          <p:cNvSpPr/>
          <p:nvPr/>
        </p:nvSpPr>
        <p:spPr>
          <a:xfrm>
            <a:off x="2473406" y="6039449"/>
            <a:ext cx="1877438" cy="523220"/>
          </a:xfrm>
          <a:prstGeom prst="rect">
            <a:avLst/>
          </a:prstGeom>
          <a:scene3d>
            <a:camera prst="perspectiveHeroicExtremeLeftFacing"/>
            <a:lightRig rig="threePt" dir="t"/>
          </a:scene3d>
        </p:spPr>
        <p:style>
          <a:lnRef idx="1">
            <a:schemeClr val="dk1"/>
          </a:lnRef>
          <a:fillRef idx="2">
            <a:schemeClr val="dk1"/>
          </a:fillRef>
          <a:effectRef idx="1">
            <a:schemeClr val="dk1"/>
          </a:effectRef>
          <a:fontRef idx="minor">
            <a:schemeClr val="dk1"/>
          </a:fontRef>
        </p:style>
        <p:txBody>
          <a:bodyPr wrap="none">
            <a:spAutoFit/>
          </a:bodyPr>
          <a:lstStyle/>
          <a:p>
            <a:pPr algn="ctr"/>
            <a:r>
              <a:rPr lang="ru-RU" sz="1400" b="1" dirty="0">
                <a:latin typeface="Cambria" pitchFamily="18" charset="0"/>
              </a:rPr>
              <a:t>«Андалузский пёс» </a:t>
            </a:r>
            <a:endParaRPr lang="ru-RU" sz="1400" b="1" dirty="0" smtClean="0">
              <a:latin typeface="Cambria" pitchFamily="18" charset="0"/>
            </a:endParaRPr>
          </a:p>
          <a:p>
            <a:pPr algn="ctr"/>
            <a:r>
              <a:rPr lang="ru-RU" sz="1400" b="1" dirty="0" smtClean="0">
                <a:latin typeface="Cambria" pitchFamily="18" charset="0"/>
              </a:rPr>
              <a:t>(</a:t>
            </a:r>
            <a:r>
              <a:rPr lang="ru-RU" sz="1400" b="1" dirty="0">
                <a:latin typeface="Cambria" pitchFamily="18" charset="0"/>
              </a:rPr>
              <a:t>Франция, 1929)</a:t>
            </a:r>
          </a:p>
        </p:txBody>
      </p:sp>
      <p:sp>
        <p:nvSpPr>
          <p:cNvPr id="22" name="Прямоугольник 21"/>
          <p:cNvSpPr/>
          <p:nvPr/>
        </p:nvSpPr>
        <p:spPr>
          <a:xfrm>
            <a:off x="374123" y="6094454"/>
            <a:ext cx="2368470" cy="523220"/>
          </a:xfrm>
          <a:prstGeom prst="rect">
            <a:avLst/>
          </a:prstGeom>
          <a:scene3d>
            <a:camera prst="perspectiveHeroicExtremeLeftFacing"/>
            <a:lightRig rig="threePt" dir="t"/>
          </a:scene3d>
        </p:spPr>
        <p:style>
          <a:lnRef idx="1">
            <a:schemeClr val="dk1"/>
          </a:lnRef>
          <a:fillRef idx="2">
            <a:schemeClr val="dk1"/>
          </a:fillRef>
          <a:effectRef idx="1">
            <a:schemeClr val="dk1"/>
          </a:effectRef>
          <a:fontRef idx="minor">
            <a:schemeClr val="dk1"/>
          </a:fontRef>
        </p:style>
        <p:txBody>
          <a:bodyPr wrap="none">
            <a:spAutoFit/>
          </a:bodyPr>
          <a:lstStyle/>
          <a:p>
            <a:pPr algn="ctr"/>
            <a:r>
              <a:rPr lang="ru-RU" sz="1400" b="1" dirty="0">
                <a:latin typeface="Cambria" pitchFamily="18" charset="0"/>
              </a:rPr>
              <a:t>«Огни большого города» </a:t>
            </a:r>
            <a:endParaRPr lang="ru-RU" sz="1400" b="1" dirty="0" smtClean="0">
              <a:latin typeface="Cambria" pitchFamily="18" charset="0"/>
            </a:endParaRPr>
          </a:p>
          <a:p>
            <a:pPr algn="ctr"/>
            <a:r>
              <a:rPr lang="ru-RU" sz="1400" b="1" dirty="0" smtClean="0">
                <a:latin typeface="Cambria" pitchFamily="18" charset="0"/>
              </a:rPr>
              <a:t>(</a:t>
            </a:r>
            <a:r>
              <a:rPr lang="ru-RU" sz="1400" b="1" dirty="0">
                <a:latin typeface="Cambria" pitchFamily="18" charset="0"/>
              </a:rPr>
              <a:t>США, 1931)</a:t>
            </a:r>
          </a:p>
        </p:txBody>
      </p:sp>
      <p:sp>
        <p:nvSpPr>
          <p:cNvPr id="6" name="Прямоугольник 5"/>
          <p:cNvSpPr/>
          <p:nvPr/>
        </p:nvSpPr>
        <p:spPr>
          <a:xfrm>
            <a:off x="1932115" y="3285858"/>
            <a:ext cx="1620957" cy="523220"/>
          </a:xfrm>
          <a:prstGeom prst="rect">
            <a:avLst/>
          </a:prstGeom>
          <a:effectLst>
            <a:outerShdw blurRad="50800" dist="38100" dir="13500000" algn="br" rotWithShape="0">
              <a:prstClr val="black">
                <a:alpha val="40000"/>
              </a:prstClr>
            </a:outerShdw>
          </a:effectLst>
          <a:scene3d>
            <a:camera prst="perspectiveContrastingRightFacing"/>
            <a:lightRig rig="threePt" dir="t"/>
          </a:scene3d>
        </p:spPr>
        <p:style>
          <a:lnRef idx="1">
            <a:schemeClr val="dk1"/>
          </a:lnRef>
          <a:fillRef idx="2">
            <a:schemeClr val="dk1"/>
          </a:fillRef>
          <a:effectRef idx="1">
            <a:schemeClr val="dk1"/>
          </a:effectRef>
          <a:fontRef idx="minor">
            <a:schemeClr val="dk1"/>
          </a:fontRef>
        </p:style>
        <p:txBody>
          <a:bodyPr wrap="none">
            <a:spAutoFit/>
          </a:bodyPr>
          <a:lstStyle/>
          <a:p>
            <a:pPr algn="ctr"/>
            <a:r>
              <a:rPr lang="ru-RU" sz="1400" b="1" dirty="0">
                <a:latin typeface="Cambria" pitchFamily="18" charset="0"/>
              </a:rPr>
              <a:t>«</a:t>
            </a:r>
            <a:r>
              <a:rPr lang="ru-RU" sz="1400" b="1" dirty="0" smtClean="0">
                <a:latin typeface="Cambria" pitchFamily="18" charset="0"/>
              </a:rPr>
              <a:t>Наполеон» </a:t>
            </a:r>
          </a:p>
          <a:p>
            <a:pPr algn="ctr"/>
            <a:r>
              <a:rPr lang="ru-RU" sz="1400" b="1" dirty="0" smtClean="0">
                <a:latin typeface="Cambria" pitchFamily="18" charset="0"/>
              </a:rPr>
              <a:t>(</a:t>
            </a:r>
            <a:r>
              <a:rPr lang="ru-RU" sz="1400" b="1" dirty="0">
                <a:latin typeface="Cambria" pitchFamily="18" charset="0"/>
              </a:rPr>
              <a:t>Франция, 1927)</a:t>
            </a:r>
          </a:p>
        </p:txBody>
      </p:sp>
      <p:sp>
        <p:nvSpPr>
          <p:cNvPr id="8" name="Прямоугольник 7"/>
          <p:cNvSpPr/>
          <p:nvPr/>
        </p:nvSpPr>
        <p:spPr>
          <a:xfrm>
            <a:off x="3412125" y="3292250"/>
            <a:ext cx="1659429" cy="523220"/>
          </a:xfrm>
          <a:prstGeom prst="rect">
            <a:avLst/>
          </a:prstGeom>
          <a:scene3d>
            <a:camera prst="perspectiveContrastingRightFacing"/>
            <a:lightRig rig="threePt" dir="t"/>
          </a:scene3d>
        </p:spPr>
        <p:style>
          <a:lnRef idx="1">
            <a:schemeClr val="dk1"/>
          </a:lnRef>
          <a:fillRef idx="2">
            <a:schemeClr val="dk1"/>
          </a:fillRef>
          <a:effectRef idx="1">
            <a:schemeClr val="dk1"/>
          </a:effectRef>
          <a:fontRef idx="minor">
            <a:schemeClr val="dk1"/>
          </a:fontRef>
        </p:style>
        <p:txBody>
          <a:bodyPr wrap="none">
            <a:spAutoFit/>
          </a:bodyPr>
          <a:lstStyle/>
          <a:p>
            <a:pPr algn="ctr"/>
            <a:r>
              <a:rPr lang="ru-RU" sz="1400" b="1" dirty="0">
                <a:latin typeface="Cambria" pitchFamily="18" charset="0"/>
              </a:rPr>
              <a:t>«Восход солнца» </a:t>
            </a:r>
            <a:endParaRPr lang="ru-RU" sz="1400" b="1" dirty="0" smtClean="0">
              <a:latin typeface="Cambria" pitchFamily="18" charset="0"/>
            </a:endParaRPr>
          </a:p>
          <a:p>
            <a:pPr algn="ctr"/>
            <a:r>
              <a:rPr lang="ru-RU" sz="1400" b="1" dirty="0" smtClean="0">
                <a:latin typeface="Cambria" pitchFamily="18" charset="0"/>
              </a:rPr>
              <a:t>(</a:t>
            </a:r>
            <a:r>
              <a:rPr lang="ru-RU" sz="1400" b="1" dirty="0">
                <a:latin typeface="Cambria" pitchFamily="18" charset="0"/>
              </a:rPr>
              <a:t>США, 1927)</a:t>
            </a:r>
          </a:p>
        </p:txBody>
      </p:sp>
      <p:sp>
        <p:nvSpPr>
          <p:cNvPr id="10" name="Прямоугольник 9"/>
          <p:cNvSpPr/>
          <p:nvPr/>
        </p:nvSpPr>
        <p:spPr>
          <a:xfrm>
            <a:off x="4869285" y="3213425"/>
            <a:ext cx="1286891" cy="523220"/>
          </a:xfrm>
          <a:prstGeom prst="rect">
            <a:avLst/>
          </a:prstGeom>
          <a:scene3d>
            <a:camera prst="perspectiveContrastingRightFacing"/>
            <a:lightRig rig="threePt" dir="t"/>
          </a:scene3d>
        </p:spPr>
        <p:style>
          <a:lnRef idx="1">
            <a:schemeClr val="dk1"/>
          </a:lnRef>
          <a:fillRef idx="2">
            <a:schemeClr val="dk1"/>
          </a:fillRef>
          <a:effectRef idx="1">
            <a:schemeClr val="dk1"/>
          </a:effectRef>
          <a:fontRef idx="minor">
            <a:schemeClr val="dk1"/>
          </a:fontRef>
        </p:style>
        <p:txBody>
          <a:bodyPr wrap="none">
            <a:spAutoFit/>
          </a:bodyPr>
          <a:lstStyle/>
          <a:p>
            <a:pPr algn="ctr"/>
            <a:r>
              <a:rPr lang="ru-RU" sz="1400" b="1" dirty="0">
                <a:latin typeface="Cambria" pitchFamily="18" charset="0"/>
              </a:rPr>
              <a:t>«Толпа</a:t>
            </a:r>
            <a:r>
              <a:rPr lang="ru-RU" sz="1400" b="1" dirty="0" smtClean="0">
                <a:latin typeface="Cambria" pitchFamily="18" charset="0"/>
              </a:rPr>
              <a:t>»</a:t>
            </a:r>
          </a:p>
          <a:p>
            <a:pPr algn="ctr"/>
            <a:r>
              <a:rPr lang="ru-RU" sz="1400" b="1" dirty="0" smtClean="0">
                <a:latin typeface="Cambria" pitchFamily="18" charset="0"/>
              </a:rPr>
              <a:t> </a:t>
            </a:r>
            <a:r>
              <a:rPr lang="ru-RU" sz="1400" b="1" dirty="0">
                <a:latin typeface="Cambria" pitchFamily="18" charset="0"/>
              </a:rPr>
              <a:t>(США, 1928)</a:t>
            </a:r>
          </a:p>
        </p:txBody>
      </p:sp>
      <p:sp>
        <p:nvSpPr>
          <p:cNvPr id="12" name="Прямоугольник 11"/>
          <p:cNvSpPr/>
          <p:nvPr/>
        </p:nvSpPr>
        <p:spPr>
          <a:xfrm>
            <a:off x="6137983" y="3158087"/>
            <a:ext cx="2262864" cy="523220"/>
          </a:xfrm>
          <a:prstGeom prst="rect">
            <a:avLst/>
          </a:prstGeom>
          <a:scene3d>
            <a:camera prst="perspectiveContrastingRightFacing"/>
            <a:lightRig rig="threePt" dir="t"/>
          </a:scene3d>
        </p:spPr>
        <p:style>
          <a:lnRef idx="1">
            <a:schemeClr val="dk1"/>
          </a:lnRef>
          <a:fillRef idx="2">
            <a:schemeClr val="dk1"/>
          </a:fillRef>
          <a:effectRef idx="1">
            <a:schemeClr val="dk1"/>
          </a:effectRef>
          <a:fontRef idx="minor">
            <a:schemeClr val="dk1"/>
          </a:fontRef>
        </p:style>
        <p:txBody>
          <a:bodyPr wrap="none">
            <a:spAutoFit/>
          </a:bodyPr>
          <a:lstStyle/>
          <a:p>
            <a:pPr algn="ctr"/>
            <a:r>
              <a:rPr lang="ru-RU" sz="1400" b="1" dirty="0">
                <a:latin typeface="Cambria" pitchFamily="18" charset="0"/>
              </a:rPr>
              <a:t>«Страсти Жанны </a:t>
            </a:r>
            <a:r>
              <a:rPr lang="ru-RU" sz="1400" b="1" dirty="0" err="1">
                <a:latin typeface="Cambria" pitchFamily="18" charset="0"/>
              </a:rPr>
              <a:t>д’Арк</a:t>
            </a:r>
            <a:r>
              <a:rPr lang="ru-RU" sz="1400" b="1" dirty="0">
                <a:latin typeface="Cambria" pitchFamily="18" charset="0"/>
              </a:rPr>
              <a:t>» </a:t>
            </a:r>
            <a:endParaRPr lang="ru-RU" sz="1400" b="1" dirty="0" smtClean="0">
              <a:latin typeface="Cambria" pitchFamily="18" charset="0"/>
            </a:endParaRPr>
          </a:p>
          <a:p>
            <a:pPr algn="ctr"/>
            <a:r>
              <a:rPr lang="ru-RU" sz="1400" b="1" dirty="0" smtClean="0">
                <a:latin typeface="Cambria" pitchFamily="18" charset="0"/>
              </a:rPr>
              <a:t>(</a:t>
            </a:r>
            <a:r>
              <a:rPr lang="ru-RU" sz="1400" b="1" dirty="0">
                <a:latin typeface="Cambria" pitchFamily="18" charset="0"/>
              </a:rPr>
              <a:t>Франция, 1928)</a:t>
            </a:r>
          </a:p>
        </p:txBody>
      </p:sp>
    </p:spTree>
    <p:extLst>
      <p:ext uri="{BB962C8B-B14F-4D97-AF65-F5344CB8AC3E}">
        <p14:creationId xmlns:p14="http://schemas.microsoft.com/office/powerpoint/2010/main" val="342443198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fmla="#ppt_w*sin(2.5*pi*$)">
                                          <p:val>
                                            <p:fltVal val="0"/>
                                          </p:val>
                                        </p:tav>
                                        <p:tav tm="100000">
                                          <p:val>
                                            <p:fltVal val="1"/>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childTnLst>
                                </p:cTn>
                              </p:par>
                              <p:par>
                                <p:cTn id="9" presetID="45"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ppt_w</p:attrName>
                                        </p:attrNameLst>
                                      </p:cBhvr>
                                      <p:tavLst>
                                        <p:tav tm="0" fmla="#ppt_w*sin(2.5*pi*$)">
                                          <p:val>
                                            <p:fltVal val="0"/>
                                          </p:val>
                                        </p:tav>
                                        <p:tav tm="100000">
                                          <p:val>
                                            <p:fltVal val="1"/>
                                          </p:val>
                                        </p:tav>
                                      </p:tavLst>
                                    </p:anim>
                                    <p:anim calcmode="lin" valueType="num">
                                      <p:cBhvr>
                                        <p:cTn id="13" dur="2000" fill="hold"/>
                                        <p:tgtEl>
                                          <p:spTgt spid="4"/>
                                        </p:tgtEl>
                                        <p:attrNameLst>
                                          <p:attrName>ppt_h</p:attrName>
                                        </p:attrNameLst>
                                      </p:cBhvr>
                                      <p:tavLst>
                                        <p:tav tm="0">
                                          <p:val>
                                            <p:strVal val="#ppt_h"/>
                                          </p:val>
                                        </p:tav>
                                        <p:tav tm="100000">
                                          <p:val>
                                            <p:strVal val="#ppt_h"/>
                                          </p:val>
                                        </p:tav>
                                      </p:tavLst>
                                    </p:anim>
                                  </p:childTnLst>
                                </p:cTn>
                              </p:par>
                            </p:childTnLst>
                          </p:cTn>
                        </p:par>
                        <p:par>
                          <p:cTn id="14" fill="hold">
                            <p:stCondLst>
                              <p:cond delay="2000"/>
                            </p:stCondLst>
                            <p:childTnLst>
                              <p:par>
                                <p:cTn id="15" presetID="45"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ppt_w</p:attrName>
                                        </p:attrNameLst>
                                      </p:cBhvr>
                                      <p:tavLst>
                                        <p:tav tm="0" fmla="#ppt_w*sin(2.5*pi*$)">
                                          <p:val>
                                            <p:fltVal val="0"/>
                                          </p:val>
                                        </p:tav>
                                        <p:tav tm="100000">
                                          <p:val>
                                            <p:fltVal val="1"/>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anim calcmode="lin" valueType="num">
                                      <p:cBhvr>
                                        <p:cTn id="23" dur="2000" fill="hold"/>
                                        <p:tgtEl>
                                          <p:spTgt spid="6"/>
                                        </p:tgtEl>
                                        <p:attrNameLst>
                                          <p:attrName>ppt_w</p:attrName>
                                        </p:attrNameLst>
                                      </p:cBhvr>
                                      <p:tavLst>
                                        <p:tav tm="0" fmla="#ppt_w*sin(2.5*pi*$)">
                                          <p:val>
                                            <p:fltVal val="0"/>
                                          </p:val>
                                        </p:tav>
                                        <p:tav tm="100000">
                                          <p:val>
                                            <p:fltVal val="1"/>
                                          </p:val>
                                        </p:tav>
                                      </p:tavLst>
                                    </p:anim>
                                    <p:anim calcmode="lin" valueType="num">
                                      <p:cBhvr>
                                        <p:cTn id="24" dur="2000" fill="hold"/>
                                        <p:tgtEl>
                                          <p:spTgt spid="6"/>
                                        </p:tgtEl>
                                        <p:attrNameLst>
                                          <p:attrName>ppt_h</p:attrName>
                                        </p:attrNameLst>
                                      </p:cBhvr>
                                      <p:tavLst>
                                        <p:tav tm="0">
                                          <p:val>
                                            <p:strVal val="#ppt_h"/>
                                          </p:val>
                                        </p:tav>
                                        <p:tav tm="100000">
                                          <p:val>
                                            <p:strVal val="#ppt_h"/>
                                          </p:val>
                                        </p:tav>
                                      </p:tavLst>
                                    </p:anim>
                                  </p:childTnLst>
                                </p:cTn>
                              </p:par>
                            </p:childTnLst>
                          </p:cTn>
                        </p:par>
                        <p:par>
                          <p:cTn id="25" fill="hold">
                            <p:stCondLst>
                              <p:cond delay="4000"/>
                            </p:stCondLst>
                            <p:childTnLst>
                              <p:par>
                                <p:cTn id="26" presetID="45"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000"/>
                                        <p:tgtEl>
                                          <p:spTgt spid="7"/>
                                        </p:tgtEl>
                                      </p:cBhvr>
                                    </p:animEffect>
                                    <p:anim calcmode="lin" valueType="num">
                                      <p:cBhvr>
                                        <p:cTn id="29" dur="2000" fill="hold"/>
                                        <p:tgtEl>
                                          <p:spTgt spid="7"/>
                                        </p:tgtEl>
                                        <p:attrNameLst>
                                          <p:attrName>ppt_w</p:attrName>
                                        </p:attrNameLst>
                                      </p:cBhvr>
                                      <p:tavLst>
                                        <p:tav tm="0" fmla="#ppt_w*sin(2.5*pi*$)">
                                          <p:val>
                                            <p:fltVal val="0"/>
                                          </p:val>
                                        </p:tav>
                                        <p:tav tm="100000">
                                          <p:val>
                                            <p:fltVal val="1"/>
                                          </p:val>
                                        </p:tav>
                                      </p:tavLst>
                                    </p:anim>
                                    <p:anim calcmode="lin" valueType="num">
                                      <p:cBhvr>
                                        <p:cTn id="30" dur="2000" fill="hold"/>
                                        <p:tgtEl>
                                          <p:spTgt spid="7"/>
                                        </p:tgtEl>
                                        <p:attrNameLst>
                                          <p:attrName>ppt_h</p:attrName>
                                        </p:attrNameLst>
                                      </p:cBhvr>
                                      <p:tavLst>
                                        <p:tav tm="0">
                                          <p:val>
                                            <p:strVal val="#ppt_h"/>
                                          </p:val>
                                        </p:tav>
                                        <p:tav tm="100000">
                                          <p:val>
                                            <p:strVal val="#ppt_h"/>
                                          </p:val>
                                        </p:tav>
                                      </p:tavLst>
                                    </p:anim>
                                  </p:childTnLst>
                                </p:cTn>
                              </p:par>
                              <p:par>
                                <p:cTn id="31" presetID="45"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000"/>
                                        <p:tgtEl>
                                          <p:spTgt spid="8"/>
                                        </p:tgtEl>
                                      </p:cBhvr>
                                    </p:animEffect>
                                    <p:anim calcmode="lin" valueType="num">
                                      <p:cBhvr>
                                        <p:cTn id="34" dur="2000" fill="hold"/>
                                        <p:tgtEl>
                                          <p:spTgt spid="8"/>
                                        </p:tgtEl>
                                        <p:attrNameLst>
                                          <p:attrName>ppt_w</p:attrName>
                                        </p:attrNameLst>
                                      </p:cBhvr>
                                      <p:tavLst>
                                        <p:tav tm="0" fmla="#ppt_w*sin(2.5*pi*$)">
                                          <p:val>
                                            <p:fltVal val="0"/>
                                          </p:val>
                                        </p:tav>
                                        <p:tav tm="100000">
                                          <p:val>
                                            <p:fltVal val="1"/>
                                          </p:val>
                                        </p:tav>
                                      </p:tavLst>
                                    </p:anim>
                                    <p:anim calcmode="lin" valueType="num">
                                      <p:cBhvr>
                                        <p:cTn id="35" dur="2000" fill="hold"/>
                                        <p:tgtEl>
                                          <p:spTgt spid="8"/>
                                        </p:tgtEl>
                                        <p:attrNameLst>
                                          <p:attrName>ppt_h</p:attrName>
                                        </p:attrNameLst>
                                      </p:cBhvr>
                                      <p:tavLst>
                                        <p:tav tm="0">
                                          <p:val>
                                            <p:strVal val="#ppt_h"/>
                                          </p:val>
                                        </p:tav>
                                        <p:tav tm="100000">
                                          <p:val>
                                            <p:strVal val="#ppt_h"/>
                                          </p:val>
                                        </p:tav>
                                      </p:tavLst>
                                    </p:anim>
                                  </p:childTnLst>
                                </p:cTn>
                              </p:par>
                            </p:childTnLst>
                          </p:cTn>
                        </p:par>
                        <p:par>
                          <p:cTn id="36" fill="hold">
                            <p:stCondLst>
                              <p:cond delay="6000"/>
                            </p:stCondLst>
                            <p:childTnLst>
                              <p:par>
                                <p:cTn id="37" presetID="45"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0"/>
                                        <p:tgtEl>
                                          <p:spTgt spid="9"/>
                                        </p:tgtEl>
                                      </p:cBhvr>
                                    </p:animEffect>
                                    <p:anim calcmode="lin" valueType="num">
                                      <p:cBhvr>
                                        <p:cTn id="40" dur="2000" fill="hold"/>
                                        <p:tgtEl>
                                          <p:spTgt spid="9"/>
                                        </p:tgtEl>
                                        <p:attrNameLst>
                                          <p:attrName>ppt_w</p:attrName>
                                        </p:attrNameLst>
                                      </p:cBhvr>
                                      <p:tavLst>
                                        <p:tav tm="0" fmla="#ppt_w*sin(2.5*pi*$)">
                                          <p:val>
                                            <p:fltVal val="0"/>
                                          </p:val>
                                        </p:tav>
                                        <p:tav tm="100000">
                                          <p:val>
                                            <p:fltVal val="1"/>
                                          </p:val>
                                        </p:tav>
                                      </p:tavLst>
                                    </p:anim>
                                    <p:anim calcmode="lin" valueType="num">
                                      <p:cBhvr>
                                        <p:cTn id="41" dur="2000" fill="hold"/>
                                        <p:tgtEl>
                                          <p:spTgt spid="9"/>
                                        </p:tgtEl>
                                        <p:attrNameLst>
                                          <p:attrName>ppt_h</p:attrName>
                                        </p:attrNameLst>
                                      </p:cBhvr>
                                      <p:tavLst>
                                        <p:tav tm="0">
                                          <p:val>
                                            <p:strVal val="#ppt_h"/>
                                          </p:val>
                                        </p:tav>
                                        <p:tav tm="100000">
                                          <p:val>
                                            <p:strVal val="#ppt_h"/>
                                          </p:val>
                                        </p:tav>
                                      </p:tavLst>
                                    </p:anim>
                                  </p:childTnLst>
                                </p:cTn>
                              </p:par>
                              <p:par>
                                <p:cTn id="42" presetID="45"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2000"/>
                                        <p:tgtEl>
                                          <p:spTgt spid="10"/>
                                        </p:tgtEl>
                                      </p:cBhvr>
                                    </p:animEffect>
                                    <p:anim calcmode="lin" valueType="num">
                                      <p:cBhvr>
                                        <p:cTn id="45" dur="2000" fill="hold"/>
                                        <p:tgtEl>
                                          <p:spTgt spid="10"/>
                                        </p:tgtEl>
                                        <p:attrNameLst>
                                          <p:attrName>ppt_w</p:attrName>
                                        </p:attrNameLst>
                                      </p:cBhvr>
                                      <p:tavLst>
                                        <p:tav tm="0" fmla="#ppt_w*sin(2.5*pi*$)">
                                          <p:val>
                                            <p:fltVal val="0"/>
                                          </p:val>
                                        </p:tav>
                                        <p:tav tm="100000">
                                          <p:val>
                                            <p:fltVal val="1"/>
                                          </p:val>
                                        </p:tav>
                                      </p:tavLst>
                                    </p:anim>
                                    <p:anim calcmode="lin" valueType="num">
                                      <p:cBhvr>
                                        <p:cTn id="46" dur="2000" fill="hold"/>
                                        <p:tgtEl>
                                          <p:spTgt spid="10"/>
                                        </p:tgtEl>
                                        <p:attrNameLst>
                                          <p:attrName>ppt_h</p:attrName>
                                        </p:attrNameLst>
                                      </p:cBhvr>
                                      <p:tavLst>
                                        <p:tav tm="0">
                                          <p:val>
                                            <p:strVal val="#ppt_h"/>
                                          </p:val>
                                        </p:tav>
                                        <p:tav tm="100000">
                                          <p:val>
                                            <p:strVal val="#ppt_h"/>
                                          </p:val>
                                        </p:tav>
                                      </p:tavLst>
                                    </p:anim>
                                  </p:childTnLst>
                                </p:cTn>
                              </p:par>
                            </p:childTnLst>
                          </p:cTn>
                        </p:par>
                        <p:par>
                          <p:cTn id="47" fill="hold">
                            <p:stCondLst>
                              <p:cond delay="8000"/>
                            </p:stCondLst>
                            <p:childTnLst>
                              <p:par>
                                <p:cTn id="48" presetID="45" presetClass="entr" presetSubtype="0"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2000"/>
                                        <p:tgtEl>
                                          <p:spTgt spid="11"/>
                                        </p:tgtEl>
                                      </p:cBhvr>
                                    </p:animEffect>
                                    <p:anim calcmode="lin" valueType="num">
                                      <p:cBhvr>
                                        <p:cTn id="51" dur="2000" fill="hold"/>
                                        <p:tgtEl>
                                          <p:spTgt spid="11"/>
                                        </p:tgtEl>
                                        <p:attrNameLst>
                                          <p:attrName>ppt_w</p:attrName>
                                        </p:attrNameLst>
                                      </p:cBhvr>
                                      <p:tavLst>
                                        <p:tav tm="0" fmla="#ppt_w*sin(2.5*pi*$)">
                                          <p:val>
                                            <p:fltVal val="0"/>
                                          </p:val>
                                        </p:tav>
                                        <p:tav tm="100000">
                                          <p:val>
                                            <p:fltVal val="1"/>
                                          </p:val>
                                        </p:tav>
                                      </p:tavLst>
                                    </p:anim>
                                    <p:anim calcmode="lin" valueType="num">
                                      <p:cBhvr>
                                        <p:cTn id="52" dur="2000" fill="hold"/>
                                        <p:tgtEl>
                                          <p:spTgt spid="11"/>
                                        </p:tgtEl>
                                        <p:attrNameLst>
                                          <p:attrName>ppt_h</p:attrName>
                                        </p:attrNameLst>
                                      </p:cBhvr>
                                      <p:tavLst>
                                        <p:tav tm="0">
                                          <p:val>
                                            <p:strVal val="#ppt_h"/>
                                          </p:val>
                                        </p:tav>
                                        <p:tav tm="100000">
                                          <p:val>
                                            <p:strVal val="#ppt_h"/>
                                          </p:val>
                                        </p:tav>
                                      </p:tavLst>
                                    </p:anim>
                                  </p:childTnLst>
                                </p:cTn>
                              </p:par>
                              <p:par>
                                <p:cTn id="53" presetID="45"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2000"/>
                                        <p:tgtEl>
                                          <p:spTgt spid="12"/>
                                        </p:tgtEl>
                                      </p:cBhvr>
                                    </p:animEffect>
                                    <p:anim calcmode="lin" valueType="num">
                                      <p:cBhvr>
                                        <p:cTn id="56" dur="2000" fill="hold"/>
                                        <p:tgtEl>
                                          <p:spTgt spid="12"/>
                                        </p:tgtEl>
                                        <p:attrNameLst>
                                          <p:attrName>ppt_w</p:attrName>
                                        </p:attrNameLst>
                                      </p:cBhvr>
                                      <p:tavLst>
                                        <p:tav tm="0" fmla="#ppt_w*sin(2.5*pi*$)">
                                          <p:val>
                                            <p:fltVal val="0"/>
                                          </p:val>
                                        </p:tav>
                                        <p:tav tm="100000">
                                          <p:val>
                                            <p:fltVal val="1"/>
                                          </p:val>
                                        </p:tav>
                                      </p:tavLst>
                                    </p:anim>
                                    <p:anim calcmode="lin" valueType="num">
                                      <p:cBhvr>
                                        <p:cTn id="57" dur="2000" fill="hold"/>
                                        <p:tgtEl>
                                          <p:spTgt spid="12"/>
                                        </p:tgtEl>
                                        <p:attrNameLst>
                                          <p:attrName>ppt_h</p:attrName>
                                        </p:attrNameLst>
                                      </p:cBhvr>
                                      <p:tavLst>
                                        <p:tav tm="0">
                                          <p:val>
                                            <p:strVal val="#ppt_h"/>
                                          </p:val>
                                        </p:tav>
                                        <p:tav tm="100000">
                                          <p:val>
                                            <p:strVal val="#ppt_h"/>
                                          </p:val>
                                        </p:tav>
                                      </p:tavLst>
                                    </p:anim>
                                  </p:childTnLst>
                                </p:cTn>
                              </p:par>
                            </p:childTnLst>
                          </p:cTn>
                        </p:par>
                        <p:par>
                          <p:cTn id="58" fill="hold">
                            <p:stCondLst>
                              <p:cond delay="10000"/>
                            </p:stCondLst>
                            <p:childTnLst>
                              <p:par>
                                <p:cTn id="59" presetID="45" presetClass="entr" presetSubtype="0" fill="hold"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2000"/>
                                        <p:tgtEl>
                                          <p:spTgt spid="13"/>
                                        </p:tgtEl>
                                      </p:cBhvr>
                                    </p:animEffect>
                                    <p:anim calcmode="lin" valueType="num">
                                      <p:cBhvr>
                                        <p:cTn id="62" dur="2000" fill="hold"/>
                                        <p:tgtEl>
                                          <p:spTgt spid="13"/>
                                        </p:tgtEl>
                                        <p:attrNameLst>
                                          <p:attrName>ppt_w</p:attrName>
                                        </p:attrNameLst>
                                      </p:cBhvr>
                                      <p:tavLst>
                                        <p:tav tm="0" fmla="#ppt_w*sin(2.5*pi*$)">
                                          <p:val>
                                            <p:fltVal val="0"/>
                                          </p:val>
                                        </p:tav>
                                        <p:tav tm="100000">
                                          <p:val>
                                            <p:fltVal val="1"/>
                                          </p:val>
                                        </p:tav>
                                      </p:tavLst>
                                    </p:anim>
                                    <p:anim calcmode="lin" valueType="num">
                                      <p:cBhvr>
                                        <p:cTn id="63" dur="2000" fill="hold"/>
                                        <p:tgtEl>
                                          <p:spTgt spid="13"/>
                                        </p:tgtEl>
                                        <p:attrNameLst>
                                          <p:attrName>ppt_h</p:attrName>
                                        </p:attrNameLst>
                                      </p:cBhvr>
                                      <p:tavLst>
                                        <p:tav tm="0">
                                          <p:val>
                                            <p:strVal val="#ppt_h"/>
                                          </p:val>
                                        </p:tav>
                                        <p:tav tm="100000">
                                          <p:val>
                                            <p:strVal val="#ppt_h"/>
                                          </p:val>
                                        </p:tav>
                                      </p:tavLst>
                                    </p:anim>
                                  </p:childTnLst>
                                </p:cTn>
                              </p:par>
                              <p:par>
                                <p:cTn id="64" presetID="45" presetClass="entr" presetSubtype="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2000"/>
                                        <p:tgtEl>
                                          <p:spTgt spid="14"/>
                                        </p:tgtEl>
                                      </p:cBhvr>
                                    </p:animEffect>
                                    <p:anim calcmode="lin" valueType="num">
                                      <p:cBhvr>
                                        <p:cTn id="67" dur="2000" fill="hold"/>
                                        <p:tgtEl>
                                          <p:spTgt spid="14"/>
                                        </p:tgtEl>
                                        <p:attrNameLst>
                                          <p:attrName>ppt_w</p:attrName>
                                        </p:attrNameLst>
                                      </p:cBhvr>
                                      <p:tavLst>
                                        <p:tav tm="0" fmla="#ppt_w*sin(2.5*pi*$)">
                                          <p:val>
                                            <p:fltVal val="0"/>
                                          </p:val>
                                        </p:tav>
                                        <p:tav tm="100000">
                                          <p:val>
                                            <p:fltVal val="1"/>
                                          </p:val>
                                        </p:tav>
                                      </p:tavLst>
                                    </p:anim>
                                    <p:anim calcmode="lin" valueType="num">
                                      <p:cBhvr>
                                        <p:cTn id="68" dur="2000" fill="hold"/>
                                        <p:tgtEl>
                                          <p:spTgt spid="14"/>
                                        </p:tgtEl>
                                        <p:attrNameLst>
                                          <p:attrName>ppt_h</p:attrName>
                                        </p:attrNameLst>
                                      </p:cBhvr>
                                      <p:tavLst>
                                        <p:tav tm="0">
                                          <p:val>
                                            <p:strVal val="#ppt_h"/>
                                          </p:val>
                                        </p:tav>
                                        <p:tav tm="100000">
                                          <p:val>
                                            <p:strVal val="#ppt_h"/>
                                          </p:val>
                                        </p:tav>
                                      </p:tavLst>
                                    </p:anim>
                                  </p:childTnLst>
                                </p:cTn>
                              </p:par>
                            </p:childTnLst>
                          </p:cTn>
                        </p:par>
                        <p:par>
                          <p:cTn id="69" fill="hold">
                            <p:stCondLst>
                              <p:cond delay="12000"/>
                            </p:stCondLst>
                            <p:childTnLst>
                              <p:par>
                                <p:cTn id="70" presetID="45" presetClass="entr" presetSubtype="0" fill="hold"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2000"/>
                                        <p:tgtEl>
                                          <p:spTgt spid="15"/>
                                        </p:tgtEl>
                                      </p:cBhvr>
                                    </p:animEffect>
                                    <p:anim calcmode="lin" valueType="num">
                                      <p:cBhvr>
                                        <p:cTn id="73" dur="2000" fill="hold"/>
                                        <p:tgtEl>
                                          <p:spTgt spid="15"/>
                                        </p:tgtEl>
                                        <p:attrNameLst>
                                          <p:attrName>ppt_w</p:attrName>
                                        </p:attrNameLst>
                                      </p:cBhvr>
                                      <p:tavLst>
                                        <p:tav tm="0" fmla="#ppt_w*sin(2.5*pi*$)">
                                          <p:val>
                                            <p:fltVal val="0"/>
                                          </p:val>
                                        </p:tav>
                                        <p:tav tm="100000">
                                          <p:val>
                                            <p:fltVal val="1"/>
                                          </p:val>
                                        </p:tav>
                                      </p:tavLst>
                                    </p:anim>
                                    <p:anim calcmode="lin" valueType="num">
                                      <p:cBhvr>
                                        <p:cTn id="74" dur="2000" fill="hold"/>
                                        <p:tgtEl>
                                          <p:spTgt spid="15"/>
                                        </p:tgtEl>
                                        <p:attrNameLst>
                                          <p:attrName>ppt_h</p:attrName>
                                        </p:attrNameLst>
                                      </p:cBhvr>
                                      <p:tavLst>
                                        <p:tav tm="0">
                                          <p:val>
                                            <p:strVal val="#ppt_h"/>
                                          </p:val>
                                        </p:tav>
                                        <p:tav tm="100000">
                                          <p:val>
                                            <p:strVal val="#ppt_h"/>
                                          </p:val>
                                        </p:tav>
                                      </p:tavLst>
                                    </p:anim>
                                  </p:childTnLst>
                                </p:cTn>
                              </p:par>
                              <p:par>
                                <p:cTn id="75" presetID="45"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2000"/>
                                        <p:tgtEl>
                                          <p:spTgt spid="16"/>
                                        </p:tgtEl>
                                      </p:cBhvr>
                                    </p:animEffect>
                                    <p:anim calcmode="lin" valueType="num">
                                      <p:cBhvr>
                                        <p:cTn id="78" dur="2000" fill="hold"/>
                                        <p:tgtEl>
                                          <p:spTgt spid="16"/>
                                        </p:tgtEl>
                                        <p:attrNameLst>
                                          <p:attrName>ppt_w</p:attrName>
                                        </p:attrNameLst>
                                      </p:cBhvr>
                                      <p:tavLst>
                                        <p:tav tm="0" fmla="#ppt_w*sin(2.5*pi*$)">
                                          <p:val>
                                            <p:fltVal val="0"/>
                                          </p:val>
                                        </p:tav>
                                        <p:tav tm="100000">
                                          <p:val>
                                            <p:fltVal val="1"/>
                                          </p:val>
                                        </p:tav>
                                      </p:tavLst>
                                    </p:anim>
                                    <p:anim calcmode="lin" valueType="num">
                                      <p:cBhvr>
                                        <p:cTn id="79" dur="2000" fill="hold"/>
                                        <p:tgtEl>
                                          <p:spTgt spid="16"/>
                                        </p:tgtEl>
                                        <p:attrNameLst>
                                          <p:attrName>ppt_h</p:attrName>
                                        </p:attrNameLst>
                                      </p:cBhvr>
                                      <p:tavLst>
                                        <p:tav tm="0">
                                          <p:val>
                                            <p:strVal val="#ppt_h"/>
                                          </p:val>
                                        </p:tav>
                                        <p:tav tm="100000">
                                          <p:val>
                                            <p:strVal val="#ppt_h"/>
                                          </p:val>
                                        </p:tav>
                                      </p:tavLst>
                                    </p:anim>
                                  </p:childTnLst>
                                </p:cTn>
                              </p:par>
                            </p:childTnLst>
                          </p:cTn>
                        </p:par>
                        <p:par>
                          <p:cTn id="80" fill="hold">
                            <p:stCondLst>
                              <p:cond delay="14000"/>
                            </p:stCondLst>
                            <p:childTnLst>
                              <p:par>
                                <p:cTn id="81" presetID="45" presetClass="entr" presetSubtype="0" fill="hold" nodeType="after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000"/>
                                        <p:tgtEl>
                                          <p:spTgt spid="17"/>
                                        </p:tgtEl>
                                      </p:cBhvr>
                                    </p:animEffect>
                                    <p:anim calcmode="lin" valueType="num">
                                      <p:cBhvr>
                                        <p:cTn id="84" dur="2000" fill="hold"/>
                                        <p:tgtEl>
                                          <p:spTgt spid="17"/>
                                        </p:tgtEl>
                                        <p:attrNameLst>
                                          <p:attrName>ppt_w</p:attrName>
                                        </p:attrNameLst>
                                      </p:cBhvr>
                                      <p:tavLst>
                                        <p:tav tm="0" fmla="#ppt_w*sin(2.5*pi*$)">
                                          <p:val>
                                            <p:fltVal val="0"/>
                                          </p:val>
                                        </p:tav>
                                        <p:tav tm="100000">
                                          <p:val>
                                            <p:fltVal val="1"/>
                                          </p:val>
                                        </p:tav>
                                      </p:tavLst>
                                    </p:anim>
                                    <p:anim calcmode="lin" valueType="num">
                                      <p:cBhvr>
                                        <p:cTn id="85" dur="2000" fill="hold"/>
                                        <p:tgtEl>
                                          <p:spTgt spid="17"/>
                                        </p:tgtEl>
                                        <p:attrNameLst>
                                          <p:attrName>ppt_h</p:attrName>
                                        </p:attrNameLst>
                                      </p:cBhvr>
                                      <p:tavLst>
                                        <p:tav tm="0">
                                          <p:val>
                                            <p:strVal val="#ppt_h"/>
                                          </p:val>
                                        </p:tav>
                                        <p:tav tm="100000">
                                          <p:val>
                                            <p:strVal val="#ppt_h"/>
                                          </p:val>
                                        </p:tav>
                                      </p:tavLst>
                                    </p:anim>
                                  </p:childTnLst>
                                </p:cTn>
                              </p:par>
                              <p:par>
                                <p:cTn id="86" presetID="45" presetClass="entr" presetSubtype="0"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2000"/>
                                        <p:tgtEl>
                                          <p:spTgt spid="18"/>
                                        </p:tgtEl>
                                      </p:cBhvr>
                                    </p:animEffect>
                                    <p:anim calcmode="lin" valueType="num">
                                      <p:cBhvr>
                                        <p:cTn id="89" dur="2000" fill="hold"/>
                                        <p:tgtEl>
                                          <p:spTgt spid="18"/>
                                        </p:tgtEl>
                                        <p:attrNameLst>
                                          <p:attrName>ppt_w</p:attrName>
                                        </p:attrNameLst>
                                      </p:cBhvr>
                                      <p:tavLst>
                                        <p:tav tm="0" fmla="#ppt_w*sin(2.5*pi*$)">
                                          <p:val>
                                            <p:fltVal val="0"/>
                                          </p:val>
                                        </p:tav>
                                        <p:tav tm="100000">
                                          <p:val>
                                            <p:fltVal val="1"/>
                                          </p:val>
                                        </p:tav>
                                      </p:tavLst>
                                    </p:anim>
                                    <p:anim calcmode="lin" valueType="num">
                                      <p:cBhvr>
                                        <p:cTn id="90" dur="2000" fill="hold"/>
                                        <p:tgtEl>
                                          <p:spTgt spid="18"/>
                                        </p:tgtEl>
                                        <p:attrNameLst>
                                          <p:attrName>ppt_h</p:attrName>
                                        </p:attrNameLst>
                                      </p:cBhvr>
                                      <p:tavLst>
                                        <p:tav tm="0">
                                          <p:val>
                                            <p:strVal val="#ppt_h"/>
                                          </p:val>
                                        </p:tav>
                                        <p:tav tm="100000">
                                          <p:val>
                                            <p:strVal val="#ppt_h"/>
                                          </p:val>
                                        </p:tav>
                                      </p:tavLst>
                                    </p:anim>
                                  </p:childTnLst>
                                </p:cTn>
                              </p:par>
                            </p:childTnLst>
                          </p:cTn>
                        </p:par>
                        <p:par>
                          <p:cTn id="91" fill="hold">
                            <p:stCondLst>
                              <p:cond delay="16000"/>
                            </p:stCondLst>
                            <p:childTnLst>
                              <p:par>
                                <p:cTn id="92" presetID="45" presetClass="entr" presetSubtype="0" fill="hold" nodeType="after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fade">
                                      <p:cBhvr>
                                        <p:cTn id="94" dur="2000"/>
                                        <p:tgtEl>
                                          <p:spTgt spid="19"/>
                                        </p:tgtEl>
                                      </p:cBhvr>
                                    </p:animEffect>
                                    <p:anim calcmode="lin" valueType="num">
                                      <p:cBhvr>
                                        <p:cTn id="95" dur="2000" fill="hold"/>
                                        <p:tgtEl>
                                          <p:spTgt spid="19"/>
                                        </p:tgtEl>
                                        <p:attrNameLst>
                                          <p:attrName>ppt_w</p:attrName>
                                        </p:attrNameLst>
                                      </p:cBhvr>
                                      <p:tavLst>
                                        <p:tav tm="0" fmla="#ppt_w*sin(2.5*pi*$)">
                                          <p:val>
                                            <p:fltVal val="0"/>
                                          </p:val>
                                        </p:tav>
                                        <p:tav tm="100000">
                                          <p:val>
                                            <p:fltVal val="1"/>
                                          </p:val>
                                        </p:tav>
                                      </p:tavLst>
                                    </p:anim>
                                    <p:anim calcmode="lin" valueType="num">
                                      <p:cBhvr>
                                        <p:cTn id="96" dur="2000" fill="hold"/>
                                        <p:tgtEl>
                                          <p:spTgt spid="19"/>
                                        </p:tgtEl>
                                        <p:attrNameLst>
                                          <p:attrName>ppt_h</p:attrName>
                                        </p:attrNameLst>
                                      </p:cBhvr>
                                      <p:tavLst>
                                        <p:tav tm="0">
                                          <p:val>
                                            <p:strVal val="#ppt_h"/>
                                          </p:val>
                                        </p:tav>
                                        <p:tav tm="100000">
                                          <p:val>
                                            <p:strVal val="#ppt_h"/>
                                          </p:val>
                                        </p:tav>
                                      </p:tavLst>
                                    </p:anim>
                                  </p:childTnLst>
                                </p:cTn>
                              </p:par>
                              <p:par>
                                <p:cTn id="97" presetID="45" presetClass="entr" presetSubtype="0" fill="hold" grpId="0" nodeType="with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fade">
                                      <p:cBhvr>
                                        <p:cTn id="99" dur="2000"/>
                                        <p:tgtEl>
                                          <p:spTgt spid="20"/>
                                        </p:tgtEl>
                                      </p:cBhvr>
                                    </p:animEffect>
                                    <p:anim calcmode="lin" valueType="num">
                                      <p:cBhvr>
                                        <p:cTn id="100" dur="2000" fill="hold"/>
                                        <p:tgtEl>
                                          <p:spTgt spid="20"/>
                                        </p:tgtEl>
                                        <p:attrNameLst>
                                          <p:attrName>ppt_w</p:attrName>
                                        </p:attrNameLst>
                                      </p:cBhvr>
                                      <p:tavLst>
                                        <p:tav tm="0" fmla="#ppt_w*sin(2.5*pi*$)">
                                          <p:val>
                                            <p:fltVal val="0"/>
                                          </p:val>
                                        </p:tav>
                                        <p:tav tm="100000">
                                          <p:val>
                                            <p:fltVal val="1"/>
                                          </p:val>
                                        </p:tav>
                                      </p:tavLst>
                                    </p:anim>
                                    <p:anim calcmode="lin" valueType="num">
                                      <p:cBhvr>
                                        <p:cTn id="101" dur="2000" fill="hold"/>
                                        <p:tgtEl>
                                          <p:spTgt spid="20"/>
                                        </p:tgtEl>
                                        <p:attrNameLst>
                                          <p:attrName>ppt_h</p:attrName>
                                        </p:attrNameLst>
                                      </p:cBhvr>
                                      <p:tavLst>
                                        <p:tav tm="0">
                                          <p:val>
                                            <p:strVal val="#ppt_h"/>
                                          </p:val>
                                        </p:tav>
                                        <p:tav tm="100000">
                                          <p:val>
                                            <p:strVal val="#ppt_h"/>
                                          </p:val>
                                        </p:tav>
                                      </p:tavLst>
                                    </p:anim>
                                  </p:childTnLst>
                                </p:cTn>
                              </p:par>
                            </p:childTnLst>
                          </p:cTn>
                        </p:par>
                        <p:par>
                          <p:cTn id="102" fill="hold">
                            <p:stCondLst>
                              <p:cond delay="18000"/>
                            </p:stCondLst>
                            <p:childTnLst>
                              <p:par>
                                <p:cTn id="103" presetID="45" presetClass="entr" presetSubtype="0" fill="hold" nodeType="after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fade">
                                      <p:cBhvr>
                                        <p:cTn id="105" dur="2000"/>
                                        <p:tgtEl>
                                          <p:spTgt spid="21"/>
                                        </p:tgtEl>
                                      </p:cBhvr>
                                    </p:animEffect>
                                    <p:anim calcmode="lin" valueType="num">
                                      <p:cBhvr>
                                        <p:cTn id="106" dur="2000" fill="hold"/>
                                        <p:tgtEl>
                                          <p:spTgt spid="21"/>
                                        </p:tgtEl>
                                        <p:attrNameLst>
                                          <p:attrName>ppt_w</p:attrName>
                                        </p:attrNameLst>
                                      </p:cBhvr>
                                      <p:tavLst>
                                        <p:tav tm="0" fmla="#ppt_w*sin(2.5*pi*$)">
                                          <p:val>
                                            <p:fltVal val="0"/>
                                          </p:val>
                                        </p:tav>
                                        <p:tav tm="100000">
                                          <p:val>
                                            <p:fltVal val="1"/>
                                          </p:val>
                                        </p:tav>
                                      </p:tavLst>
                                    </p:anim>
                                    <p:anim calcmode="lin" valueType="num">
                                      <p:cBhvr>
                                        <p:cTn id="107" dur="2000" fill="hold"/>
                                        <p:tgtEl>
                                          <p:spTgt spid="21"/>
                                        </p:tgtEl>
                                        <p:attrNameLst>
                                          <p:attrName>ppt_h</p:attrName>
                                        </p:attrNameLst>
                                      </p:cBhvr>
                                      <p:tavLst>
                                        <p:tav tm="0">
                                          <p:val>
                                            <p:strVal val="#ppt_h"/>
                                          </p:val>
                                        </p:tav>
                                        <p:tav tm="100000">
                                          <p:val>
                                            <p:strVal val="#ppt_h"/>
                                          </p:val>
                                        </p:tav>
                                      </p:tavLst>
                                    </p:anim>
                                  </p:childTnLst>
                                </p:cTn>
                              </p:par>
                              <p:par>
                                <p:cTn id="108" presetID="45" presetClass="entr" presetSubtype="0" fill="hold" grpId="0"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fade">
                                      <p:cBhvr>
                                        <p:cTn id="110" dur="2000"/>
                                        <p:tgtEl>
                                          <p:spTgt spid="22"/>
                                        </p:tgtEl>
                                      </p:cBhvr>
                                    </p:animEffect>
                                    <p:anim calcmode="lin" valueType="num">
                                      <p:cBhvr>
                                        <p:cTn id="111" dur="2000" fill="hold"/>
                                        <p:tgtEl>
                                          <p:spTgt spid="22"/>
                                        </p:tgtEl>
                                        <p:attrNameLst>
                                          <p:attrName>ppt_w</p:attrName>
                                        </p:attrNameLst>
                                      </p:cBhvr>
                                      <p:tavLst>
                                        <p:tav tm="0" fmla="#ppt_w*sin(2.5*pi*$)">
                                          <p:val>
                                            <p:fltVal val="0"/>
                                          </p:val>
                                        </p:tav>
                                        <p:tav tm="100000">
                                          <p:val>
                                            <p:fltVal val="1"/>
                                          </p:val>
                                        </p:tav>
                                      </p:tavLst>
                                    </p:anim>
                                    <p:anim calcmode="lin" valueType="num">
                                      <p:cBhvr>
                                        <p:cTn id="112" dur="2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6" grpId="0" animBg="1"/>
      <p:bldP spid="18" grpId="0" animBg="1"/>
      <p:bldP spid="20" grpId="0" animBg="1"/>
      <p:bldP spid="22" grpId="0" animBg="1"/>
      <p:bldP spid="6" grpId="0" animBg="1"/>
      <p:bldP spid="8" grpId="0" animBg="1"/>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b="9819"/>
          <a:stretch/>
        </p:blipFill>
        <p:spPr>
          <a:xfrm>
            <a:off x="0" y="0"/>
            <a:ext cx="9144000" cy="6858000"/>
          </a:xfrm>
          <a:prstGeom prst="rect">
            <a:avLst/>
          </a:prstGeom>
        </p:spPr>
      </p:pic>
      <p:sp>
        <p:nvSpPr>
          <p:cNvPr id="3" name="Прямоугольник 2"/>
          <p:cNvSpPr/>
          <p:nvPr/>
        </p:nvSpPr>
        <p:spPr>
          <a:xfrm>
            <a:off x="125760" y="476672"/>
            <a:ext cx="8892480" cy="5509200"/>
          </a:xfrm>
          <a:prstGeom prst="rect">
            <a:avLst/>
          </a:prstGeom>
        </p:spPr>
        <p:txBody>
          <a:bodyPr wrap="square">
            <a:spAutoFit/>
          </a:bodyPr>
          <a:lstStyle/>
          <a:p>
            <a:pPr algn="ctr"/>
            <a:r>
              <a:rPr lang="ru-RU" sz="8800" b="1" dirty="0">
                <a:ln>
                  <a:solidFill>
                    <a:schemeClr val="bg1"/>
                  </a:solidFill>
                </a:ln>
                <a:gradFill>
                  <a:gsLst>
                    <a:gs pos="0">
                      <a:srgbClr val="FFFFFF"/>
                    </a:gs>
                    <a:gs pos="7001">
                      <a:srgbClr val="E6E6E6"/>
                    </a:gs>
                    <a:gs pos="32001">
                      <a:srgbClr val="7D8496"/>
                    </a:gs>
                    <a:gs pos="47000">
                      <a:srgbClr val="E6E6E6"/>
                    </a:gs>
                    <a:gs pos="85001">
                      <a:srgbClr val="7D8496"/>
                    </a:gs>
                    <a:gs pos="100000">
                      <a:srgbClr val="E6E6E6"/>
                    </a:gs>
                  </a:gsLst>
                  <a:lin ang="5400000" scaled="0"/>
                </a:gradFill>
                <a:latin typeface="Cambria" pitchFamily="18" charset="0"/>
              </a:rPr>
              <a:t>Знаменитые персоны эпохи немого кинематографа</a:t>
            </a:r>
          </a:p>
        </p:txBody>
      </p:sp>
    </p:spTree>
    <p:extLst>
      <p:ext uri="{BB962C8B-B14F-4D97-AF65-F5344CB8AC3E}">
        <p14:creationId xmlns:p14="http://schemas.microsoft.com/office/powerpoint/2010/main" val="155187002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r="24394"/>
          <a:stretch/>
        </p:blipFill>
        <p:spPr>
          <a:xfrm>
            <a:off x="-4580" y="-4014"/>
            <a:ext cx="9181278" cy="685800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116632"/>
            <a:ext cx="5220072" cy="6737354"/>
          </a:xfrm>
          <a:prstGeom prst="rect">
            <a:avLst/>
          </a:prstGeom>
          <a:ln>
            <a:noFill/>
          </a:ln>
          <a:effectLst>
            <a:softEdge rad="112500"/>
          </a:effectLst>
        </p:spPr>
      </p:pic>
      <p:sp>
        <p:nvSpPr>
          <p:cNvPr id="7" name="Прямоугольник 6"/>
          <p:cNvSpPr/>
          <p:nvPr/>
        </p:nvSpPr>
        <p:spPr>
          <a:xfrm>
            <a:off x="14772" y="1772816"/>
            <a:ext cx="4572000" cy="2185214"/>
          </a:xfrm>
          <a:prstGeom prst="rect">
            <a:avLst/>
          </a:prstGeom>
        </p:spPr>
        <p:txBody>
          <a:bodyPr>
            <a:spAutoFit/>
          </a:bodyPr>
          <a:lstStyle/>
          <a:p>
            <a:pPr algn="ctr"/>
            <a:r>
              <a:rPr lang="ru-RU" sz="1700" dirty="0" smtClean="0">
                <a:solidFill>
                  <a:schemeClr val="bg1"/>
                </a:solidFill>
                <a:latin typeface="Cambria" pitchFamily="18" charset="0"/>
              </a:rPr>
              <a:t>«</a:t>
            </a:r>
            <a:r>
              <a:rPr lang="ru-RU" sz="1700" b="1" i="1" dirty="0" smtClean="0">
                <a:solidFill>
                  <a:schemeClr val="bg1"/>
                </a:solidFill>
                <a:latin typeface="Cambria" pitchFamily="18" charset="0"/>
              </a:rPr>
              <a:t>Я </a:t>
            </a:r>
            <a:r>
              <a:rPr lang="ru-RU" sz="1700" b="1" i="1" dirty="0">
                <a:solidFill>
                  <a:schemeClr val="bg1"/>
                </a:solidFill>
                <a:latin typeface="Cambria" pitchFamily="18" charset="0"/>
              </a:rPr>
              <a:t>родился с душой артиста, одарённого ловкостью рук, изворотливостью ума и врождённым актёрским талантом. Я был одновременно и умственным и физическим работником» </a:t>
            </a:r>
            <a:endParaRPr lang="ru-RU" sz="1700" b="1" i="1" dirty="0" smtClean="0">
              <a:solidFill>
                <a:schemeClr val="bg1"/>
              </a:solidFill>
              <a:latin typeface="Cambria" pitchFamily="18" charset="0"/>
            </a:endParaRPr>
          </a:p>
          <a:p>
            <a:pPr algn="ctr"/>
            <a:endParaRPr lang="ru-RU" sz="1700" b="1" i="1" dirty="0">
              <a:solidFill>
                <a:schemeClr val="bg1"/>
              </a:solidFill>
              <a:latin typeface="Cambria" pitchFamily="18" charset="0"/>
            </a:endParaRPr>
          </a:p>
          <a:p>
            <a:pPr algn="ctr"/>
            <a:endParaRPr lang="ru-RU" sz="1700" b="1" i="1" dirty="0" smtClean="0">
              <a:solidFill>
                <a:schemeClr val="bg1"/>
              </a:solidFill>
              <a:latin typeface="Cambria" pitchFamily="18" charset="0"/>
            </a:endParaRPr>
          </a:p>
          <a:p>
            <a:pPr algn="ctr"/>
            <a:r>
              <a:rPr lang="ru-RU" sz="1700" b="1" i="1" dirty="0" smtClean="0">
                <a:solidFill>
                  <a:schemeClr val="bg1"/>
                </a:solidFill>
                <a:latin typeface="Cambria" pitchFamily="18" charset="0"/>
              </a:rPr>
              <a:t>                                   -Жорж </a:t>
            </a:r>
            <a:r>
              <a:rPr lang="ru-RU" sz="1700" b="1" i="1" dirty="0" err="1">
                <a:solidFill>
                  <a:schemeClr val="bg1"/>
                </a:solidFill>
                <a:latin typeface="Cambria" pitchFamily="18" charset="0"/>
              </a:rPr>
              <a:t>Мельес</a:t>
            </a:r>
            <a:endParaRPr lang="ru-RU" sz="1700" b="1" i="1" dirty="0">
              <a:solidFill>
                <a:schemeClr val="bg1"/>
              </a:solidFill>
              <a:latin typeface="Cambria" pitchFamily="18" charset="0"/>
            </a:endParaRPr>
          </a:p>
        </p:txBody>
      </p:sp>
    </p:spTree>
    <p:extLst>
      <p:ext uri="{BB962C8B-B14F-4D97-AF65-F5344CB8AC3E}">
        <p14:creationId xmlns:p14="http://schemas.microsoft.com/office/powerpoint/2010/main" val="143946467"/>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82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743286"/>
            <a:ext cx="4355976" cy="5998801"/>
          </a:xfrm>
          <a:prstGeom prst="rect">
            <a:avLst/>
          </a:prstGeom>
          <a:ln>
            <a:noFill/>
          </a:ln>
          <a:effectLst>
            <a:softEdge rad="112500"/>
          </a:effectLst>
        </p:spPr>
      </p:pic>
      <p:sp>
        <p:nvSpPr>
          <p:cNvPr id="4" name="Прямоугольник 3"/>
          <p:cNvSpPr/>
          <p:nvPr/>
        </p:nvSpPr>
        <p:spPr>
          <a:xfrm>
            <a:off x="179512" y="5634092"/>
            <a:ext cx="5362109" cy="1107996"/>
          </a:xfrm>
          <a:prstGeom prst="rect">
            <a:avLst/>
          </a:prstGeom>
        </p:spPr>
        <p:txBody>
          <a:bodyPr wrap="none">
            <a:spAutoFit/>
          </a:bodyPr>
          <a:lstStyle/>
          <a:p>
            <a:r>
              <a:rPr lang="ru-RU" sz="6600" b="1" i="1" dirty="0">
                <a:ln>
                  <a:solidFill>
                    <a:schemeClr val="bg1"/>
                  </a:solidFill>
                </a:ln>
                <a:effectLst>
                  <a:outerShdw blurRad="38100" dist="38100" dir="2700000" algn="tl">
                    <a:srgbClr val="000000">
                      <a:alpha val="43137"/>
                    </a:srgbClr>
                  </a:outerShdw>
                </a:effectLst>
                <a:latin typeface="Cambria" pitchFamily="18" charset="0"/>
              </a:rPr>
              <a:t>Макс </a:t>
            </a:r>
            <a:r>
              <a:rPr lang="ru-RU" sz="6600" b="1" i="1" dirty="0" err="1">
                <a:ln>
                  <a:solidFill>
                    <a:schemeClr val="bg1"/>
                  </a:solidFill>
                </a:ln>
                <a:effectLst>
                  <a:outerShdw blurRad="38100" dist="38100" dir="2700000" algn="tl">
                    <a:srgbClr val="000000">
                      <a:alpha val="43137"/>
                    </a:srgbClr>
                  </a:outerShdw>
                </a:effectLst>
                <a:latin typeface="Cambria" pitchFamily="18" charset="0"/>
              </a:rPr>
              <a:t>Линдер</a:t>
            </a:r>
            <a:endParaRPr lang="ru-RU" sz="6600" b="1" i="1" dirty="0">
              <a:ln>
                <a:solidFill>
                  <a:schemeClr val="bg1"/>
                </a:solidFill>
              </a:ln>
              <a:effectLst>
                <a:outerShdw blurRad="38100" dist="38100" dir="2700000" algn="tl">
                  <a:srgbClr val="000000">
                    <a:alpha val="43137"/>
                  </a:srgbClr>
                </a:outerShdw>
              </a:effectLst>
              <a:latin typeface="Cambria" pitchFamily="18" charset="0"/>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4040" y="341784"/>
            <a:ext cx="1959070" cy="2634044"/>
          </a:xfrm>
          <a:prstGeom prst="rect">
            <a:avLst/>
          </a:prstGeom>
          <a:ln>
            <a:noFill/>
          </a:ln>
          <a:effectLst>
            <a:softEdge rad="112500"/>
          </a:effectLst>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40" y="2940530"/>
            <a:ext cx="3810000" cy="2857500"/>
          </a:xfrm>
          <a:prstGeom prst="rect">
            <a:avLst/>
          </a:prstGeom>
          <a:ln>
            <a:noFill/>
          </a:ln>
          <a:effectLst>
            <a:softEdge rad="112500"/>
          </a:effectLst>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1427" y="334426"/>
            <a:ext cx="1740627" cy="2641402"/>
          </a:xfrm>
          <a:prstGeom prst="rect">
            <a:avLst/>
          </a:prstGeom>
          <a:ln>
            <a:noFill/>
          </a:ln>
          <a:effectLst>
            <a:softEdge rad="112500"/>
          </a:effectLst>
        </p:spPr>
      </p:pic>
      <p:pic>
        <p:nvPicPr>
          <p:cNvPr id="9" name="Рисунок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51" y="341784"/>
            <a:ext cx="1905000" cy="2667000"/>
          </a:xfrm>
          <a:prstGeom prst="rect">
            <a:avLst/>
          </a:prstGeom>
          <a:ln>
            <a:noFill/>
          </a:ln>
          <a:effectLst>
            <a:softEdge rad="112500"/>
          </a:effectLst>
        </p:spPr>
      </p:pic>
    </p:spTree>
    <p:extLst>
      <p:ext uri="{BB962C8B-B14F-4D97-AF65-F5344CB8AC3E}">
        <p14:creationId xmlns:p14="http://schemas.microsoft.com/office/powerpoint/2010/main" val="316128990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18418" cy="6858000"/>
          </a:xfrm>
          <a:prstGeom prst="rect">
            <a:avLst/>
          </a:prstGeom>
          <a:ln>
            <a:noFill/>
          </a:ln>
          <a:effectLst>
            <a:softEdge rad="112500"/>
          </a:effectLst>
        </p:spPr>
      </p:pic>
      <p:sp>
        <p:nvSpPr>
          <p:cNvPr id="3" name="Прямоугольник 2"/>
          <p:cNvSpPr/>
          <p:nvPr/>
        </p:nvSpPr>
        <p:spPr>
          <a:xfrm>
            <a:off x="1331640" y="4651145"/>
            <a:ext cx="4572000" cy="1200329"/>
          </a:xfrm>
          <a:prstGeom prst="rect">
            <a:avLst/>
          </a:prstGeom>
        </p:spPr>
        <p:txBody>
          <a:bodyPr>
            <a:spAutoFit/>
          </a:bodyPr>
          <a:lstStyle/>
          <a:p>
            <a:pPr algn="ctr"/>
            <a:r>
              <a:rPr lang="ru-RU" i="1" dirty="0" smtClean="0">
                <a:solidFill>
                  <a:schemeClr val="bg1"/>
                </a:solidFill>
                <a:latin typeface="Constantia" pitchFamily="18" charset="0"/>
              </a:rPr>
              <a:t>«Они </a:t>
            </a:r>
            <a:r>
              <a:rPr lang="ru-RU" i="1" dirty="0">
                <a:solidFill>
                  <a:schemeClr val="bg1"/>
                </a:solidFill>
                <a:latin typeface="Constantia" pitchFamily="18" charset="0"/>
              </a:rPr>
              <a:t>погубили старейшее из искусств — пантомиму. Они уничтожили великую красоту молчания</a:t>
            </a:r>
            <a:r>
              <a:rPr lang="ru-RU" i="1" dirty="0" smtClean="0">
                <a:solidFill>
                  <a:schemeClr val="bg1"/>
                </a:solidFill>
                <a:latin typeface="Constantia" pitchFamily="18" charset="0"/>
              </a:rPr>
              <a:t>.»</a:t>
            </a:r>
            <a:endParaRPr lang="ru-RU" i="1" dirty="0">
              <a:solidFill>
                <a:schemeClr val="bg1"/>
              </a:solidFill>
              <a:latin typeface="Constantia" pitchFamily="18" charset="0"/>
            </a:endParaRPr>
          </a:p>
          <a:p>
            <a:pPr algn="ctr"/>
            <a:r>
              <a:rPr lang="en-US" i="1" dirty="0" smtClean="0">
                <a:solidFill>
                  <a:schemeClr val="bg1"/>
                </a:solidFill>
                <a:latin typeface="Constantia" pitchFamily="18" charset="0"/>
              </a:rPr>
              <a:t>(</a:t>
            </a:r>
            <a:r>
              <a:rPr lang="ru-RU" i="1" dirty="0" smtClean="0">
                <a:solidFill>
                  <a:schemeClr val="bg1"/>
                </a:solidFill>
                <a:latin typeface="Constantia" pitchFamily="18" charset="0"/>
              </a:rPr>
              <a:t>Чарлз </a:t>
            </a:r>
            <a:r>
              <a:rPr lang="ru-RU" i="1" dirty="0" err="1">
                <a:solidFill>
                  <a:schemeClr val="bg1"/>
                </a:solidFill>
                <a:latin typeface="Constantia" pitchFamily="18" charset="0"/>
              </a:rPr>
              <a:t>Чаплинв</a:t>
            </a:r>
            <a:r>
              <a:rPr lang="ru-RU" i="1" dirty="0">
                <a:solidFill>
                  <a:schemeClr val="bg1"/>
                </a:solidFill>
                <a:latin typeface="Constantia" pitchFamily="18" charset="0"/>
              </a:rPr>
              <a:t> 1929 г. о звуковом </a:t>
            </a:r>
            <a:r>
              <a:rPr lang="ru-RU" i="1" dirty="0" smtClean="0">
                <a:solidFill>
                  <a:schemeClr val="bg1"/>
                </a:solidFill>
                <a:latin typeface="Constantia" pitchFamily="18" charset="0"/>
              </a:rPr>
              <a:t>кино</a:t>
            </a:r>
            <a:r>
              <a:rPr lang="en-US" i="1" dirty="0" smtClean="0">
                <a:solidFill>
                  <a:schemeClr val="bg1"/>
                </a:solidFill>
                <a:latin typeface="Constantia" pitchFamily="18" charset="0"/>
              </a:rPr>
              <a:t>)</a:t>
            </a:r>
            <a:r>
              <a:rPr lang="ru-RU" i="1" dirty="0" smtClean="0">
                <a:solidFill>
                  <a:schemeClr val="bg1"/>
                </a:solidFill>
                <a:latin typeface="Constantia" pitchFamily="18" charset="0"/>
              </a:rPr>
              <a:t> </a:t>
            </a:r>
            <a:endParaRPr lang="ru-RU" i="1" dirty="0">
              <a:solidFill>
                <a:schemeClr val="bg1"/>
              </a:solidFill>
              <a:latin typeface="Constantia" pitchFamily="18" charset="0"/>
            </a:endParaRPr>
          </a:p>
        </p:txBody>
      </p:sp>
      <p:pic>
        <p:nvPicPr>
          <p:cNvPr id="4" name="Рисунок 3"/>
          <p:cNvPicPr>
            <a:picLocks noChangeAspect="1"/>
          </p:cNvPicPr>
          <p:nvPr/>
        </p:nvPicPr>
        <p:blipFill>
          <a:blip r:embed="rId5">
            <a:extLst>
              <a:ext uri="{BEBA8EAE-BF5A-486C-A8C5-ECC9F3942E4B}">
                <a14:imgProps xmlns:a14="http://schemas.microsoft.com/office/drawing/2010/main">
                  <a14:imgLayer r:embed="rId6">
                    <a14:imgEffect>
                      <a14:backgroundRemoval t="0" b="100000" l="9717" r="89879">
                        <a14:foregroundMark x1="57692" y1="31167" x2="54656" y2="12833"/>
                        <a14:foregroundMark x1="54656" y1="33000" x2="44534" y2="17333"/>
                        <a14:foregroundMark x1="65385" y1="21833" x2="57287" y2="6000"/>
                        <a14:foregroundMark x1="44534" y1="14000" x2="42105" y2="10000"/>
                        <a14:foregroundMark x1="42713" y1="15500" x2="40283" y2="11500"/>
                        <a14:foregroundMark x1="43522" y1="18000" x2="39271" y2="16000"/>
                        <a14:foregroundMark x1="45749" y1="8500" x2="43522" y2="6000"/>
                        <a14:foregroundMark x1="69231" y1="87000" x2="53036" y2="33500"/>
                        <a14:foregroundMark x1="82591" y1="63333" x2="47773" y2="21333"/>
                        <a14:foregroundMark x1="81377" y1="45000" x2="56073" y2="24333"/>
                        <a14:foregroundMark x1="48785" y1="96667" x2="50607" y2="74167"/>
                        <a14:foregroundMark x1="41498" y1="70500" x2="41093" y2="45500"/>
                        <a14:foregroundMark x1="44130" y1="45000" x2="42713" y2="37167"/>
                        <a14:foregroundMark x1="66599" y1="98333" x2="64980" y2="92833"/>
                        <a14:backgroundMark x1="27328" y1="38333" x2="24291" y2="65500"/>
                        <a14:backgroundMark x1="15587" y1="58667" x2="29150" y2="90000"/>
                      </a14:backgroundRemoval>
                    </a14:imgEffect>
                  </a14:imgLayer>
                </a14:imgProps>
              </a:ext>
              <a:ext uri="{28A0092B-C50C-407E-A947-70E740481C1C}">
                <a14:useLocalDpi xmlns:a14="http://schemas.microsoft.com/office/drawing/2010/main" val="0"/>
              </a:ext>
            </a:extLst>
          </a:blip>
          <a:stretch>
            <a:fillRect/>
          </a:stretch>
        </p:blipFill>
        <p:spPr>
          <a:xfrm>
            <a:off x="4626864" y="836712"/>
            <a:ext cx="4517136" cy="5486400"/>
          </a:xfrm>
          <a:prstGeom prst="rect">
            <a:avLst/>
          </a:prstGeom>
          <a:effectLst>
            <a:softEdge rad="12700"/>
          </a:effectLst>
        </p:spPr>
      </p:pic>
      <p:sp>
        <p:nvSpPr>
          <p:cNvPr id="6" name="Прямоугольник 5"/>
          <p:cNvSpPr/>
          <p:nvPr/>
        </p:nvSpPr>
        <p:spPr>
          <a:xfrm>
            <a:off x="862062" y="1425476"/>
            <a:ext cx="5554919" cy="2308324"/>
          </a:xfrm>
          <a:prstGeom prst="rect">
            <a:avLst/>
          </a:prstGeom>
        </p:spPr>
        <p:txBody>
          <a:bodyPr wrap="none">
            <a:spAutoFit/>
          </a:bodyPr>
          <a:lstStyle/>
          <a:p>
            <a:pPr algn="ctr"/>
            <a:r>
              <a:rPr lang="ru-RU" sz="7200" dirty="0">
                <a:ln w="18415" cmpd="sng">
                  <a:solidFill>
                    <a:schemeClr val="bg1"/>
                  </a:solidFill>
                  <a:prstDash val="solid"/>
                </a:ln>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outerShdw blurRad="63500" dir="3600000" algn="tl" rotWithShape="0">
                    <a:srgbClr val="000000">
                      <a:alpha val="70000"/>
                    </a:srgbClr>
                  </a:outerShdw>
                </a:effectLst>
              </a:rPr>
              <a:t>Эпоха </a:t>
            </a:r>
            <a:r>
              <a:rPr lang="ru-RU" sz="7200" dirty="0" smtClean="0">
                <a:ln w="18415" cmpd="sng">
                  <a:solidFill>
                    <a:schemeClr val="bg1"/>
                  </a:solidFill>
                  <a:prstDash val="solid"/>
                </a:ln>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outerShdw blurRad="63500" dir="3600000" algn="tl" rotWithShape="0">
                    <a:srgbClr val="000000">
                      <a:alpha val="70000"/>
                    </a:srgbClr>
                  </a:outerShdw>
                </a:effectLst>
              </a:rPr>
              <a:t>немого</a:t>
            </a:r>
          </a:p>
          <a:p>
            <a:pPr algn="ctr"/>
            <a:r>
              <a:rPr lang="ru-RU" sz="7200" dirty="0" smtClean="0">
                <a:ln w="18415" cmpd="sng">
                  <a:solidFill>
                    <a:schemeClr val="bg1"/>
                  </a:solidFill>
                  <a:prstDash val="solid"/>
                </a:ln>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outerShdw blurRad="63500" dir="3600000" algn="tl" rotWithShape="0">
                    <a:srgbClr val="000000">
                      <a:alpha val="70000"/>
                    </a:srgbClr>
                  </a:outerShdw>
                </a:effectLst>
              </a:rPr>
              <a:t> </a:t>
            </a:r>
            <a:r>
              <a:rPr lang="ru-RU" sz="7200" dirty="0">
                <a:ln w="18415" cmpd="sng">
                  <a:solidFill>
                    <a:schemeClr val="bg1"/>
                  </a:solidFill>
                  <a:prstDash val="solid"/>
                </a:ln>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effectLst>
                  <a:outerShdw blurRad="63500" dir="3600000" algn="tl" rotWithShape="0">
                    <a:srgbClr val="000000">
                      <a:alpha val="70000"/>
                    </a:srgbClr>
                  </a:outerShdw>
                </a:effectLst>
              </a:rPr>
              <a:t>кино</a:t>
            </a:r>
          </a:p>
        </p:txBody>
      </p:sp>
      <p:pic>
        <p:nvPicPr>
          <p:cNvPr id="5" name="Muzyka iz nemogo kino - Nomer 1 .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84368" y="5546674"/>
            <a:ext cx="609600" cy="609600"/>
          </a:xfrm>
          <a:prstGeom prst="rect">
            <a:avLst/>
          </a:prstGeom>
        </p:spPr>
      </p:pic>
    </p:spTree>
    <p:extLst>
      <p:ext uri="{BB962C8B-B14F-4D97-AF65-F5344CB8AC3E}">
        <p14:creationId xmlns:p14="http://schemas.microsoft.com/office/powerpoint/2010/main" val="55351451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ircle(in)">
                                      <p:cBhvr>
                                        <p:cTn id="13" dur="20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nodeType="clickEffect">
                                  <p:stCondLst>
                                    <p:cond delay="0"/>
                                  </p:stCondLst>
                                  <p:iterate type="lt">
                                    <p:tmPct val="10000"/>
                                  </p:iterate>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p:cTn id="18" dur="5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6">
                                            <p:txEl>
                                              <p:pRg st="0" end="0"/>
                                            </p:txEl>
                                          </p:spTgt>
                                        </p:tgtEl>
                                      </p:cBhvr>
                                    </p:animEffect>
                                  </p:childTnLst>
                                </p:cTn>
                              </p:par>
                              <p:par>
                                <p:cTn id="23" presetID="41" presetClass="entr" presetSubtype="0" fill="hold" nodeType="withEffect">
                                  <p:stCondLst>
                                    <p:cond delay="0"/>
                                  </p:stCondLst>
                                  <p:iterate type="lt">
                                    <p:tmPct val="10000"/>
                                  </p:iterate>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p:cTn id="25" dur="500" fill="hold"/>
                                        <p:tgtEl>
                                          <p:spTgt spid="6">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6">
                                            <p:txEl>
                                              <p:pRg st="1" end="1"/>
                                            </p:txEl>
                                          </p:spTgt>
                                        </p:tgtEl>
                                        <p:attrNameLst>
                                          <p:attrName>ppt_y</p:attrName>
                                        </p:attrNameLst>
                                      </p:cBhvr>
                                      <p:tavLst>
                                        <p:tav tm="0">
                                          <p:val>
                                            <p:strVal val="#ppt_y"/>
                                          </p:val>
                                        </p:tav>
                                        <p:tav tm="100000">
                                          <p:val>
                                            <p:strVal val="#ppt_y"/>
                                          </p:val>
                                        </p:tav>
                                      </p:tavLst>
                                    </p:anim>
                                    <p:anim calcmode="lin" valueType="num">
                                      <p:cBhvr>
                                        <p:cTn id="27" dur="500" fill="hold"/>
                                        <p:tgtEl>
                                          <p:spTgt spid="6">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6">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6">
                                            <p:txEl>
                                              <p:pRg st="1" end="1"/>
                                            </p:txEl>
                                          </p:spTgt>
                                        </p:tgtEl>
                                      </p:cBhvr>
                                    </p:animEffect>
                                  </p:childTnLst>
                                </p:cTn>
                              </p:par>
                            </p:childTnLst>
                          </p:cTn>
                        </p:par>
                        <p:par>
                          <p:cTn id="30" fill="hold">
                            <p:stCondLst>
                              <p:cond delay="1000"/>
                            </p:stCondLst>
                            <p:childTnLst>
                              <p:par>
                                <p:cTn id="31" presetID="1" presetClass="mediacall" presetSubtype="0" fill="hold" nodeType="afterEffect">
                                  <p:stCondLst>
                                    <p:cond delay="0"/>
                                  </p:stCondLst>
                                  <p:childTnLst>
                                    <p:cmd type="call" cmd="playFrom(0.0)">
                                      <p:cBhvr>
                                        <p:cTn id="32"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33"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82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505125" y="5842336"/>
            <a:ext cx="4618124" cy="1015663"/>
          </a:xfrm>
          <a:prstGeom prst="rect">
            <a:avLst/>
          </a:prstGeom>
        </p:spPr>
        <p:txBody>
          <a:bodyPr wrap="none">
            <a:spAutoFit/>
          </a:bodyPr>
          <a:lstStyle/>
          <a:p>
            <a:r>
              <a:rPr lang="ru-RU" sz="6000" b="1" i="1" dirty="0">
                <a:solidFill>
                  <a:schemeClr val="bg1"/>
                </a:solidFill>
                <a:latin typeface="Cambria" pitchFamily="18" charset="0"/>
              </a:rPr>
              <a:t>Мак </a:t>
            </a:r>
            <a:r>
              <a:rPr lang="ru-RU" sz="6000" b="1" i="1" dirty="0" err="1">
                <a:solidFill>
                  <a:schemeClr val="bg1"/>
                </a:solidFill>
                <a:latin typeface="Cambria" pitchFamily="18" charset="0"/>
              </a:rPr>
              <a:t>Сеннет</a:t>
            </a:r>
            <a:endParaRPr lang="ru-RU" sz="6000" b="1" i="1" dirty="0">
              <a:solidFill>
                <a:schemeClr val="bg1"/>
              </a:solidFill>
              <a:latin typeface="Cambria" pitchFamily="18"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594" y="214272"/>
            <a:ext cx="2232248" cy="272994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6547" y="12754"/>
            <a:ext cx="4026246" cy="59736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744" y="1340768"/>
            <a:ext cx="2670638" cy="28411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3195697"/>
            <a:ext cx="2429070" cy="31683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6310477"/>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82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2250" r="100000">
                        <a14:foregroundMark x1="92375" y1="95899" x2="7625" y2="89267"/>
                        <a14:foregroundMark x1="93500" y1="98255" x2="52250" y2="81065"/>
                        <a14:foregroundMark x1="95875" y1="96422" x2="87500" y2="88743"/>
                        <a14:foregroundMark x1="62500" y1="84206" x2="37125" y2="58901"/>
                        <a14:foregroundMark x1="51500" y1="59686" x2="44375" y2="28970"/>
                        <a14:foregroundMark x1="47750" y1="35340" x2="45125" y2="25305"/>
                        <a14:foregroundMark x1="62500" y1="33770" x2="56000" y2="23997"/>
                        <a14:foregroundMark x1="79500" y1="27923" x2="66250" y2="19197"/>
                        <a14:foregroundMark x1="80250" y1="25829" x2="71625" y2="18412"/>
                        <a14:foregroundMark x1="72375" y1="8639" x2="56875" y2="2269"/>
                        <a14:foregroundMark x1="56000" y1="2792" x2="52250" y2="2007"/>
                      </a14:backgroundRemoval>
                    </a14:imgEffect>
                    <a14:imgEffect>
                      <a14:saturation sat="0"/>
                    </a14:imgEffect>
                  </a14:imgLayer>
                </a14:imgProps>
              </a:ext>
              <a:ext uri="{28A0092B-C50C-407E-A947-70E740481C1C}">
                <a14:useLocalDpi xmlns:a14="http://schemas.microsoft.com/office/drawing/2010/main" val="0"/>
              </a:ext>
            </a:extLst>
          </a:blip>
          <a:srcRect b="3324"/>
          <a:stretch/>
        </p:blipFill>
        <p:spPr>
          <a:xfrm>
            <a:off x="-19050" y="62359"/>
            <a:ext cx="4591050" cy="6795642"/>
          </a:xfrm>
          <a:prstGeom prst="rect">
            <a:avLst/>
          </a:prstGeom>
          <a:effectLst>
            <a:softEdge rad="12700"/>
          </a:effec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3932" y="-31188"/>
            <a:ext cx="3643324" cy="278498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6540" y="1528690"/>
            <a:ext cx="3184190" cy="24502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5174" y="3212976"/>
            <a:ext cx="2926923" cy="23762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rot="5400000">
            <a:off x="5239965" y="3113032"/>
            <a:ext cx="7087838" cy="861774"/>
          </a:xfrm>
          <a:prstGeom prst="rect">
            <a:avLst/>
          </a:prstGeom>
        </p:spPr>
        <p:txBody>
          <a:bodyPr wrap="none">
            <a:spAutoFit/>
          </a:bodyPr>
          <a:lstStyle/>
          <a:p>
            <a:r>
              <a:rPr lang="ru-RU" sz="4900" b="1" i="1" dirty="0">
                <a:solidFill>
                  <a:schemeClr val="bg1"/>
                </a:solidFill>
                <a:latin typeface="Cambria" pitchFamily="18" charset="0"/>
              </a:rPr>
              <a:t>Джозеф Фрэнк </a:t>
            </a:r>
            <a:r>
              <a:rPr lang="ru-RU" sz="4900" b="1" i="1" dirty="0" err="1">
                <a:solidFill>
                  <a:schemeClr val="bg1"/>
                </a:solidFill>
                <a:latin typeface="Cambria" pitchFamily="18" charset="0"/>
              </a:rPr>
              <a:t>Китон</a:t>
            </a:r>
            <a:endParaRPr lang="ru-RU" sz="4900" b="1" i="1" dirty="0">
              <a:solidFill>
                <a:schemeClr val="bg1"/>
              </a:solidFill>
              <a:latin typeface="Cambria" pitchFamily="18" charset="0"/>
            </a:endParaRPr>
          </a:p>
        </p:txBody>
      </p:sp>
      <p:pic>
        <p:nvPicPr>
          <p:cNvPr id="51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0072" y="4804660"/>
            <a:ext cx="2637128" cy="21007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7986723"/>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82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961" r="89844"/>
                    </a14:imgEffect>
                  </a14:imgLayer>
                </a14:imgProps>
              </a:ext>
              <a:ext uri="{28A0092B-C50C-407E-A947-70E740481C1C}">
                <a14:useLocalDpi xmlns:a14="http://schemas.microsoft.com/office/drawing/2010/main" val="0"/>
              </a:ext>
            </a:extLst>
          </a:blip>
          <a:srcRect/>
          <a:stretch>
            <a:fillRect/>
          </a:stretch>
        </p:blipFill>
        <p:spPr bwMode="auto">
          <a:xfrm>
            <a:off x="1187624" y="1949000"/>
            <a:ext cx="6480720" cy="486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9050" y="16731"/>
            <a:ext cx="9144000" cy="1169551"/>
          </a:xfrm>
          <a:prstGeom prst="rect">
            <a:avLst/>
          </a:prstGeom>
        </p:spPr>
        <p:txBody>
          <a:bodyPr wrap="square">
            <a:spAutoFit/>
          </a:bodyPr>
          <a:lstStyle/>
          <a:p>
            <a:pPr algn="ctr"/>
            <a:r>
              <a:rPr lang="ru-RU" sz="1400" i="1" dirty="0" smtClean="0">
                <a:solidFill>
                  <a:schemeClr val="bg1"/>
                </a:solidFill>
              </a:rPr>
              <a:t>«…</a:t>
            </a:r>
            <a:r>
              <a:rPr lang="ru-RU" sz="1400" i="1" dirty="0">
                <a:solidFill>
                  <a:schemeClr val="bg1"/>
                </a:solidFill>
              </a:rPr>
              <a:t>Он очень разносторонен — он и бродяга, и джентльмен, и поэт, и мечтатель, а в общем это одинокое существо, мечтающее о красивой любви и приключениях. Ему хочется, чтобы вы поверили, будто он учёный, или музыкант, или герцог, или игрок в поло. И в то же время он готов подобрать с тротуара окурок или отнять у малыша конфету. И, разумеется, при соответствующих обстоятельствах он способен дать даме пинка в зад, — но только под влиянием сильного гнева</a:t>
            </a:r>
            <a:r>
              <a:rPr lang="ru-RU" sz="1400" i="1" dirty="0" smtClean="0">
                <a:solidFill>
                  <a:schemeClr val="bg1"/>
                </a:solidFill>
              </a:rPr>
              <a:t>.»</a:t>
            </a:r>
            <a:endParaRPr lang="ru-RU" sz="1400" i="1" dirty="0">
              <a:solidFill>
                <a:schemeClr val="bg1"/>
              </a:solidFill>
            </a:endParaRPr>
          </a:p>
        </p:txBody>
      </p:sp>
      <p:sp>
        <p:nvSpPr>
          <p:cNvPr id="3" name="Прямоугольник 2"/>
          <p:cNvSpPr/>
          <p:nvPr/>
        </p:nvSpPr>
        <p:spPr>
          <a:xfrm>
            <a:off x="2568887" y="1171959"/>
            <a:ext cx="4006225" cy="769441"/>
          </a:xfrm>
          <a:prstGeom prst="rect">
            <a:avLst/>
          </a:prstGeom>
        </p:spPr>
        <p:txBody>
          <a:bodyPr wrap="none">
            <a:spAutoFit/>
          </a:bodyPr>
          <a:lstStyle/>
          <a:p>
            <a:r>
              <a:rPr lang="ru-RU" sz="4400" b="1" i="1" dirty="0">
                <a:solidFill>
                  <a:schemeClr val="bg1"/>
                </a:solidFill>
                <a:latin typeface="Cambria" pitchFamily="18" charset="0"/>
              </a:rPr>
              <a:t>Чарли Чаплин</a:t>
            </a:r>
          </a:p>
        </p:txBody>
      </p:sp>
      <p:pic>
        <p:nvPicPr>
          <p:cNvPr id="6148" name="Picture 4"/>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21161420">
            <a:off x="94767" y="4563238"/>
            <a:ext cx="2857500" cy="1971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22129">
            <a:off x="320860" y="1834413"/>
            <a:ext cx="2095500" cy="26193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314054">
            <a:off x="6605560" y="1031534"/>
            <a:ext cx="2125570" cy="329463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240512">
            <a:off x="6710310" y="3762303"/>
            <a:ext cx="2045554" cy="29971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7030631"/>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9182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38894">
            <a:off x="337221" y="88329"/>
            <a:ext cx="2447925" cy="31527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3916">
            <a:off x="383766" y="3329434"/>
            <a:ext cx="2580751" cy="33098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rot="365092">
            <a:off x="158523" y="2709942"/>
            <a:ext cx="2805320" cy="584775"/>
          </a:xfrm>
          <a:prstGeom prst="rect">
            <a:avLst/>
          </a:prstGeom>
        </p:spPr>
        <p:txBody>
          <a:bodyPr wrap="none">
            <a:spAutoFit/>
          </a:bodyPr>
          <a:lstStyle/>
          <a:p>
            <a:r>
              <a:rPr lang="ru-RU" sz="3200" b="1" i="1" dirty="0">
                <a:ln>
                  <a:solidFill>
                    <a:schemeClr val="tx1"/>
                  </a:solidFill>
                </a:ln>
                <a:solidFill>
                  <a:schemeClr val="bg1"/>
                </a:solidFill>
                <a:latin typeface="Cambria" pitchFamily="18" charset="0"/>
              </a:rPr>
              <a:t>Роско </a:t>
            </a:r>
            <a:r>
              <a:rPr lang="ru-RU" sz="3200" b="1" i="1" dirty="0" err="1">
                <a:ln>
                  <a:solidFill>
                    <a:schemeClr val="tx1"/>
                  </a:solidFill>
                </a:ln>
                <a:solidFill>
                  <a:schemeClr val="bg1"/>
                </a:solidFill>
                <a:latin typeface="Cambria" pitchFamily="18" charset="0"/>
              </a:rPr>
              <a:t>Арбакл</a:t>
            </a:r>
            <a:endParaRPr lang="ru-RU" sz="3200" b="1" i="1" dirty="0">
              <a:ln>
                <a:solidFill>
                  <a:schemeClr val="tx1"/>
                </a:solidFill>
              </a:ln>
              <a:solidFill>
                <a:schemeClr val="bg1"/>
              </a:solidFill>
              <a:latin typeface="Cambria" pitchFamily="18" charset="0"/>
            </a:endParaRPr>
          </a:p>
        </p:txBody>
      </p:sp>
      <p:sp>
        <p:nvSpPr>
          <p:cNvPr id="3" name="Прямоугольник 2"/>
          <p:cNvSpPr/>
          <p:nvPr/>
        </p:nvSpPr>
        <p:spPr>
          <a:xfrm rot="21239345">
            <a:off x="37176" y="6033143"/>
            <a:ext cx="3048014" cy="584775"/>
          </a:xfrm>
          <a:prstGeom prst="rect">
            <a:avLst/>
          </a:prstGeom>
        </p:spPr>
        <p:txBody>
          <a:bodyPr wrap="none">
            <a:spAutoFit/>
          </a:bodyPr>
          <a:lstStyle/>
          <a:p>
            <a:r>
              <a:rPr lang="ru-RU" sz="3200" b="1" i="1" dirty="0">
                <a:ln>
                  <a:solidFill>
                    <a:schemeClr val="tx1"/>
                  </a:solidFill>
                </a:ln>
                <a:solidFill>
                  <a:schemeClr val="bg1"/>
                </a:solidFill>
                <a:latin typeface="Cambria" pitchFamily="18" charset="0"/>
              </a:rPr>
              <a:t>Гарольд Ллойд</a:t>
            </a:r>
          </a:p>
        </p:txBody>
      </p:sp>
      <p:pic>
        <p:nvPicPr>
          <p:cNvPr id="717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8141"/>
          <a:stretch/>
        </p:blipFill>
        <p:spPr bwMode="auto">
          <a:xfrm rot="196550">
            <a:off x="3047641" y="164594"/>
            <a:ext cx="2988379" cy="369846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rot="21419750">
            <a:off x="2823566" y="206865"/>
            <a:ext cx="3458767" cy="584775"/>
          </a:xfrm>
          <a:prstGeom prst="rect">
            <a:avLst/>
          </a:prstGeom>
        </p:spPr>
        <p:txBody>
          <a:bodyPr wrap="none">
            <a:spAutoFit/>
          </a:bodyPr>
          <a:lstStyle/>
          <a:p>
            <a:r>
              <a:rPr lang="ru-RU" sz="3200" b="1" i="1" dirty="0">
                <a:ln>
                  <a:solidFill>
                    <a:schemeClr val="tx1"/>
                  </a:solidFill>
                </a:ln>
                <a:solidFill>
                  <a:schemeClr val="bg1"/>
                </a:solidFill>
                <a:latin typeface="Cambria" pitchFamily="18" charset="0"/>
              </a:rPr>
              <a:t>Дуглас </a:t>
            </a:r>
            <a:r>
              <a:rPr lang="ru-RU" sz="3200" b="1" i="1" dirty="0" err="1">
                <a:ln>
                  <a:solidFill>
                    <a:schemeClr val="tx1"/>
                  </a:solidFill>
                </a:ln>
                <a:solidFill>
                  <a:schemeClr val="bg1"/>
                </a:solidFill>
                <a:latin typeface="Cambria" pitchFamily="18" charset="0"/>
              </a:rPr>
              <a:t>Фэрбенкс</a:t>
            </a:r>
            <a:endParaRPr lang="ru-RU" sz="3200" b="1" i="1" dirty="0">
              <a:ln>
                <a:solidFill>
                  <a:schemeClr val="tx1"/>
                </a:solidFill>
              </a:ln>
              <a:solidFill>
                <a:schemeClr val="bg1"/>
              </a:solidFill>
              <a:latin typeface="Cambria" pitchFamily="18" charset="0"/>
            </a:endParaRPr>
          </a:p>
        </p:txBody>
      </p:sp>
      <p:pic>
        <p:nvPicPr>
          <p:cNvPr id="717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9250" y="881873"/>
            <a:ext cx="2864522" cy="466081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rot="21285884">
            <a:off x="6359480" y="5165617"/>
            <a:ext cx="2424062" cy="1077218"/>
          </a:xfrm>
          <a:prstGeom prst="rect">
            <a:avLst/>
          </a:prstGeom>
        </p:spPr>
        <p:txBody>
          <a:bodyPr wrap="none">
            <a:spAutoFit/>
          </a:bodyPr>
          <a:lstStyle/>
          <a:p>
            <a:pPr algn="ctr"/>
            <a:r>
              <a:rPr lang="ru-RU" sz="3200" b="1" i="1" dirty="0">
                <a:ln>
                  <a:solidFill>
                    <a:schemeClr val="tx1"/>
                  </a:solidFill>
                </a:ln>
                <a:solidFill>
                  <a:schemeClr val="bg1"/>
                </a:solidFill>
                <a:latin typeface="Cambria" pitchFamily="18" charset="0"/>
              </a:rPr>
              <a:t>Рудольф </a:t>
            </a:r>
            <a:endParaRPr lang="ru-RU" sz="3200" b="1" i="1" dirty="0" smtClean="0">
              <a:ln>
                <a:solidFill>
                  <a:schemeClr val="tx1"/>
                </a:solidFill>
              </a:ln>
              <a:solidFill>
                <a:schemeClr val="bg1"/>
              </a:solidFill>
              <a:latin typeface="Cambria" pitchFamily="18" charset="0"/>
            </a:endParaRPr>
          </a:p>
          <a:p>
            <a:pPr algn="ctr"/>
            <a:r>
              <a:rPr lang="ru-RU" sz="3200" b="1" i="1" dirty="0" smtClean="0">
                <a:ln>
                  <a:solidFill>
                    <a:schemeClr val="tx1"/>
                  </a:solidFill>
                </a:ln>
                <a:solidFill>
                  <a:schemeClr val="bg1"/>
                </a:solidFill>
                <a:latin typeface="Cambria" pitchFamily="18" charset="0"/>
              </a:rPr>
              <a:t>Валентино</a:t>
            </a:r>
            <a:endParaRPr lang="ru-RU" sz="3200" b="1" i="1" dirty="0">
              <a:ln>
                <a:solidFill>
                  <a:schemeClr val="tx1"/>
                </a:solidFill>
              </a:ln>
              <a:solidFill>
                <a:schemeClr val="bg1"/>
              </a:solidFill>
              <a:latin typeface="Cambria" pitchFamily="18" charset="0"/>
            </a:endParaRPr>
          </a:p>
        </p:txBody>
      </p:sp>
      <p:pic>
        <p:nvPicPr>
          <p:cNvPr id="717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42307">
            <a:off x="3432593" y="3393417"/>
            <a:ext cx="2218474" cy="33277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rot="225641">
            <a:off x="3445916" y="6089865"/>
            <a:ext cx="2214068" cy="584775"/>
          </a:xfrm>
          <a:prstGeom prst="rect">
            <a:avLst/>
          </a:prstGeom>
        </p:spPr>
        <p:txBody>
          <a:bodyPr wrap="none">
            <a:spAutoFit/>
          </a:bodyPr>
          <a:lstStyle/>
          <a:p>
            <a:r>
              <a:rPr lang="ru-RU" sz="3200" b="1" i="1" dirty="0">
                <a:ln>
                  <a:solidFill>
                    <a:schemeClr val="tx1"/>
                  </a:solidFill>
                </a:ln>
                <a:solidFill>
                  <a:schemeClr val="bg1"/>
                </a:solidFill>
                <a:latin typeface="Cambria" pitchFamily="18" charset="0"/>
              </a:rPr>
              <a:t>Лон </a:t>
            </a:r>
            <a:r>
              <a:rPr lang="ru-RU" sz="3200" b="1" i="1" dirty="0" err="1">
                <a:ln>
                  <a:solidFill>
                    <a:schemeClr val="tx1"/>
                  </a:solidFill>
                </a:ln>
                <a:solidFill>
                  <a:schemeClr val="bg1"/>
                </a:solidFill>
                <a:latin typeface="Cambria" pitchFamily="18" charset="0"/>
              </a:rPr>
              <a:t>Чейни</a:t>
            </a:r>
            <a:endParaRPr lang="ru-RU" sz="3200" b="1" i="1" dirty="0">
              <a:ln>
                <a:solidFill>
                  <a:schemeClr val="tx1"/>
                </a:solidFill>
              </a:ln>
              <a:solidFill>
                <a:schemeClr val="bg1"/>
              </a:solidFill>
              <a:latin typeface="Cambria" pitchFamily="18" charset="0"/>
            </a:endParaRPr>
          </a:p>
        </p:txBody>
      </p:sp>
    </p:spTree>
    <p:extLst>
      <p:ext uri="{BB962C8B-B14F-4D97-AF65-F5344CB8AC3E}">
        <p14:creationId xmlns:p14="http://schemas.microsoft.com/office/powerpoint/2010/main" val="278333274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82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2218"/>
          <a:stretch/>
        </p:blipFill>
        <p:spPr bwMode="auto">
          <a:xfrm>
            <a:off x="4427984" y="298124"/>
            <a:ext cx="4507576" cy="62617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79512" y="5589240"/>
            <a:ext cx="5071260" cy="1107996"/>
          </a:xfrm>
          <a:prstGeom prst="rect">
            <a:avLst/>
          </a:prstGeom>
        </p:spPr>
        <p:txBody>
          <a:bodyPr wrap="none">
            <a:spAutoFit/>
          </a:bodyPr>
          <a:lstStyle/>
          <a:p>
            <a:r>
              <a:rPr lang="ru-RU" sz="6600" b="1" i="1" dirty="0">
                <a:solidFill>
                  <a:schemeClr val="bg1"/>
                </a:solidFill>
                <a:latin typeface="Cambria" pitchFamily="18" charset="0"/>
              </a:rPr>
              <a:t>Луиза Брукс</a:t>
            </a:r>
          </a:p>
        </p:txBody>
      </p:sp>
      <p:pic>
        <p:nvPicPr>
          <p:cNvPr id="8196" name="Picture 4"/>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16926" y="180627"/>
            <a:ext cx="2134302" cy="32175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255317" y="1064012"/>
            <a:ext cx="2316683" cy="29659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39552" y="2599270"/>
            <a:ext cx="2368066" cy="30160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0667841"/>
      </p:ext>
    </p:extLst>
  </p:cSld>
  <p:clrMapOvr>
    <a:masterClrMapping/>
  </p:clrMapOvr>
  <mc:AlternateContent xmlns:mc="http://schemas.openxmlformats.org/markup-compatibility/2006">
    <mc:Choice xmlns:p14="http://schemas.microsoft.com/office/powerpoint/2010/main" Requires="p14">
      <p:transition spd="slow" p14:dur="1100">
        <p14:switch dir="l"/>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3" y="0"/>
            <a:ext cx="9169508" cy="684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434" r="12384"/>
          <a:stretch/>
        </p:blipFill>
        <p:spPr bwMode="auto">
          <a:xfrm>
            <a:off x="4932040" y="1099122"/>
            <a:ext cx="4032448" cy="46597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796136" y="5013176"/>
            <a:ext cx="2477730" cy="584775"/>
          </a:xfrm>
          <a:prstGeom prst="rect">
            <a:avLst/>
          </a:prstGeom>
        </p:spPr>
        <p:txBody>
          <a:bodyPr wrap="none">
            <a:spAutoFit/>
          </a:bodyPr>
          <a:lstStyle/>
          <a:p>
            <a:r>
              <a:rPr lang="ru-RU" sz="3200" b="1" dirty="0">
                <a:ln>
                  <a:solidFill>
                    <a:schemeClr val="tx1"/>
                  </a:solidFill>
                </a:ln>
                <a:solidFill>
                  <a:srgbClr val="FFFF00"/>
                </a:solidFill>
                <a:latin typeface="Cambria" pitchFamily="18" charset="0"/>
              </a:rPr>
              <a:t>Гай </a:t>
            </a:r>
            <a:r>
              <a:rPr lang="ru-RU" sz="3200" b="1" dirty="0" err="1">
                <a:ln>
                  <a:solidFill>
                    <a:schemeClr val="tx1"/>
                  </a:solidFill>
                </a:ln>
                <a:solidFill>
                  <a:srgbClr val="FFFF00"/>
                </a:solidFill>
                <a:latin typeface="Cambria" pitchFamily="18" charset="0"/>
              </a:rPr>
              <a:t>Мэддин</a:t>
            </a:r>
            <a:endParaRPr lang="ru-RU" sz="3200" b="1" dirty="0">
              <a:ln>
                <a:solidFill>
                  <a:schemeClr val="tx1"/>
                </a:solidFill>
              </a:ln>
              <a:solidFill>
                <a:srgbClr val="FFFF00"/>
              </a:solidFill>
              <a:latin typeface="Cambria" pitchFamily="18" charset="0"/>
            </a:endParaRPr>
          </a:p>
        </p:txBody>
      </p:sp>
      <p:sp>
        <p:nvSpPr>
          <p:cNvPr id="4" name="Прямоугольник 3"/>
          <p:cNvSpPr/>
          <p:nvPr/>
        </p:nvSpPr>
        <p:spPr>
          <a:xfrm>
            <a:off x="558462" y="5758878"/>
            <a:ext cx="8367419" cy="1107996"/>
          </a:xfrm>
          <a:prstGeom prst="rect">
            <a:avLst/>
          </a:prstGeom>
        </p:spPr>
        <p:txBody>
          <a:bodyPr wrap="none">
            <a:spAutoFit/>
          </a:bodyPr>
          <a:lstStyle/>
          <a:p>
            <a:r>
              <a:rPr lang="ru-RU" sz="6600" b="1" dirty="0">
                <a:ln>
                  <a:solidFill>
                    <a:schemeClr val="tx1"/>
                  </a:solidFill>
                </a:ln>
                <a:solidFill>
                  <a:srgbClr val="00B050"/>
                </a:solidFill>
                <a:effectLst>
                  <a:outerShdw blurRad="38100" dist="38100" dir="2700000" algn="tl">
                    <a:srgbClr val="000000">
                      <a:alpha val="43137"/>
                    </a:srgbClr>
                  </a:outerShdw>
                </a:effectLst>
                <a:latin typeface="Cambria" pitchFamily="18" charset="0"/>
              </a:rPr>
              <a:t>Немое кино сегодня</a:t>
            </a:r>
          </a:p>
        </p:txBody>
      </p:sp>
      <p:sp>
        <p:nvSpPr>
          <p:cNvPr id="5" name="Прямоугольник 4"/>
          <p:cNvSpPr/>
          <p:nvPr/>
        </p:nvSpPr>
        <p:spPr>
          <a:xfrm>
            <a:off x="295788" y="1142230"/>
            <a:ext cx="4268955" cy="4616648"/>
          </a:xfrm>
          <a:prstGeom prst="rect">
            <a:avLst/>
          </a:prstGeom>
        </p:spPr>
        <p:txBody>
          <a:bodyPr wrap="square">
            <a:spAutoFit/>
          </a:bodyPr>
          <a:lstStyle/>
          <a:p>
            <a:pPr algn="ctr"/>
            <a:r>
              <a:rPr lang="ru-RU" sz="1400" i="1" dirty="0">
                <a:latin typeface="Cambria" pitchFamily="18" charset="0"/>
              </a:rPr>
              <a:t>К стилистике немого кино обращаются многие современные режиссёры. Например, канадец Гай </a:t>
            </a:r>
            <a:r>
              <a:rPr lang="ru-RU" sz="1400" i="1" dirty="0" err="1">
                <a:latin typeface="Cambria" pitchFamily="18" charset="0"/>
              </a:rPr>
              <a:t>Мэддин</a:t>
            </a:r>
            <a:r>
              <a:rPr lang="ru-RU" sz="1400" i="1" dirty="0">
                <a:latin typeface="Cambria" pitchFamily="18" charset="0"/>
              </a:rPr>
              <a:t>, создатель таких лент как «Самая печальная музыка на свете» (2003) и «Клеймо на мозге» (2006), сделал приёмы дозвукового кинематографа неотъемлемой частью своей творческой </a:t>
            </a:r>
            <a:r>
              <a:rPr lang="ru-RU" sz="1400" i="1" dirty="0" smtClean="0">
                <a:latin typeface="Cambria" pitchFamily="18" charset="0"/>
              </a:rPr>
              <a:t>манеры. </a:t>
            </a:r>
            <a:r>
              <a:rPr lang="ru-RU" sz="1400" i="1" dirty="0">
                <a:latin typeface="Cambria" pitchFamily="18" charset="0"/>
              </a:rPr>
              <a:t>В 2007 году заметным </a:t>
            </a:r>
            <a:r>
              <a:rPr lang="ru-RU" sz="1400" i="1" dirty="0" err="1">
                <a:latin typeface="Cambria" pitchFamily="18" charset="0"/>
              </a:rPr>
              <a:t>кинособытием</a:t>
            </a:r>
            <a:r>
              <a:rPr lang="ru-RU" sz="1400" i="1" dirty="0">
                <a:latin typeface="Cambria" pitchFamily="18" charset="0"/>
              </a:rPr>
              <a:t> стала лента «Антенна» аргентинского постановщика Эстебана </a:t>
            </a:r>
            <a:r>
              <a:rPr lang="ru-RU" sz="1400" i="1" dirty="0" err="1">
                <a:latin typeface="Cambria" pitchFamily="18" charset="0"/>
              </a:rPr>
              <a:t>Сапира</a:t>
            </a:r>
            <a:r>
              <a:rPr lang="ru-RU" sz="1400" i="1" dirty="0">
                <a:latin typeface="Cambria" pitchFamily="18" charset="0"/>
              </a:rPr>
              <a:t>, выдержанная в «эстетике немецкого экспрессионизма, французского авангарда и монтажного кино 1920-х</a:t>
            </a:r>
            <a:r>
              <a:rPr lang="ru-RU" sz="1400" i="1" dirty="0" smtClean="0">
                <a:latin typeface="Cambria" pitchFamily="18" charset="0"/>
              </a:rPr>
              <a:t>». </a:t>
            </a:r>
            <a:r>
              <a:rPr lang="ru-RU" sz="1400" i="1" dirty="0">
                <a:latin typeface="Cambria" pitchFamily="18" charset="0"/>
              </a:rPr>
              <a:t>Крупный зрительский и фестивальный успех сопутствовал французской мелодраме «Артист» (2011), поставленной Мишелем </a:t>
            </a:r>
            <a:r>
              <a:rPr lang="ru-RU" sz="1400" i="1" dirty="0" err="1">
                <a:latin typeface="Cambria" pitchFamily="18" charset="0"/>
              </a:rPr>
              <a:t>Хазанавичусом</a:t>
            </a:r>
            <a:r>
              <a:rPr lang="ru-RU" sz="1400" i="1" dirty="0">
                <a:latin typeface="Cambria" pitchFamily="18" charset="0"/>
              </a:rPr>
              <a:t>, который обратился к стилистике раннего </a:t>
            </a:r>
            <a:r>
              <a:rPr lang="ru-RU" sz="1400" i="1" dirty="0" smtClean="0">
                <a:latin typeface="Cambria" pitchFamily="18" charset="0"/>
              </a:rPr>
              <a:t>Голливуда. Фильм </a:t>
            </a:r>
            <a:r>
              <a:rPr lang="ru-RU" sz="1400" i="1" dirty="0">
                <a:latin typeface="Cambria" pitchFamily="18" charset="0"/>
              </a:rPr>
              <a:t>получил приз за лучшую мужскую роль на Каннском кинофестивале и пять премий «Оскар», в том числе за лучший фильм, лучшую режиссуру и лучшую мужскую роль.</a:t>
            </a:r>
          </a:p>
          <a:p>
            <a:endParaRPr lang="ru-RU" sz="1400" dirty="0"/>
          </a:p>
        </p:txBody>
      </p:sp>
    </p:spTree>
    <p:extLst>
      <p:ext uri="{BB962C8B-B14F-4D97-AF65-F5344CB8AC3E}">
        <p14:creationId xmlns:p14="http://schemas.microsoft.com/office/powerpoint/2010/main" val="849017662"/>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092" y="6926"/>
            <a:ext cx="9140908" cy="685107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788024" y="596495"/>
            <a:ext cx="4006762" cy="584775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endParaRPr lang="ru-RU" i="1" dirty="0" smtClean="0">
              <a:effectLst>
                <a:outerShdw blurRad="38100" dist="38100" dir="2700000" algn="tl">
                  <a:srgbClr val="000000">
                    <a:alpha val="43137"/>
                  </a:srgbClr>
                </a:outerShdw>
              </a:effectLst>
              <a:latin typeface="Cambria" pitchFamily="18" charset="0"/>
            </a:endParaRPr>
          </a:p>
          <a:p>
            <a:pPr algn="ctr"/>
            <a:endParaRPr lang="ru-RU" i="1" dirty="0">
              <a:effectLst>
                <a:outerShdw blurRad="38100" dist="38100" dir="2700000" algn="tl">
                  <a:srgbClr val="000000">
                    <a:alpha val="43137"/>
                  </a:srgbClr>
                </a:outerShdw>
              </a:effectLst>
              <a:latin typeface="Cambria" pitchFamily="18" charset="0"/>
            </a:endParaRPr>
          </a:p>
          <a:p>
            <a:pPr algn="ctr"/>
            <a:endParaRPr lang="ru-RU" i="1" dirty="0" smtClean="0">
              <a:effectLst>
                <a:outerShdw blurRad="38100" dist="38100" dir="2700000" algn="tl">
                  <a:srgbClr val="000000">
                    <a:alpha val="43137"/>
                  </a:srgbClr>
                </a:outerShdw>
              </a:effectLst>
              <a:latin typeface="Cambria" pitchFamily="18" charset="0"/>
            </a:endParaRPr>
          </a:p>
          <a:p>
            <a:pPr algn="ctr"/>
            <a:endParaRPr lang="ru-RU" i="1" dirty="0">
              <a:effectLst>
                <a:outerShdw blurRad="38100" dist="38100" dir="2700000" algn="tl">
                  <a:srgbClr val="000000">
                    <a:alpha val="43137"/>
                  </a:srgbClr>
                </a:outerShdw>
              </a:effectLst>
              <a:latin typeface="Cambria" pitchFamily="18" charset="0"/>
            </a:endParaRPr>
          </a:p>
          <a:p>
            <a:pPr algn="ctr"/>
            <a:endParaRPr lang="ru-RU" i="1" dirty="0" smtClean="0">
              <a:effectLst>
                <a:outerShdw blurRad="38100" dist="38100" dir="2700000" algn="tl">
                  <a:srgbClr val="000000">
                    <a:alpha val="43137"/>
                  </a:srgbClr>
                </a:outerShdw>
              </a:effectLst>
              <a:latin typeface="Cambria" pitchFamily="18" charset="0"/>
            </a:endParaRPr>
          </a:p>
          <a:p>
            <a:pPr algn="ctr"/>
            <a:endParaRPr lang="ru-RU" i="1" dirty="0" smtClean="0">
              <a:effectLst>
                <a:outerShdw blurRad="38100" dist="38100" dir="2700000" algn="tl">
                  <a:srgbClr val="000000">
                    <a:alpha val="43137"/>
                  </a:srgbClr>
                </a:outerShdw>
              </a:effectLst>
              <a:latin typeface="Cambria" pitchFamily="18" charset="0"/>
            </a:endParaRPr>
          </a:p>
          <a:p>
            <a:pPr algn="ctr"/>
            <a:endParaRPr lang="ru-RU" i="1" dirty="0">
              <a:effectLst>
                <a:outerShdw blurRad="38100" dist="38100" dir="2700000" algn="tl">
                  <a:srgbClr val="000000">
                    <a:alpha val="43137"/>
                  </a:srgbClr>
                </a:outerShdw>
              </a:effectLst>
              <a:latin typeface="Cambria" pitchFamily="18" charset="0"/>
            </a:endParaRPr>
          </a:p>
          <a:p>
            <a:pPr algn="ctr"/>
            <a:endParaRPr lang="ru-RU" i="1" dirty="0" smtClean="0">
              <a:effectLst>
                <a:outerShdw blurRad="38100" dist="38100" dir="2700000" algn="tl">
                  <a:srgbClr val="000000">
                    <a:alpha val="43137"/>
                  </a:srgbClr>
                </a:outerShdw>
              </a:effectLst>
              <a:latin typeface="Cambria" pitchFamily="18" charset="0"/>
            </a:endParaRPr>
          </a:p>
          <a:p>
            <a:pPr algn="ctr"/>
            <a:endParaRPr lang="ru-RU" i="1" dirty="0">
              <a:effectLst>
                <a:outerShdw blurRad="38100" dist="38100" dir="2700000" algn="tl">
                  <a:srgbClr val="000000">
                    <a:alpha val="43137"/>
                  </a:srgbClr>
                </a:outerShdw>
              </a:effectLst>
              <a:latin typeface="Cambria" pitchFamily="18" charset="0"/>
            </a:endParaRPr>
          </a:p>
          <a:p>
            <a:pPr algn="ctr"/>
            <a:endParaRPr lang="ru-RU" i="1" dirty="0" smtClean="0">
              <a:effectLst>
                <a:outerShdw blurRad="38100" dist="38100" dir="2700000" algn="tl">
                  <a:srgbClr val="000000">
                    <a:alpha val="43137"/>
                  </a:srgbClr>
                </a:outerShdw>
              </a:effectLst>
              <a:latin typeface="Cambria" pitchFamily="18" charset="0"/>
            </a:endParaRPr>
          </a:p>
          <a:p>
            <a:pPr algn="ctr"/>
            <a:endParaRPr lang="ru-RU" i="1" dirty="0">
              <a:effectLst>
                <a:outerShdw blurRad="38100" dist="38100" dir="2700000" algn="tl">
                  <a:srgbClr val="000000">
                    <a:alpha val="43137"/>
                  </a:srgbClr>
                </a:outerShdw>
              </a:effectLst>
              <a:latin typeface="Cambria" pitchFamily="18" charset="0"/>
            </a:endParaRPr>
          </a:p>
          <a:p>
            <a:pPr algn="ctr"/>
            <a:endParaRPr lang="ru-RU" i="1" dirty="0" smtClean="0">
              <a:effectLst>
                <a:outerShdw blurRad="38100" dist="38100" dir="2700000" algn="tl">
                  <a:srgbClr val="000000">
                    <a:alpha val="43137"/>
                  </a:srgbClr>
                </a:outerShdw>
              </a:effectLst>
              <a:latin typeface="Cambria" pitchFamily="18" charset="0"/>
            </a:endParaRPr>
          </a:p>
          <a:p>
            <a:pPr algn="ctr"/>
            <a:endParaRPr lang="ru-RU" i="1" dirty="0" smtClean="0">
              <a:effectLst>
                <a:outerShdw blurRad="38100" dist="38100" dir="2700000" algn="tl">
                  <a:srgbClr val="000000">
                    <a:alpha val="43137"/>
                  </a:srgbClr>
                </a:outerShdw>
              </a:effectLst>
              <a:latin typeface="Cambria" pitchFamily="18" charset="0"/>
            </a:endParaRPr>
          </a:p>
          <a:p>
            <a:pPr algn="ctr"/>
            <a:endParaRPr lang="ru-RU" sz="1400" i="1" dirty="0" smtClean="0">
              <a:effectLst>
                <a:outerShdw blurRad="38100" dist="38100" dir="2700000" algn="tl">
                  <a:srgbClr val="000000">
                    <a:alpha val="43137"/>
                  </a:srgbClr>
                </a:outerShdw>
              </a:effectLst>
              <a:latin typeface="Cambria" pitchFamily="18" charset="0"/>
            </a:endParaRPr>
          </a:p>
          <a:p>
            <a:pPr algn="ctr"/>
            <a:r>
              <a:rPr lang="ru-RU" sz="1400" i="1" dirty="0" smtClean="0">
                <a:effectLst>
                  <a:outerShdw blurRad="38100" dist="38100" dir="2700000" algn="tl">
                    <a:srgbClr val="000000">
                      <a:alpha val="43137"/>
                    </a:srgbClr>
                  </a:outerShdw>
                </a:effectLst>
                <a:latin typeface="Cambria" pitchFamily="18" charset="0"/>
              </a:rPr>
              <a:t>«Немое </a:t>
            </a:r>
            <a:r>
              <a:rPr lang="ru-RU" sz="1400" i="1" dirty="0">
                <a:effectLst>
                  <a:outerShdw blurRad="38100" dist="38100" dir="2700000" algn="tl">
                    <a:srgbClr val="000000">
                      <a:alpha val="43137"/>
                    </a:srgbClr>
                  </a:outerShdw>
                </a:effectLst>
                <a:latin typeface="Cambria" pitchFamily="18" charset="0"/>
              </a:rPr>
              <a:t>кино — самая чистая форма кинематографа. Ему, конечно, не хватает звука человеческого голоса и шумов. Но их добавление не искупило тех необратимых последствий, которые повлекло за собой. Если ранее не хватало одного только звука, то с его введением мы лишились всех достижений, завоеванных чистым кинематографом</a:t>
            </a:r>
            <a:r>
              <a:rPr lang="ru-RU" sz="1400" i="1" dirty="0" smtClean="0">
                <a:effectLst>
                  <a:outerShdw blurRad="38100" dist="38100" dir="2700000" algn="tl">
                    <a:srgbClr val="000000">
                      <a:alpha val="43137"/>
                    </a:srgbClr>
                  </a:outerShdw>
                </a:effectLst>
                <a:latin typeface="Cambria" pitchFamily="18" charset="0"/>
              </a:rPr>
              <a:t>.»</a:t>
            </a:r>
          </a:p>
          <a:p>
            <a:pPr algn="ctr"/>
            <a:r>
              <a:rPr lang="ru-RU" sz="1400" i="1" dirty="0">
                <a:effectLst>
                  <a:outerShdw blurRad="38100" dist="38100" dir="2700000" algn="tl">
                    <a:srgbClr val="000000">
                      <a:alpha val="43137"/>
                    </a:srgbClr>
                  </a:outerShdw>
                </a:effectLst>
                <a:latin typeface="Cambria" pitchFamily="18" charset="0"/>
              </a:rPr>
              <a:t>Альфред </a:t>
            </a:r>
            <a:r>
              <a:rPr lang="ru-RU" sz="1400" i="1" dirty="0" err="1">
                <a:effectLst>
                  <a:outerShdw blurRad="38100" dist="38100" dir="2700000" algn="tl">
                    <a:srgbClr val="000000">
                      <a:alpha val="43137"/>
                    </a:srgbClr>
                  </a:outerShdw>
                </a:effectLst>
                <a:latin typeface="Cambria" pitchFamily="18" charset="0"/>
              </a:rPr>
              <a:t>Хичкок</a:t>
            </a:r>
            <a:endParaRPr lang="ru-RU" sz="1400" i="1" dirty="0">
              <a:effectLst>
                <a:outerShdw blurRad="38100" dist="38100" dir="2700000" algn="tl">
                  <a:srgbClr val="000000">
                    <a:alpha val="43137"/>
                  </a:srgbClr>
                </a:outerShdw>
              </a:effectLst>
              <a:latin typeface="Cambria" pitchFamily="18" charset="0"/>
            </a:endParaRPr>
          </a:p>
        </p:txBody>
      </p:sp>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5281" y="908720"/>
            <a:ext cx="2232248" cy="3143749"/>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17218" y="154641"/>
            <a:ext cx="3822734" cy="6555641"/>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ru-RU" sz="1400" i="1" dirty="0" smtClean="0">
                <a:effectLst>
                  <a:outerShdw blurRad="38100" dist="38100" dir="2700000" algn="tl">
                    <a:srgbClr val="000000">
                      <a:alpha val="43137"/>
                    </a:srgbClr>
                  </a:outerShdw>
                </a:effectLst>
                <a:latin typeface="Cambria" pitchFamily="18" charset="0"/>
              </a:rPr>
              <a:t>«В </a:t>
            </a:r>
            <a:r>
              <a:rPr lang="ru-RU" sz="1400" i="1" dirty="0">
                <a:effectLst>
                  <a:outerShdw blurRad="38100" dist="38100" dir="2700000" algn="tl">
                    <a:srgbClr val="000000">
                      <a:alpha val="43137"/>
                    </a:srgbClr>
                  </a:outerShdw>
                </a:effectLst>
                <a:latin typeface="Cambria" pitchFamily="18" charset="0"/>
              </a:rPr>
              <a:t>конце эпохи кино великие кинематографисты — практически все — достигли уровня, близкого к совершенству. Введение звука поставило их достижения под угрозу. Дело в том, что в тот период блестящее мастерство замечательных художников оттенило жалкое непотребство прочих, и люди малодостойные потихоньку вытеснялись из профессии. Теперь же с приходом звука серость благополучно вернулась на свои позиции</a:t>
            </a:r>
            <a:r>
              <a:rPr lang="ru-RU" sz="1400" i="1" dirty="0" smtClean="0">
                <a:effectLst>
                  <a:outerShdw blurRad="38100" dist="38100" dir="2700000" algn="tl">
                    <a:srgbClr val="000000">
                      <a:alpha val="43137"/>
                    </a:srgbClr>
                  </a:outerShdw>
                </a:effectLst>
                <a:latin typeface="Cambria" pitchFamily="18" charset="0"/>
              </a:rPr>
              <a:t>.»</a:t>
            </a:r>
          </a:p>
          <a:p>
            <a:pPr algn="ctr"/>
            <a:r>
              <a:rPr lang="ru-RU" sz="1400" i="1" dirty="0">
                <a:effectLst>
                  <a:outerShdw blurRad="38100" dist="38100" dir="2700000" algn="tl">
                    <a:srgbClr val="000000">
                      <a:alpha val="43137"/>
                    </a:srgbClr>
                  </a:outerShdw>
                </a:effectLst>
                <a:latin typeface="Cambria" pitchFamily="18" charset="0"/>
              </a:rPr>
              <a:t>Франсуа </a:t>
            </a:r>
            <a:r>
              <a:rPr lang="ru-RU" sz="1400" i="1" dirty="0" err="1">
                <a:effectLst>
                  <a:outerShdw blurRad="38100" dist="38100" dir="2700000" algn="tl">
                    <a:srgbClr val="000000">
                      <a:alpha val="43137"/>
                    </a:srgbClr>
                  </a:outerShdw>
                </a:effectLst>
                <a:latin typeface="Cambria" pitchFamily="18" charset="0"/>
              </a:rPr>
              <a:t>Трюффо</a:t>
            </a:r>
            <a:endParaRPr lang="ru-RU" sz="1400" i="1" dirty="0" smtClean="0">
              <a:effectLst>
                <a:outerShdw blurRad="38100" dist="38100" dir="2700000" algn="tl">
                  <a:srgbClr val="000000">
                    <a:alpha val="43137"/>
                  </a:srgbClr>
                </a:outerShdw>
              </a:effectLst>
              <a:latin typeface="Cambria" pitchFamily="18" charset="0"/>
            </a:endParaRPr>
          </a:p>
          <a:p>
            <a:pPr algn="ctr"/>
            <a:endParaRPr lang="ru-RU" sz="1400" i="1" dirty="0">
              <a:effectLst>
                <a:outerShdw blurRad="38100" dist="38100" dir="2700000" algn="tl">
                  <a:srgbClr val="000000">
                    <a:alpha val="43137"/>
                  </a:srgbClr>
                </a:outerShdw>
              </a:effectLst>
              <a:latin typeface="Cambria" pitchFamily="18" charset="0"/>
            </a:endParaRPr>
          </a:p>
          <a:p>
            <a:pPr algn="ctr"/>
            <a:endParaRPr lang="ru-RU" sz="1400" i="1" dirty="0" smtClean="0">
              <a:effectLst>
                <a:outerShdw blurRad="38100" dist="38100" dir="2700000" algn="tl">
                  <a:srgbClr val="000000">
                    <a:alpha val="43137"/>
                  </a:srgbClr>
                </a:outerShdw>
              </a:effectLst>
              <a:latin typeface="Cambria" pitchFamily="18" charset="0"/>
            </a:endParaRPr>
          </a:p>
          <a:p>
            <a:pPr algn="ctr"/>
            <a:endParaRPr lang="ru-RU" sz="1400" i="1" dirty="0" smtClean="0">
              <a:effectLst>
                <a:outerShdw blurRad="38100" dist="38100" dir="2700000" algn="tl">
                  <a:srgbClr val="000000">
                    <a:alpha val="43137"/>
                  </a:srgbClr>
                </a:outerShdw>
              </a:effectLst>
              <a:latin typeface="Cambria" pitchFamily="18" charset="0"/>
            </a:endParaRPr>
          </a:p>
          <a:p>
            <a:pPr algn="ctr"/>
            <a:endParaRPr lang="ru-RU" sz="1400" i="1" dirty="0">
              <a:effectLst>
                <a:outerShdw blurRad="38100" dist="38100" dir="2700000" algn="tl">
                  <a:srgbClr val="000000">
                    <a:alpha val="43137"/>
                  </a:srgbClr>
                </a:outerShdw>
              </a:effectLst>
              <a:latin typeface="Cambria" pitchFamily="18" charset="0"/>
            </a:endParaRPr>
          </a:p>
          <a:p>
            <a:pPr algn="ctr"/>
            <a:endParaRPr lang="ru-RU" sz="1400" i="1" dirty="0" smtClean="0">
              <a:effectLst>
                <a:outerShdw blurRad="38100" dist="38100" dir="2700000" algn="tl">
                  <a:srgbClr val="000000">
                    <a:alpha val="43137"/>
                  </a:srgbClr>
                </a:outerShdw>
              </a:effectLst>
              <a:latin typeface="Cambria" pitchFamily="18" charset="0"/>
            </a:endParaRPr>
          </a:p>
          <a:p>
            <a:pPr algn="ctr"/>
            <a:endParaRPr lang="ru-RU" sz="1400" i="1" dirty="0">
              <a:effectLst>
                <a:outerShdw blurRad="38100" dist="38100" dir="2700000" algn="tl">
                  <a:srgbClr val="000000">
                    <a:alpha val="43137"/>
                  </a:srgbClr>
                </a:outerShdw>
              </a:effectLst>
              <a:latin typeface="Cambria" pitchFamily="18" charset="0"/>
            </a:endParaRPr>
          </a:p>
          <a:p>
            <a:pPr algn="ctr"/>
            <a:endParaRPr lang="ru-RU" sz="1400" i="1" dirty="0" smtClean="0">
              <a:effectLst>
                <a:outerShdw blurRad="38100" dist="38100" dir="2700000" algn="tl">
                  <a:srgbClr val="000000">
                    <a:alpha val="43137"/>
                  </a:srgbClr>
                </a:outerShdw>
              </a:effectLst>
              <a:latin typeface="Cambria" pitchFamily="18" charset="0"/>
            </a:endParaRPr>
          </a:p>
          <a:p>
            <a:pPr algn="ctr"/>
            <a:endParaRPr lang="ru-RU" sz="1400" i="1" dirty="0">
              <a:effectLst>
                <a:outerShdw blurRad="38100" dist="38100" dir="2700000" algn="tl">
                  <a:srgbClr val="000000">
                    <a:alpha val="43137"/>
                  </a:srgbClr>
                </a:outerShdw>
              </a:effectLst>
              <a:latin typeface="Cambria" pitchFamily="18" charset="0"/>
            </a:endParaRPr>
          </a:p>
          <a:p>
            <a:pPr algn="ctr"/>
            <a:endParaRPr lang="ru-RU" sz="1400" i="1" dirty="0" smtClean="0">
              <a:effectLst>
                <a:outerShdw blurRad="38100" dist="38100" dir="2700000" algn="tl">
                  <a:srgbClr val="000000">
                    <a:alpha val="43137"/>
                  </a:srgbClr>
                </a:outerShdw>
              </a:effectLst>
              <a:latin typeface="Cambria" pitchFamily="18" charset="0"/>
            </a:endParaRPr>
          </a:p>
          <a:p>
            <a:pPr algn="ctr"/>
            <a:endParaRPr lang="ru-RU" sz="1400" i="1" dirty="0">
              <a:effectLst>
                <a:outerShdw blurRad="38100" dist="38100" dir="2700000" algn="tl">
                  <a:srgbClr val="000000">
                    <a:alpha val="43137"/>
                  </a:srgbClr>
                </a:outerShdw>
              </a:effectLst>
              <a:latin typeface="Cambria" pitchFamily="18" charset="0"/>
            </a:endParaRPr>
          </a:p>
          <a:p>
            <a:pPr algn="ctr"/>
            <a:endParaRPr lang="ru-RU" sz="1400" i="1" dirty="0" smtClean="0">
              <a:effectLst>
                <a:outerShdw blurRad="38100" dist="38100" dir="2700000" algn="tl">
                  <a:srgbClr val="000000">
                    <a:alpha val="43137"/>
                  </a:srgbClr>
                </a:outerShdw>
              </a:effectLst>
              <a:latin typeface="Cambria" pitchFamily="18" charset="0"/>
            </a:endParaRPr>
          </a:p>
          <a:p>
            <a:pPr algn="ctr"/>
            <a:endParaRPr lang="ru-RU" sz="1400" i="1" dirty="0">
              <a:effectLst>
                <a:outerShdw blurRad="38100" dist="38100" dir="2700000" algn="tl">
                  <a:srgbClr val="000000">
                    <a:alpha val="43137"/>
                  </a:srgbClr>
                </a:outerShdw>
              </a:effectLst>
              <a:latin typeface="Cambria" pitchFamily="18" charset="0"/>
            </a:endParaRPr>
          </a:p>
          <a:p>
            <a:pPr algn="ctr"/>
            <a:endParaRPr lang="ru-RU" sz="1400" i="1" dirty="0" smtClean="0">
              <a:effectLst>
                <a:outerShdw blurRad="38100" dist="38100" dir="2700000" algn="tl">
                  <a:srgbClr val="000000">
                    <a:alpha val="43137"/>
                  </a:srgbClr>
                </a:outerShdw>
              </a:effectLst>
              <a:latin typeface="Cambria" pitchFamily="18" charset="0"/>
            </a:endParaRPr>
          </a:p>
          <a:p>
            <a:pPr algn="ctr"/>
            <a:endParaRPr lang="ru-RU" sz="1400" i="1" dirty="0">
              <a:effectLst>
                <a:outerShdw blurRad="38100" dist="38100" dir="2700000" algn="tl">
                  <a:srgbClr val="000000">
                    <a:alpha val="43137"/>
                  </a:srgbClr>
                </a:outerShdw>
              </a:effectLst>
              <a:latin typeface="Cambria" pitchFamily="18" charset="0"/>
            </a:endParaRPr>
          </a:p>
          <a:p>
            <a:pPr algn="ctr"/>
            <a:endParaRPr lang="ru-RU" sz="1400" i="1" dirty="0" smtClean="0">
              <a:effectLst>
                <a:outerShdw blurRad="38100" dist="38100" dir="2700000" algn="tl">
                  <a:srgbClr val="000000">
                    <a:alpha val="43137"/>
                  </a:srgbClr>
                </a:outerShdw>
              </a:effectLst>
              <a:latin typeface="Cambria" pitchFamily="18" charset="0"/>
            </a:endParaRPr>
          </a:p>
          <a:p>
            <a:pPr algn="ctr"/>
            <a:endParaRPr lang="ru-RU" sz="1400" i="1" dirty="0" smtClean="0">
              <a:effectLst>
                <a:outerShdw blurRad="38100" dist="38100" dir="2700000" algn="tl">
                  <a:srgbClr val="000000">
                    <a:alpha val="43137"/>
                  </a:srgbClr>
                </a:outerShdw>
              </a:effectLst>
              <a:latin typeface="Cambria" pitchFamily="18" charset="0"/>
            </a:endParaRPr>
          </a:p>
          <a:p>
            <a:pPr algn="ctr"/>
            <a:endParaRPr lang="ru-RU" sz="1400" i="1" dirty="0">
              <a:effectLst>
                <a:outerShdw blurRad="38100" dist="38100" dir="2700000" algn="tl">
                  <a:srgbClr val="000000">
                    <a:alpha val="43137"/>
                  </a:srgbClr>
                </a:outerShdw>
              </a:effectLst>
              <a:latin typeface="Cambria" pitchFamily="18" charset="0"/>
            </a:endParaRPr>
          </a:p>
        </p:txBody>
      </p:sp>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766" y="3215030"/>
            <a:ext cx="2396669" cy="316835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922269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p:tgtEl>
                                          <p:spTgt spid="10246"/>
                                        </p:tgtEl>
                                        <p:attrNameLst>
                                          <p:attrName>ppt_y</p:attrName>
                                        </p:attrNameLst>
                                      </p:cBhvr>
                                      <p:tavLst>
                                        <p:tav tm="0">
                                          <p:val>
                                            <p:strVal val="#ppt_y+#ppt_h*1.125000"/>
                                          </p:val>
                                        </p:tav>
                                        <p:tav tm="100000">
                                          <p:val>
                                            <p:strVal val="#ppt_y"/>
                                          </p:val>
                                        </p:tav>
                                      </p:tavLst>
                                    </p:anim>
                                    <p:animEffect transition="in" filter="wipe(up)">
                                      <p:cBhvr>
                                        <p:cTn id="12" dur="500"/>
                                        <p:tgtEl>
                                          <p:spTgt spid="10246"/>
                                        </p:tgtEl>
                                      </p:cBhvr>
                                    </p:animEffect>
                                  </p:childTnLst>
                                </p:cTn>
                              </p:par>
                            </p:childTnLst>
                          </p:cTn>
                        </p:par>
                        <p:par>
                          <p:cTn id="13" fill="hold">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p:tgtEl>
                                          <p:spTgt spid="3"/>
                                        </p:tgtEl>
                                        <p:attrNameLst>
                                          <p:attrName>ppt_y</p:attrName>
                                        </p:attrNameLst>
                                      </p:cBhvr>
                                      <p:tavLst>
                                        <p:tav tm="0">
                                          <p:val>
                                            <p:strVal val="#ppt_y+#ppt_h*1.125000"/>
                                          </p:val>
                                        </p:tav>
                                        <p:tav tm="100000">
                                          <p:val>
                                            <p:strVal val="#ppt_y"/>
                                          </p:val>
                                        </p:tav>
                                      </p:tavLst>
                                    </p:anim>
                                    <p:animEffect transition="in" filter="wipe(up)">
                                      <p:cBhvr>
                                        <p:cTn id="17" dur="500"/>
                                        <p:tgtEl>
                                          <p:spTgt spid="3"/>
                                        </p:tgtEl>
                                      </p:cBhvr>
                                    </p:animEffect>
                                  </p:childTnLst>
                                </p:cTn>
                              </p:par>
                              <p:par>
                                <p:cTn id="18" presetID="12" presetClass="entr" presetSubtype="4" fill="hold" nodeType="withEffect">
                                  <p:stCondLst>
                                    <p:cond delay="0"/>
                                  </p:stCondLst>
                                  <p:childTnLst>
                                    <p:set>
                                      <p:cBhvr>
                                        <p:cTn id="19" dur="1" fill="hold">
                                          <p:stCondLst>
                                            <p:cond delay="0"/>
                                          </p:stCondLst>
                                        </p:cTn>
                                        <p:tgtEl>
                                          <p:spTgt spid="10245"/>
                                        </p:tgtEl>
                                        <p:attrNameLst>
                                          <p:attrName>style.visibility</p:attrName>
                                        </p:attrNameLst>
                                      </p:cBhvr>
                                      <p:to>
                                        <p:strVal val="visible"/>
                                      </p:to>
                                    </p:set>
                                    <p:anim calcmode="lin" valueType="num">
                                      <p:cBhvr additive="base">
                                        <p:cTn id="20" dur="500"/>
                                        <p:tgtEl>
                                          <p:spTgt spid="10245"/>
                                        </p:tgtEl>
                                        <p:attrNameLst>
                                          <p:attrName>ppt_y</p:attrName>
                                        </p:attrNameLst>
                                      </p:cBhvr>
                                      <p:tavLst>
                                        <p:tav tm="0">
                                          <p:val>
                                            <p:strVal val="#ppt_y+#ppt_h*1.125000"/>
                                          </p:val>
                                        </p:tav>
                                        <p:tav tm="100000">
                                          <p:val>
                                            <p:strVal val="#ppt_y"/>
                                          </p:val>
                                        </p:tav>
                                      </p:tavLst>
                                    </p:anim>
                                    <p:animEffect transition="in" filter="wipe(up)">
                                      <p:cBhvr>
                                        <p:cTn id="21"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l="23175"/>
          <a:stretch/>
        </p:blipFill>
        <p:spPr>
          <a:xfrm>
            <a:off x="2518362" y="2327701"/>
            <a:ext cx="4664585" cy="4449397"/>
          </a:xfrm>
          <a:prstGeom prst="rect">
            <a:avLst/>
          </a:prstGeom>
          <a:ln>
            <a:noFill/>
          </a:ln>
          <a:effectLst>
            <a:softEdge rad="112500"/>
          </a:effectLst>
        </p:spPr>
      </p:pic>
      <p:sp>
        <p:nvSpPr>
          <p:cNvPr id="5" name="TextBox 4"/>
          <p:cNvSpPr txBox="1"/>
          <p:nvPr/>
        </p:nvSpPr>
        <p:spPr>
          <a:xfrm>
            <a:off x="102864" y="5693174"/>
            <a:ext cx="9028177" cy="1107996"/>
          </a:xfrm>
          <a:prstGeom prst="rect">
            <a:avLst/>
          </a:prstGeom>
          <a:noFill/>
        </p:spPr>
        <p:txBody>
          <a:bodyPr wrap="none" rtlCol="0">
            <a:spAutoFit/>
          </a:bodyPr>
          <a:lstStyle/>
          <a:p>
            <a:r>
              <a:rPr lang="ru-RU" sz="6600" b="1" i="1" dirty="0" smtClean="0">
                <a:ln>
                  <a:solidFill>
                    <a:schemeClr val="tx1"/>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effectLst>
                  <a:outerShdw blurRad="38100" dist="38100" dir="2700000" algn="tl">
                    <a:srgbClr val="000000">
                      <a:alpha val="43137"/>
                    </a:srgbClr>
                  </a:outerShdw>
                </a:effectLst>
                <a:latin typeface="Cambria" pitchFamily="18" charset="0"/>
              </a:rPr>
              <a:t>Спасибо за внимание!</a:t>
            </a:r>
            <a:endParaRPr lang="ru-RU" sz="6600" b="1" i="1" dirty="0">
              <a:ln>
                <a:solidFill>
                  <a:schemeClr val="tx1"/>
                </a:solid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3284023557"/>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765905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a:noFill/>
          </a:ln>
          <a:effectLst>
            <a:softEdge rad="112500"/>
          </a:effectLst>
        </p:spPr>
      </p:pic>
      <p:pic>
        <p:nvPicPr>
          <p:cNvPr id="4" name="Рисунок 3"/>
          <p:cNvPicPr>
            <a:picLocks noChangeAspect="1"/>
          </p:cNvPicPr>
          <p:nvPr/>
        </p:nvPicPr>
        <p:blipFill>
          <a:blip r:embed="rId3">
            <a:extLst>
              <a:ext uri="{BEBA8EAE-BF5A-486C-A8C5-ECC9F3942E4B}">
                <a14:imgProps xmlns:a14="http://schemas.microsoft.com/office/drawing/2010/main">
                  <a14:imgLayer r:embed="rId4">
                    <a14:imgEffect>
                      <a14:backgroundRemoval t="1389" b="100000" l="10000" r="95938">
                        <a14:foregroundMark x1="70625" y1="32778" x2="69063" y2="24722"/>
                        <a14:foregroundMark x1="68125" y1="37778" x2="72969" y2="31111"/>
                      </a14:backgroundRemoval>
                    </a14:imgEffect>
                  </a14:imgLayer>
                </a14:imgProps>
              </a:ext>
              <a:ext uri="{28A0092B-C50C-407E-A947-70E740481C1C}">
                <a14:useLocalDpi xmlns:a14="http://schemas.microsoft.com/office/drawing/2010/main" val="0"/>
              </a:ext>
            </a:extLst>
          </a:blip>
          <a:stretch>
            <a:fillRect/>
          </a:stretch>
        </p:blipFill>
        <p:spPr>
          <a:xfrm flipH="1">
            <a:off x="-612576" y="2852936"/>
            <a:ext cx="6837668" cy="3846188"/>
          </a:xfrm>
          <a:prstGeom prst="rect">
            <a:avLst/>
          </a:prstGeom>
          <a:effectLst>
            <a:softEdge rad="12700"/>
          </a:effectLst>
        </p:spPr>
      </p:pic>
      <p:sp>
        <p:nvSpPr>
          <p:cNvPr id="5" name="Прямоугольник 4"/>
          <p:cNvSpPr/>
          <p:nvPr/>
        </p:nvSpPr>
        <p:spPr>
          <a:xfrm>
            <a:off x="3923928" y="220578"/>
            <a:ext cx="4896544" cy="6309420"/>
          </a:xfrm>
          <a:prstGeom prst="rect">
            <a:avLst/>
          </a:prstGeom>
          <a:ln>
            <a:noFill/>
          </a:ln>
          <a:effectLst>
            <a:glow rad="101600">
              <a:schemeClr val="bg1">
                <a:alpha val="60000"/>
              </a:schemeClr>
            </a:glow>
            <a:softEdge rad="127000"/>
          </a:effectLst>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1500" b="1" i="1" dirty="0">
                <a:solidFill>
                  <a:schemeClr val="tx2"/>
                </a:solidFill>
              </a:rPr>
              <a:t>«Немое кино» </a:t>
            </a:r>
            <a:r>
              <a:rPr lang="ru-RU" sz="1500" i="1" dirty="0"/>
              <a:t>— общепринятое обозначение кинематографа в первые десятилетия его истории, когда фильмы выходили на экраны без синхронно записанного </a:t>
            </a:r>
            <a:r>
              <a:rPr lang="ru-RU" sz="1500" i="1" dirty="0" smtClean="0"/>
              <a:t>звука. </a:t>
            </a:r>
            <a:r>
              <a:rPr lang="ru-RU" sz="1500" i="1" dirty="0"/>
              <a:t>Именно отсутствие доступной технической возможности записи и синхронного воспроизведения звука (а не, скажем, отсутствие цвета) оказалось наиболее важным обстоятельством, которое определило художественную специфику кинофильмов в этот период.</a:t>
            </a:r>
          </a:p>
          <a:p>
            <a:pPr algn="ctr"/>
            <a:r>
              <a:rPr lang="ru-RU" sz="1500" i="1" dirty="0"/>
              <a:t>Отсутствие в фильмах звучащей речи стало катализатором поиска новых возможностей организации изобразительного ряда. Благодаря этому ограничению сложилась «немая» школа изложения сложного сюжета средствами монтажа, появились титры, основой актёрской игры стал специфический вид пантомимы</a:t>
            </a:r>
            <a:r>
              <a:rPr lang="ru-RU" sz="1500" i="1" dirty="0" smtClean="0"/>
              <a:t>.</a:t>
            </a:r>
            <a:endParaRPr lang="en-US" sz="1500" i="1" dirty="0" smtClean="0"/>
          </a:p>
          <a:p>
            <a:pPr algn="ctr"/>
            <a:r>
              <a:rPr lang="ru-RU" sz="1500" i="1" dirty="0"/>
              <a:t>К началу 1920-х годов «немое кино» обзавелось широким набором художественных средств, которые обусловили параллельное развитие нескольких направлений кинематографа как искусства — наиболее принципиальны и влиятельны оказались немецкий </a:t>
            </a:r>
            <a:r>
              <a:rPr lang="ru-RU" sz="1500" i="1" dirty="0" err="1"/>
              <a:t>киноэкспрессионизм</a:t>
            </a:r>
            <a:r>
              <a:rPr lang="ru-RU" sz="1500" i="1" dirty="0"/>
              <a:t> (Фридрих Вильгельм </a:t>
            </a:r>
            <a:r>
              <a:rPr lang="ru-RU" sz="1500" i="1" dirty="0" err="1"/>
              <a:t>Мурнау</a:t>
            </a:r>
            <a:r>
              <a:rPr lang="ru-RU" sz="1500" i="1" dirty="0"/>
              <a:t>, Фриц </a:t>
            </a:r>
            <a:r>
              <a:rPr lang="ru-RU" sz="1500" i="1" dirty="0" err="1"/>
              <a:t>Ланг</a:t>
            </a:r>
            <a:r>
              <a:rPr lang="ru-RU" sz="1500" i="1" dirty="0"/>
              <a:t>, Пауль Лени и др.), американская повествовательная школа (Дэвид </a:t>
            </a:r>
            <a:r>
              <a:rPr lang="ru-RU" sz="1500" i="1" dirty="0" err="1"/>
              <a:t>Уорк</a:t>
            </a:r>
            <a:r>
              <a:rPr lang="ru-RU" sz="1500" i="1" dirty="0"/>
              <a:t> </a:t>
            </a:r>
            <a:r>
              <a:rPr lang="ru-RU" sz="1500" i="1" dirty="0" err="1"/>
              <a:t>Гриффит</a:t>
            </a:r>
            <a:r>
              <a:rPr lang="ru-RU" sz="1500" i="1" dirty="0"/>
              <a:t>, Томас </a:t>
            </a:r>
            <a:r>
              <a:rPr lang="ru-RU" sz="1500" i="1" dirty="0" err="1"/>
              <a:t>Инс</a:t>
            </a:r>
            <a:r>
              <a:rPr lang="ru-RU" sz="1500" i="1" dirty="0"/>
              <a:t> и др.) и советская школа документально-художественного фильма (</a:t>
            </a:r>
            <a:r>
              <a:rPr lang="ru-RU" sz="1500" i="1" dirty="0" err="1"/>
              <a:t>Дзига</a:t>
            </a:r>
            <a:r>
              <a:rPr lang="ru-RU" sz="1500" i="1" dirty="0"/>
              <a:t> </a:t>
            </a:r>
            <a:r>
              <a:rPr lang="ru-RU" sz="1500" i="1" dirty="0" err="1"/>
              <a:t>Вертов</a:t>
            </a:r>
            <a:r>
              <a:rPr lang="ru-RU" sz="1500" i="1" dirty="0"/>
              <a:t>).</a:t>
            </a:r>
          </a:p>
          <a:p>
            <a:pPr algn="ctr"/>
            <a:endParaRPr lang="ru-RU" sz="1400" i="1" dirty="0"/>
          </a:p>
        </p:txBody>
      </p:sp>
    </p:spTree>
    <p:extLst>
      <p:ext uri="{BB962C8B-B14F-4D97-AF65-F5344CB8AC3E}">
        <p14:creationId xmlns:p14="http://schemas.microsoft.com/office/powerpoint/2010/main" val="766168375"/>
      </p:ext>
    </p:extLst>
  </p:cSld>
  <p:clrMapOvr>
    <a:masterClrMapping/>
  </p:clrMapOvr>
  <mc:AlternateContent xmlns:mc="http://schemas.openxmlformats.org/markup-compatibility/2006">
    <mc:Choice xmlns:p14="http://schemas.microsoft.com/office/powerpoint/2010/main" Requires="p14">
      <p:transition spd="slow" p14:dur="125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75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750" decel="50000" fill="hold">
                                          <p:stCondLst>
                                            <p:cond delay="0"/>
                                          </p:stCondLst>
                                        </p:cTn>
                                        <p:tgtEl>
                                          <p:spTgt spid="4"/>
                                        </p:tgtEl>
                                        <p:attrNameLst>
                                          <p:attrName>ppt_x</p:attrName>
                                          <p:attrName>ppt_y</p:attrName>
                                        </p:attrNameLst>
                                      </p:cBhvr>
                                    </p:animMotion>
                                    <p:animEffect transition="in" filter="fade">
                                      <p:cBhvr>
                                        <p:cTn id="9" dur="1750"/>
                                        <p:tgtEl>
                                          <p:spTgt spid="4"/>
                                        </p:tgtEl>
                                      </p:cBhvr>
                                    </p:animEffect>
                                  </p:childTnLst>
                                </p:cTn>
                              </p:par>
                            </p:childTnLst>
                          </p:cTn>
                        </p:par>
                        <p:par>
                          <p:cTn id="10" fill="hold">
                            <p:stCondLst>
                              <p:cond delay="1750"/>
                            </p:stCondLst>
                            <p:childTnLst>
                              <p:par>
                                <p:cTn id="11" presetID="3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200" decel="100000"/>
                                        <p:tgtEl>
                                          <p:spTgt spid="5"/>
                                        </p:tgtEl>
                                      </p:cBhvr>
                                    </p:animEffect>
                                    <p:anim calcmode="lin" valueType="num">
                                      <p:cBhvr>
                                        <p:cTn id="14" dur="1200" decel="100000" fill="hold"/>
                                        <p:tgtEl>
                                          <p:spTgt spid="5"/>
                                        </p:tgtEl>
                                        <p:attrNameLst>
                                          <p:attrName>style.rotation</p:attrName>
                                        </p:attrNameLst>
                                      </p:cBhvr>
                                      <p:tavLst>
                                        <p:tav tm="0">
                                          <p:val>
                                            <p:fltVal val="-90"/>
                                          </p:val>
                                        </p:tav>
                                        <p:tav tm="100000">
                                          <p:val>
                                            <p:fltVal val="0"/>
                                          </p:val>
                                        </p:tav>
                                      </p:tavLst>
                                    </p:anim>
                                    <p:anim calcmode="lin" valueType="num">
                                      <p:cBhvr>
                                        <p:cTn id="15" dur="1200" decel="100000" fill="hold"/>
                                        <p:tgtEl>
                                          <p:spTgt spid="5"/>
                                        </p:tgtEl>
                                        <p:attrNameLst>
                                          <p:attrName>ppt_x</p:attrName>
                                        </p:attrNameLst>
                                      </p:cBhvr>
                                      <p:tavLst>
                                        <p:tav tm="0">
                                          <p:val>
                                            <p:strVal val="#ppt_x+0.4"/>
                                          </p:val>
                                        </p:tav>
                                        <p:tav tm="100000">
                                          <p:val>
                                            <p:strVal val="#ppt_x-0.05"/>
                                          </p:val>
                                        </p:tav>
                                      </p:tavLst>
                                    </p:anim>
                                    <p:anim calcmode="lin" valueType="num">
                                      <p:cBhvr>
                                        <p:cTn id="16" dur="1200" decel="100000" fill="hold"/>
                                        <p:tgtEl>
                                          <p:spTgt spid="5"/>
                                        </p:tgtEl>
                                        <p:attrNameLst>
                                          <p:attrName>ppt_y</p:attrName>
                                        </p:attrNameLst>
                                      </p:cBhvr>
                                      <p:tavLst>
                                        <p:tav tm="0">
                                          <p:val>
                                            <p:strVal val="#ppt_y-0.4"/>
                                          </p:val>
                                        </p:tav>
                                        <p:tav tm="100000">
                                          <p:val>
                                            <p:strVal val="#ppt_y+0.1"/>
                                          </p:val>
                                        </p:tav>
                                      </p:tavLst>
                                    </p:anim>
                                    <p:anim calcmode="lin" valueType="num">
                                      <p:cBhvr>
                                        <p:cTn id="17" dur="300" accel="100000" fill="hold">
                                          <p:stCondLst>
                                            <p:cond delay="1200"/>
                                          </p:stCondLst>
                                        </p:cTn>
                                        <p:tgtEl>
                                          <p:spTgt spid="5"/>
                                        </p:tgtEl>
                                        <p:attrNameLst>
                                          <p:attrName>ppt_x</p:attrName>
                                        </p:attrNameLst>
                                      </p:cBhvr>
                                      <p:tavLst>
                                        <p:tav tm="0">
                                          <p:val>
                                            <p:strVal val="#ppt_x-0.05"/>
                                          </p:val>
                                        </p:tav>
                                        <p:tav tm="100000">
                                          <p:val>
                                            <p:strVal val="#ppt_x"/>
                                          </p:val>
                                        </p:tav>
                                      </p:tavLst>
                                    </p:anim>
                                    <p:anim calcmode="lin" valueType="num">
                                      <p:cBhvr>
                                        <p:cTn id="18" dur="300" accel="100000" fill="hold">
                                          <p:stCondLst>
                                            <p:cond delay="12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76256" cy="6876256"/>
          </a:xfrm>
          <a:prstGeom prst="rect">
            <a:avLst/>
          </a:prstGeom>
        </p:spPr>
      </p:pic>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8256"/>
            <a:ext cx="6876256" cy="6876256"/>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435">
            <a:off x="236706" y="2099589"/>
            <a:ext cx="2835372" cy="3833833"/>
          </a:xfrm>
          <a:prstGeom prst="rect">
            <a:avLst/>
          </a:prstGeom>
          <a:ln>
            <a:noFill/>
          </a:ln>
          <a:effectLst>
            <a:softEdge rad="112500"/>
          </a:effectLst>
        </p:spPr>
      </p:pic>
      <p:sp>
        <p:nvSpPr>
          <p:cNvPr id="6" name="Прямоугольник 5"/>
          <p:cNvSpPr/>
          <p:nvPr/>
        </p:nvSpPr>
        <p:spPr>
          <a:xfrm>
            <a:off x="1279399" y="404663"/>
            <a:ext cx="6585201" cy="1323439"/>
          </a:xfrm>
          <a:prstGeom prst="rect">
            <a:avLst/>
          </a:prstGeom>
        </p:spPr>
        <p:txBody>
          <a:bodyPr wrap="none">
            <a:prstTxWarp prst="textButton">
              <a:avLst/>
            </a:prstTxWarp>
            <a:spAutoFit/>
          </a:bodyPr>
          <a:lstStyle/>
          <a:p>
            <a:pPr algn="ctr"/>
            <a:r>
              <a:rPr lang="ru-RU" sz="4000" b="1" i="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Представители немецкого </a:t>
            </a:r>
          </a:p>
          <a:p>
            <a:pPr algn="ctr"/>
            <a:r>
              <a:rPr lang="ru-RU" sz="4000" b="1" i="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к</a:t>
            </a:r>
            <a:r>
              <a:rPr lang="ru-RU" sz="4000" b="1" i="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иноэкспрессионизма</a:t>
            </a:r>
            <a:r>
              <a:rPr lang="ru-RU" sz="4000" b="1" i="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p>
          <a:p>
            <a:pPr algn="ctr"/>
            <a:r>
              <a:rPr lang="ru-RU" sz="40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к</a:t>
            </a:r>
            <a:r>
              <a:rPr lang="ru-RU" sz="4000" b="1" i="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инорежиссёры.</a:t>
            </a:r>
            <a:endParaRPr lang="ru-RU" sz="40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Прямоугольник 6"/>
          <p:cNvSpPr/>
          <p:nvPr/>
        </p:nvSpPr>
        <p:spPr>
          <a:xfrm rot="21429335">
            <a:off x="259365" y="5874092"/>
            <a:ext cx="2790056" cy="646331"/>
          </a:xfrm>
          <a:prstGeom prst="rect">
            <a:avLst/>
          </a:prstGeom>
          <a:ln>
            <a:solidFill>
              <a:schemeClr val="bg1"/>
            </a:solidFill>
          </a:ln>
          <a:effectLst>
            <a:softEdge rad="127000"/>
          </a:effectLst>
        </p:spPr>
        <p:style>
          <a:lnRef idx="2">
            <a:schemeClr val="dk1"/>
          </a:lnRef>
          <a:fillRef idx="1">
            <a:schemeClr val="lt1"/>
          </a:fillRef>
          <a:effectRef idx="0">
            <a:schemeClr val="dk1"/>
          </a:effectRef>
          <a:fontRef idx="minor">
            <a:schemeClr val="dk1"/>
          </a:fontRef>
        </p:style>
        <p:txBody>
          <a:bodyPr wrap="square">
            <a:spAutoFit/>
          </a:bodyPr>
          <a:lstStyle/>
          <a:p>
            <a:pPr algn="ctr"/>
            <a:r>
              <a:rPr lang="ru-RU" b="1" i="1" dirty="0">
                <a:solidFill>
                  <a:srgbClr val="0070C0"/>
                </a:solidFill>
              </a:rPr>
              <a:t>Фридрих Вильгельм </a:t>
            </a:r>
            <a:r>
              <a:rPr lang="ru-RU" b="1" i="1" dirty="0" err="1" smtClean="0">
                <a:solidFill>
                  <a:srgbClr val="0070C0"/>
                </a:solidFill>
              </a:rPr>
              <a:t>Мурнау</a:t>
            </a:r>
            <a:endParaRPr lang="ru-RU" i="1" dirty="0"/>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3740" y="2892350"/>
            <a:ext cx="2865088" cy="3737071"/>
          </a:xfrm>
          <a:prstGeom prst="rect">
            <a:avLst/>
          </a:prstGeom>
          <a:ln>
            <a:noFill/>
          </a:ln>
          <a:effectLst>
            <a:softEdge rad="112500"/>
          </a:effectLst>
        </p:spPr>
      </p:pic>
      <p:sp>
        <p:nvSpPr>
          <p:cNvPr id="9" name="Прямоугольник 8"/>
          <p:cNvSpPr/>
          <p:nvPr/>
        </p:nvSpPr>
        <p:spPr>
          <a:xfrm>
            <a:off x="3932735" y="6260089"/>
            <a:ext cx="1266693" cy="369332"/>
          </a:xfrm>
          <a:prstGeom prst="rect">
            <a:avLst/>
          </a:prstGeom>
          <a:ln>
            <a:solidFill>
              <a:schemeClr val="bg1"/>
            </a:solidFill>
          </a:ln>
          <a:effectLst>
            <a:softEdge rad="63500"/>
          </a:effectLst>
        </p:spPr>
        <p:style>
          <a:lnRef idx="2">
            <a:schemeClr val="dk1"/>
          </a:lnRef>
          <a:fillRef idx="1">
            <a:schemeClr val="lt1"/>
          </a:fillRef>
          <a:effectRef idx="0">
            <a:schemeClr val="dk1"/>
          </a:effectRef>
          <a:fontRef idx="minor">
            <a:schemeClr val="dk1"/>
          </a:fontRef>
        </p:style>
        <p:txBody>
          <a:bodyPr wrap="none">
            <a:spAutoFit/>
          </a:bodyPr>
          <a:lstStyle/>
          <a:p>
            <a:r>
              <a:rPr lang="ru-RU" b="1" i="1" dirty="0">
                <a:solidFill>
                  <a:srgbClr val="0070C0"/>
                </a:solidFill>
              </a:rPr>
              <a:t>Фриц </a:t>
            </a:r>
            <a:r>
              <a:rPr lang="ru-RU" b="1" i="1" dirty="0" err="1">
                <a:solidFill>
                  <a:srgbClr val="0070C0"/>
                </a:solidFill>
              </a:rPr>
              <a:t>Ланг</a:t>
            </a:r>
            <a:endParaRPr lang="ru-RU" b="1" i="1" dirty="0">
              <a:solidFill>
                <a:srgbClr val="0070C0"/>
              </a:solidFill>
            </a:endParaRPr>
          </a:p>
        </p:txBody>
      </p:sp>
      <p:pic>
        <p:nvPicPr>
          <p:cNvPr id="11" name="Рисунок 10"/>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rot="21407187">
            <a:off x="5973081" y="2362283"/>
            <a:ext cx="2986360" cy="4138879"/>
          </a:xfrm>
          <a:prstGeom prst="rect">
            <a:avLst/>
          </a:prstGeom>
          <a:ln>
            <a:noFill/>
          </a:ln>
          <a:effectLst>
            <a:softEdge rad="112500"/>
          </a:effectLst>
        </p:spPr>
      </p:pic>
      <p:sp>
        <p:nvSpPr>
          <p:cNvPr id="12" name="Прямоугольник 11"/>
          <p:cNvSpPr/>
          <p:nvPr/>
        </p:nvSpPr>
        <p:spPr>
          <a:xfrm>
            <a:off x="7092280" y="6212281"/>
            <a:ext cx="1347357" cy="369332"/>
          </a:xfrm>
          <a:prstGeom prst="rect">
            <a:avLst/>
          </a:prstGeom>
          <a:ln>
            <a:solidFill>
              <a:schemeClr val="bg1"/>
            </a:solidFill>
          </a:ln>
          <a:effectLst>
            <a:softEdge rad="63500"/>
          </a:effectLst>
        </p:spPr>
        <p:style>
          <a:lnRef idx="2">
            <a:schemeClr val="dk1"/>
          </a:lnRef>
          <a:fillRef idx="1">
            <a:schemeClr val="lt1"/>
          </a:fillRef>
          <a:effectRef idx="0">
            <a:schemeClr val="dk1"/>
          </a:effectRef>
          <a:fontRef idx="minor">
            <a:schemeClr val="dk1"/>
          </a:fontRef>
        </p:style>
        <p:txBody>
          <a:bodyPr wrap="none">
            <a:spAutoFit/>
          </a:bodyPr>
          <a:lstStyle/>
          <a:p>
            <a:r>
              <a:rPr lang="ru-RU" b="1" i="1" dirty="0">
                <a:solidFill>
                  <a:srgbClr val="0070C0"/>
                </a:solidFill>
              </a:rPr>
              <a:t>Пауль Лени</a:t>
            </a:r>
          </a:p>
        </p:txBody>
      </p:sp>
    </p:spTree>
    <p:extLst>
      <p:ext uri="{BB962C8B-B14F-4D97-AF65-F5344CB8AC3E}">
        <p14:creationId xmlns:p14="http://schemas.microsoft.com/office/powerpoint/2010/main" val="1959684255"/>
      </p:ext>
    </p:extLst>
  </p:cSld>
  <p:clrMapOvr>
    <a:masterClrMapping/>
  </p:clrMapOvr>
  <mc:AlternateContent xmlns:mc="http://schemas.openxmlformats.org/markup-compatibility/2006">
    <mc:Choice xmlns:p14="http://schemas.microsoft.com/office/powerpoint/2010/main" Requires="p14">
      <p:transition spd="slow" p14:dur="20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par>
                                <p:cTn id="11" presetID="35"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250"/>
                                        <p:tgtEl>
                                          <p:spTgt spid="5"/>
                                        </p:tgtEl>
                                      </p:cBhvr>
                                    </p:animEffect>
                                    <p:anim calcmode="lin" valueType="num">
                                      <p:cBhvr>
                                        <p:cTn id="14" dur="2250" fill="hold"/>
                                        <p:tgtEl>
                                          <p:spTgt spid="5"/>
                                        </p:tgtEl>
                                        <p:attrNameLst>
                                          <p:attrName>style.rotation</p:attrName>
                                        </p:attrNameLst>
                                      </p:cBhvr>
                                      <p:tavLst>
                                        <p:tav tm="0">
                                          <p:val>
                                            <p:fltVal val="720"/>
                                          </p:val>
                                        </p:tav>
                                        <p:tav tm="100000">
                                          <p:val>
                                            <p:fltVal val="0"/>
                                          </p:val>
                                        </p:tav>
                                      </p:tavLst>
                                    </p:anim>
                                    <p:anim calcmode="lin" valueType="num">
                                      <p:cBhvr>
                                        <p:cTn id="15" dur="2250" fill="hold"/>
                                        <p:tgtEl>
                                          <p:spTgt spid="5"/>
                                        </p:tgtEl>
                                        <p:attrNameLst>
                                          <p:attrName>ppt_h</p:attrName>
                                        </p:attrNameLst>
                                      </p:cBhvr>
                                      <p:tavLst>
                                        <p:tav tm="0">
                                          <p:val>
                                            <p:fltVal val="0"/>
                                          </p:val>
                                        </p:tav>
                                        <p:tav tm="100000">
                                          <p:val>
                                            <p:strVal val="#ppt_h"/>
                                          </p:val>
                                        </p:tav>
                                      </p:tavLst>
                                    </p:anim>
                                    <p:anim calcmode="lin" valueType="num">
                                      <p:cBhvr>
                                        <p:cTn id="16" dur="2250" fill="hold"/>
                                        <p:tgtEl>
                                          <p:spTgt spid="5"/>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250"/>
                                        <p:tgtEl>
                                          <p:spTgt spid="8"/>
                                        </p:tgtEl>
                                      </p:cBhvr>
                                    </p:animEffect>
                                    <p:anim calcmode="lin" valueType="num">
                                      <p:cBhvr>
                                        <p:cTn id="20" dur="2250" fill="hold"/>
                                        <p:tgtEl>
                                          <p:spTgt spid="8"/>
                                        </p:tgtEl>
                                        <p:attrNameLst>
                                          <p:attrName>style.rotation</p:attrName>
                                        </p:attrNameLst>
                                      </p:cBhvr>
                                      <p:tavLst>
                                        <p:tav tm="0">
                                          <p:val>
                                            <p:fltVal val="720"/>
                                          </p:val>
                                        </p:tav>
                                        <p:tav tm="100000">
                                          <p:val>
                                            <p:fltVal val="0"/>
                                          </p:val>
                                        </p:tav>
                                      </p:tavLst>
                                    </p:anim>
                                    <p:anim calcmode="lin" valueType="num">
                                      <p:cBhvr>
                                        <p:cTn id="21" dur="2250" fill="hold"/>
                                        <p:tgtEl>
                                          <p:spTgt spid="8"/>
                                        </p:tgtEl>
                                        <p:attrNameLst>
                                          <p:attrName>ppt_h</p:attrName>
                                        </p:attrNameLst>
                                      </p:cBhvr>
                                      <p:tavLst>
                                        <p:tav tm="0">
                                          <p:val>
                                            <p:fltVal val="0"/>
                                          </p:val>
                                        </p:tav>
                                        <p:tav tm="100000">
                                          <p:val>
                                            <p:strVal val="#ppt_h"/>
                                          </p:val>
                                        </p:tav>
                                      </p:tavLst>
                                    </p:anim>
                                    <p:anim calcmode="lin" valueType="num">
                                      <p:cBhvr>
                                        <p:cTn id="22" dur="2250" fill="hold"/>
                                        <p:tgtEl>
                                          <p:spTgt spid="8"/>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250"/>
                                        <p:tgtEl>
                                          <p:spTgt spid="11"/>
                                        </p:tgtEl>
                                      </p:cBhvr>
                                    </p:animEffect>
                                    <p:anim calcmode="lin" valueType="num">
                                      <p:cBhvr>
                                        <p:cTn id="26" dur="2250" fill="hold"/>
                                        <p:tgtEl>
                                          <p:spTgt spid="11"/>
                                        </p:tgtEl>
                                        <p:attrNameLst>
                                          <p:attrName>style.rotation</p:attrName>
                                        </p:attrNameLst>
                                      </p:cBhvr>
                                      <p:tavLst>
                                        <p:tav tm="0">
                                          <p:val>
                                            <p:fltVal val="720"/>
                                          </p:val>
                                        </p:tav>
                                        <p:tav tm="100000">
                                          <p:val>
                                            <p:fltVal val="0"/>
                                          </p:val>
                                        </p:tav>
                                      </p:tavLst>
                                    </p:anim>
                                    <p:anim calcmode="lin" valueType="num">
                                      <p:cBhvr>
                                        <p:cTn id="27" dur="2250" fill="hold"/>
                                        <p:tgtEl>
                                          <p:spTgt spid="11"/>
                                        </p:tgtEl>
                                        <p:attrNameLst>
                                          <p:attrName>ppt_h</p:attrName>
                                        </p:attrNameLst>
                                      </p:cBhvr>
                                      <p:tavLst>
                                        <p:tav tm="0">
                                          <p:val>
                                            <p:fltVal val="0"/>
                                          </p:val>
                                        </p:tav>
                                        <p:tav tm="100000">
                                          <p:val>
                                            <p:strVal val="#ppt_h"/>
                                          </p:val>
                                        </p:tav>
                                      </p:tavLst>
                                    </p:anim>
                                    <p:anim calcmode="lin" valueType="num">
                                      <p:cBhvr>
                                        <p:cTn id="28" dur="2250" fill="hold"/>
                                        <p:tgtEl>
                                          <p:spTgt spid="11"/>
                                        </p:tgtEl>
                                        <p:attrNameLst>
                                          <p:attrName>ppt_w</p:attrName>
                                        </p:attrNameLst>
                                      </p:cBhvr>
                                      <p:tavLst>
                                        <p:tav tm="0">
                                          <p:val>
                                            <p:fltVal val="0"/>
                                          </p:val>
                                        </p:tav>
                                        <p:tav tm="100000">
                                          <p:val>
                                            <p:strVal val="#ppt_w"/>
                                          </p:val>
                                        </p:tav>
                                      </p:tavLst>
                                    </p:anim>
                                  </p:childTnLst>
                                </p:cTn>
                              </p:par>
                            </p:childTnLst>
                          </p:cTn>
                        </p:par>
                        <p:par>
                          <p:cTn id="29" fill="hold">
                            <p:stCondLst>
                              <p:cond delay="3250"/>
                            </p:stCondLst>
                            <p:childTnLst>
                              <p:par>
                                <p:cTn id="30" presetID="16" presetClass="entr" presetSubtype="21"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1218" cy="6858000"/>
          </a:xfrm>
          <a:prstGeom prst="rect">
            <a:avLst/>
          </a:prstGeom>
          <a:ln>
            <a:noFill/>
          </a:ln>
          <a:effectLst>
            <a:softEdge rad="112500"/>
          </a:effectLst>
        </p:spPr>
      </p:pic>
      <p:sp>
        <p:nvSpPr>
          <p:cNvPr id="3" name="Прямоугольник 2"/>
          <p:cNvSpPr/>
          <p:nvPr/>
        </p:nvSpPr>
        <p:spPr>
          <a:xfrm>
            <a:off x="2097650" y="11266"/>
            <a:ext cx="5056449" cy="1754326"/>
          </a:xfrm>
          <a:prstGeom prst="rect">
            <a:avLst/>
          </a:prstGeom>
        </p:spPr>
        <p:txBody>
          <a:bodyPr wrap="none">
            <a:prstTxWarp prst="textInflateTop">
              <a:avLst/>
            </a:prstTxWarp>
            <a:spAutoFit/>
          </a:bodyPr>
          <a:lstStyle/>
          <a:p>
            <a:pPr algn="ctr"/>
            <a:r>
              <a:rPr lang="ru-RU" sz="5400" b="1" i="1" dirty="0" smtClean="0">
                <a:ln>
                  <a:solidFill>
                    <a:schemeClr val="bg1"/>
                  </a:solidFill>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rPr>
              <a:t>Американские </a:t>
            </a:r>
          </a:p>
          <a:p>
            <a:pPr algn="ctr"/>
            <a:r>
              <a:rPr lang="ru-RU" sz="5400" b="1" i="1" dirty="0" smtClean="0">
                <a:ln>
                  <a:solidFill>
                    <a:schemeClr val="bg1"/>
                  </a:solidFill>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rPr>
              <a:t>кинорежиссёры</a:t>
            </a:r>
            <a:endParaRPr lang="ru-RU" sz="5400" b="1" i="1" dirty="0">
              <a:ln>
                <a:solidFill>
                  <a:schemeClr val="bg1"/>
                </a:solidFill>
              </a:ln>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ndParaRPr>
          </a:p>
        </p:txBody>
      </p:sp>
      <p:pic>
        <p:nvPicPr>
          <p:cNvPr id="4" name="Рисунок 3"/>
          <p:cNvPicPr>
            <a:picLocks noChangeAspect="1"/>
          </p:cNvPicPr>
          <p:nvPr/>
        </p:nvPicPr>
        <p:blipFill>
          <a:blip r:embed="rId3">
            <a:extLst>
              <a:ext uri="{BEBA8EAE-BF5A-486C-A8C5-ECC9F3942E4B}">
                <a14:imgProps xmlns:a14="http://schemas.microsoft.com/office/drawing/2010/main">
                  <a14:imgLayer r:embed="rId4">
                    <a14:imgEffect>
                      <a14:backgroundRemoval t="272" b="100000" l="0" r="100000">
                        <a14:foregroundMark x1="82000" y1="94022" x2="75200" y2="49185"/>
                        <a14:foregroundMark x1="96800" y1="88587" x2="82400" y2="48641"/>
                        <a14:foregroundMark x1="53200" y1="97283" x2="62400" y2="52717"/>
                        <a14:foregroundMark x1="80400" y1="24185" x2="69600" y2="7337"/>
                        <a14:backgroundMark x1="15600" y1="5707" x2="40000" y2="20924"/>
                        <a14:backgroundMark x1="90800" y1="18207" x2="91200" y2="5435"/>
                      </a14:backgroundRemoval>
                    </a14:imgEffect>
                  </a14:imgLayer>
                </a14:imgProps>
              </a:ext>
              <a:ext uri="{28A0092B-C50C-407E-A947-70E740481C1C}">
                <a14:useLocalDpi xmlns:a14="http://schemas.microsoft.com/office/drawing/2010/main" val="0"/>
              </a:ext>
            </a:extLst>
          </a:blip>
          <a:stretch>
            <a:fillRect/>
          </a:stretch>
        </p:blipFill>
        <p:spPr>
          <a:xfrm>
            <a:off x="5364088" y="1916832"/>
            <a:ext cx="2953250" cy="4347184"/>
          </a:xfrm>
          <a:prstGeom prst="rect">
            <a:avLst/>
          </a:prstGeom>
          <a:effectLst>
            <a:softEdge rad="12700"/>
          </a:effectLst>
        </p:spPr>
      </p:pic>
      <p:sp>
        <p:nvSpPr>
          <p:cNvPr id="5" name="Прямоугольник 4"/>
          <p:cNvSpPr/>
          <p:nvPr/>
        </p:nvSpPr>
        <p:spPr>
          <a:xfrm>
            <a:off x="4788024" y="2805488"/>
            <a:ext cx="1911101" cy="646331"/>
          </a:xfrm>
          <a:prstGeom prst="rect">
            <a:avLst/>
          </a:prstGeom>
        </p:spPr>
        <p:txBody>
          <a:bodyPr wrap="none">
            <a:spAutoFit/>
          </a:bodyPr>
          <a:lstStyle/>
          <a:p>
            <a:r>
              <a:rPr lang="vi-VN" b="1" i="1" dirty="0">
                <a:solidFill>
                  <a:schemeClr val="tx2">
                    <a:lumMod val="40000"/>
                    <a:lumOff val="60000"/>
                  </a:schemeClr>
                </a:solidFill>
                <a:latin typeface="Cambria" pitchFamily="18" charset="0"/>
              </a:rPr>
              <a:t>Дэ́вид Лью́элин </a:t>
            </a:r>
            <a:endParaRPr lang="ru-RU" b="1" i="1" dirty="0" smtClean="0">
              <a:solidFill>
                <a:schemeClr val="tx2">
                  <a:lumMod val="40000"/>
                  <a:lumOff val="60000"/>
                </a:schemeClr>
              </a:solidFill>
              <a:latin typeface="Cambria" pitchFamily="18" charset="0"/>
            </a:endParaRPr>
          </a:p>
          <a:p>
            <a:r>
              <a:rPr lang="vi-VN" b="1" i="1" dirty="0" smtClean="0">
                <a:solidFill>
                  <a:schemeClr val="tx2">
                    <a:lumMod val="40000"/>
                    <a:lumOff val="60000"/>
                  </a:schemeClr>
                </a:solidFill>
                <a:latin typeface="Cambria" pitchFamily="18" charset="0"/>
              </a:rPr>
              <a:t>Уорк </a:t>
            </a:r>
            <a:r>
              <a:rPr lang="vi-VN" b="1" i="1" dirty="0">
                <a:solidFill>
                  <a:schemeClr val="tx2">
                    <a:lumMod val="40000"/>
                    <a:lumOff val="60000"/>
                  </a:schemeClr>
                </a:solidFill>
                <a:latin typeface="Cambria" pitchFamily="18" charset="0"/>
              </a:rPr>
              <a:t>Гри́ффит</a:t>
            </a:r>
            <a:endParaRPr lang="ru-RU" b="1" i="1" dirty="0">
              <a:solidFill>
                <a:schemeClr val="tx2">
                  <a:lumMod val="40000"/>
                  <a:lumOff val="60000"/>
                </a:schemeClr>
              </a:solidFill>
              <a:latin typeface="Cambria" pitchFamily="18" charset="0"/>
            </a:endParaRPr>
          </a:p>
        </p:txBody>
      </p:sp>
      <p:pic>
        <p:nvPicPr>
          <p:cNvPr id="6" name="Рисунок 5"/>
          <p:cNvPicPr>
            <a:picLocks noChangeAspect="1"/>
          </p:cNvPicPr>
          <p:nvPr/>
        </p:nvPicPr>
        <p:blipFill>
          <a:blip r:embed="rId5">
            <a:extLst>
              <a:ext uri="{BEBA8EAE-BF5A-486C-A8C5-ECC9F3942E4B}">
                <a14:imgProps xmlns:a14="http://schemas.microsoft.com/office/drawing/2010/main">
                  <a14:imgLayer r:embed="rId6">
                    <a14:imgEffect>
                      <a14:backgroundRemoval t="2000" b="99667" l="0" r="97458">
                        <a14:foregroundMark x1="63136" y1="89000" x2="41525" y2="54000"/>
                        <a14:foregroundMark x1="45763" y1="95000" x2="9322" y2="74333"/>
                        <a14:foregroundMark x1="20339" y1="97000" x2="5085" y2="77667"/>
                        <a14:foregroundMark x1="11864" y1="73333" x2="29661" y2="59667"/>
                        <a14:foregroundMark x1="93220" y1="83667" x2="69068" y2="66000"/>
                        <a14:foregroundMark x1="68220" y1="64667" x2="59746" y2="62000"/>
                        <a14:foregroundMark x1="40678" y1="30000" x2="34322" y2="9667"/>
                        <a14:foregroundMark x1="61017" y1="16667" x2="56780" y2="6333"/>
                        <a14:backgroundMark x1="16525" y1="7000" x2="6780" y2="35333"/>
                        <a14:backgroundMark x1="6356" y1="3667" x2="9322" y2="20000"/>
                        <a14:backgroundMark x1="16525" y1="52667" x2="0" y2="26667"/>
                        <a14:backgroundMark x1="4237" y1="62333" x2="5085" y2="56667"/>
                        <a14:backgroundMark x1="30932" y1="3667" x2="35169" y2="1000"/>
                      </a14:backgroundRemoval>
                    </a14:imgEffect>
                  </a14:imgLayer>
                </a14:imgProps>
              </a:ext>
              <a:ext uri="{28A0092B-C50C-407E-A947-70E740481C1C}">
                <a14:useLocalDpi xmlns:a14="http://schemas.microsoft.com/office/drawing/2010/main" val="0"/>
              </a:ext>
            </a:extLst>
          </a:blip>
          <a:stretch>
            <a:fillRect/>
          </a:stretch>
        </p:blipFill>
        <p:spPr>
          <a:xfrm>
            <a:off x="772309" y="1777076"/>
            <a:ext cx="3529726" cy="4486940"/>
          </a:xfrm>
          <a:prstGeom prst="rect">
            <a:avLst/>
          </a:prstGeom>
          <a:effectLst>
            <a:softEdge rad="12700"/>
          </a:effectLst>
        </p:spPr>
      </p:pic>
      <p:sp>
        <p:nvSpPr>
          <p:cNvPr id="7" name="Прямоугольник 6"/>
          <p:cNvSpPr/>
          <p:nvPr/>
        </p:nvSpPr>
        <p:spPr>
          <a:xfrm>
            <a:off x="3075569" y="4099388"/>
            <a:ext cx="1410707" cy="646331"/>
          </a:xfrm>
          <a:prstGeom prst="rect">
            <a:avLst/>
          </a:prstGeom>
        </p:spPr>
        <p:txBody>
          <a:bodyPr wrap="none">
            <a:spAutoFit/>
          </a:bodyPr>
          <a:lstStyle/>
          <a:p>
            <a:pPr algn="ctr"/>
            <a:r>
              <a:rPr lang="ru-RU" b="1" i="1" dirty="0">
                <a:solidFill>
                  <a:schemeClr val="tx2">
                    <a:lumMod val="40000"/>
                    <a:lumOff val="60000"/>
                  </a:schemeClr>
                </a:solidFill>
                <a:latin typeface="Cambria" pitchFamily="18" charset="0"/>
              </a:rPr>
              <a:t>Томас </a:t>
            </a:r>
            <a:endParaRPr lang="ru-RU" b="1" i="1" dirty="0" smtClean="0">
              <a:solidFill>
                <a:schemeClr val="tx2">
                  <a:lumMod val="40000"/>
                  <a:lumOff val="60000"/>
                </a:schemeClr>
              </a:solidFill>
              <a:latin typeface="Cambria" pitchFamily="18" charset="0"/>
            </a:endParaRPr>
          </a:p>
          <a:p>
            <a:pPr algn="ctr"/>
            <a:r>
              <a:rPr lang="ru-RU" b="1" i="1" dirty="0" err="1" smtClean="0">
                <a:solidFill>
                  <a:schemeClr val="tx2">
                    <a:lumMod val="40000"/>
                    <a:lumOff val="60000"/>
                  </a:schemeClr>
                </a:solidFill>
                <a:latin typeface="Cambria" pitchFamily="18" charset="0"/>
              </a:rPr>
              <a:t>Харпер</a:t>
            </a:r>
            <a:r>
              <a:rPr lang="ru-RU" b="1" i="1" dirty="0" smtClean="0">
                <a:solidFill>
                  <a:schemeClr val="tx2">
                    <a:lumMod val="40000"/>
                    <a:lumOff val="60000"/>
                  </a:schemeClr>
                </a:solidFill>
                <a:latin typeface="Cambria" pitchFamily="18" charset="0"/>
              </a:rPr>
              <a:t> </a:t>
            </a:r>
            <a:r>
              <a:rPr lang="ru-RU" b="1" i="1" dirty="0" err="1" smtClean="0">
                <a:solidFill>
                  <a:schemeClr val="tx2">
                    <a:lumMod val="40000"/>
                    <a:lumOff val="60000"/>
                  </a:schemeClr>
                </a:solidFill>
                <a:latin typeface="Cambria" pitchFamily="18" charset="0"/>
              </a:rPr>
              <a:t>Инс</a:t>
            </a:r>
            <a:endParaRPr lang="ru-RU" b="1" i="1" dirty="0">
              <a:solidFill>
                <a:schemeClr val="tx2">
                  <a:lumMod val="40000"/>
                  <a:lumOff val="60000"/>
                </a:schemeClr>
              </a:solidFill>
              <a:latin typeface="Cambria" pitchFamily="18" charset="0"/>
            </a:endParaRPr>
          </a:p>
        </p:txBody>
      </p:sp>
    </p:spTree>
    <p:extLst>
      <p:ext uri="{BB962C8B-B14F-4D97-AF65-F5344CB8AC3E}">
        <p14:creationId xmlns:p14="http://schemas.microsoft.com/office/powerpoint/2010/main" val="1724547109"/>
      </p:ext>
    </p:extLst>
  </p:cSld>
  <p:clrMapOvr>
    <a:masterClrMapping/>
  </p:clrMapOvr>
  <mc:AlternateContent xmlns:mc="http://schemas.openxmlformats.org/markup-compatibility/2006">
    <mc:Choice xmlns:p14="http://schemas.microsoft.com/office/powerpoint/2010/main" Requires="p14">
      <p:transition spd="slow" p14:dur="1250">
        <p:wheel spokes="1"/>
      </p:transition>
    </mc:Choice>
    <mc:Fallback>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5"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anim calcmode="lin" valueType="num">
                                      <p:cBhvr>
                                        <p:cTn id="17" dur="2000" fill="hold"/>
                                        <p:tgtEl>
                                          <p:spTgt spid="4"/>
                                        </p:tgtEl>
                                        <p:attrNameLst>
                                          <p:attrName>style.rotation</p:attrName>
                                        </p:attrNameLst>
                                      </p:cBhvr>
                                      <p:tavLst>
                                        <p:tav tm="0">
                                          <p:val>
                                            <p:fltVal val="720"/>
                                          </p:val>
                                        </p:tav>
                                        <p:tav tm="100000">
                                          <p:val>
                                            <p:fltVal val="0"/>
                                          </p:val>
                                        </p:tav>
                                      </p:tavLst>
                                    </p:anim>
                                    <p:anim calcmode="lin" valueType="num">
                                      <p:cBhvr>
                                        <p:cTn id="18" dur="2000" fill="hold"/>
                                        <p:tgtEl>
                                          <p:spTgt spid="4"/>
                                        </p:tgtEl>
                                        <p:attrNameLst>
                                          <p:attrName>ppt_h</p:attrName>
                                        </p:attrNameLst>
                                      </p:cBhvr>
                                      <p:tavLst>
                                        <p:tav tm="0">
                                          <p:val>
                                            <p:fltVal val="0"/>
                                          </p:val>
                                        </p:tav>
                                        <p:tav tm="100000">
                                          <p:val>
                                            <p:strVal val="#ppt_h"/>
                                          </p:val>
                                        </p:tav>
                                      </p:tavLst>
                                    </p:anim>
                                    <p:anim calcmode="lin" valueType="num">
                                      <p:cBhvr>
                                        <p:cTn id="19" dur="2000" fill="hold"/>
                                        <p:tgtEl>
                                          <p:spTgt spid="4"/>
                                        </p:tgtEl>
                                        <p:attrNameLst>
                                          <p:attrName>ppt_w</p:attrName>
                                        </p:attrNameLst>
                                      </p:cBhvr>
                                      <p:tavLst>
                                        <p:tav tm="0">
                                          <p:val>
                                            <p:fltVal val="0"/>
                                          </p:val>
                                        </p:tav>
                                        <p:tav tm="100000">
                                          <p:val>
                                            <p:strVal val="#ppt_w"/>
                                          </p:val>
                                        </p:tav>
                                      </p:tavLst>
                                    </p:anim>
                                  </p:childTnLst>
                                </p:cTn>
                              </p:par>
                            </p:childTnLst>
                          </p:cTn>
                        </p:par>
                        <p:par>
                          <p:cTn id="20" fill="hold">
                            <p:stCondLst>
                              <p:cond delay="3000"/>
                            </p:stCondLst>
                            <p:childTnLst>
                              <p:par>
                                <p:cTn id="21" presetID="35"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style.rotation</p:attrName>
                                        </p:attrNameLst>
                                      </p:cBhvr>
                                      <p:tavLst>
                                        <p:tav tm="0">
                                          <p:val>
                                            <p:fltVal val="720"/>
                                          </p:val>
                                        </p:tav>
                                        <p:tav tm="100000">
                                          <p:val>
                                            <p:fltVal val="0"/>
                                          </p:val>
                                        </p:tav>
                                      </p:tavLst>
                                    </p:anim>
                                    <p:anim calcmode="lin" valueType="num">
                                      <p:cBhvr>
                                        <p:cTn id="25" dur="2000" fill="hold"/>
                                        <p:tgtEl>
                                          <p:spTgt spid="6"/>
                                        </p:tgtEl>
                                        <p:attrNameLst>
                                          <p:attrName>ppt_h</p:attrName>
                                        </p:attrNameLst>
                                      </p:cBhvr>
                                      <p:tavLst>
                                        <p:tav tm="0">
                                          <p:val>
                                            <p:fltVal val="0"/>
                                          </p:val>
                                        </p:tav>
                                        <p:tav tm="100000">
                                          <p:val>
                                            <p:strVal val="#ppt_h"/>
                                          </p:val>
                                        </p:tav>
                                      </p:tavLst>
                                    </p:anim>
                                    <p:anim calcmode="lin" valueType="num">
                                      <p:cBhvr>
                                        <p:cTn id="26" dur="2000" fill="hold"/>
                                        <p:tgtEl>
                                          <p:spTgt spid="6"/>
                                        </p:tgtEl>
                                        <p:attrNameLst>
                                          <p:attrName>ppt_w</p:attrName>
                                        </p:attrNameLst>
                                      </p:cBhvr>
                                      <p:tavLst>
                                        <p:tav tm="0">
                                          <p:val>
                                            <p:fltVal val="0"/>
                                          </p:val>
                                        </p:tav>
                                        <p:tav tm="100000">
                                          <p:val>
                                            <p:strVal val="#ppt_w"/>
                                          </p:val>
                                        </p:tav>
                                      </p:tavLst>
                                    </p:anim>
                                  </p:childTnLst>
                                </p:cTn>
                              </p:par>
                            </p:childTnLst>
                          </p:cTn>
                        </p:par>
                        <p:par>
                          <p:cTn id="27" fill="hold">
                            <p:stCondLst>
                              <p:cond delay="5000"/>
                            </p:stCondLst>
                            <p:childTnLst>
                              <p:par>
                                <p:cTn id="28" presetID="53" presetClass="entr" presetSubtype="16"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Прямоугольник 2"/>
          <p:cNvSpPr/>
          <p:nvPr/>
        </p:nvSpPr>
        <p:spPr>
          <a:xfrm>
            <a:off x="3635896" y="196693"/>
            <a:ext cx="5828881" cy="193899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4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mbria" pitchFamily="18" charset="0"/>
              </a:rPr>
              <a:t>Советский </a:t>
            </a:r>
            <a:r>
              <a:rPr lang="ru-RU" sz="24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mbria" pitchFamily="18" charset="0"/>
              </a:rPr>
              <a:t>кинорежиссёр. Один из основателей и теоретиков документального кино. Первым применил методику «скрытая камера</a:t>
            </a:r>
            <a:r>
              <a:rPr lang="ru-RU" sz="24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mbria" pitchFamily="18" charset="0"/>
              </a:rPr>
              <a:t>».</a:t>
            </a:r>
            <a:endParaRPr lang="ru-RU" sz="24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mbria" pitchFamily="18"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7794">
            <a:off x="653656" y="584107"/>
            <a:ext cx="3433798" cy="4503342"/>
          </a:xfrm>
          <a:prstGeom prst="rect">
            <a:avLst/>
          </a:prstGeom>
          <a:ln>
            <a:solidFill>
              <a:srgbClr val="FF0000"/>
            </a:solidFill>
          </a:ln>
          <a:effectLst>
            <a:glow rad="63500">
              <a:schemeClr val="accent2">
                <a:satMod val="175000"/>
                <a:alpha val="23000"/>
              </a:schemeClr>
            </a:glow>
            <a:softEdge rad="112500"/>
          </a:effectLst>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8354">
            <a:off x="5557394" y="2055665"/>
            <a:ext cx="3273892" cy="4455563"/>
          </a:xfrm>
          <a:prstGeom prst="rect">
            <a:avLst/>
          </a:prstGeom>
          <a:ln>
            <a:noFill/>
          </a:ln>
          <a:effectLst>
            <a:glow rad="50800">
              <a:schemeClr val="accent2">
                <a:satMod val="175000"/>
                <a:alpha val="23000"/>
              </a:schemeClr>
            </a:glow>
            <a:softEdge rad="112500"/>
          </a:effectLst>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13407">
            <a:off x="1753598" y="3128553"/>
            <a:ext cx="4425304" cy="3318978"/>
          </a:xfrm>
          <a:prstGeom prst="rect">
            <a:avLst/>
          </a:prstGeom>
          <a:ln>
            <a:noFill/>
          </a:ln>
          <a:effectLst>
            <a:glow rad="50800">
              <a:schemeClr val="accent2">
                <a:satMod val="175000"/>
                <a:alpha val="23000"/>
              </a:schemeClr>
            </a:glow>
            <a:softEdge rad="112500"/>
          </a:effectLst>
        </p:spPr>
      </p:pic>
      <p:sp>
        <p:nvSpPr>
          <p:cNvPr id="11" name="Прямоугольник 10"/>
          <p:cNvSpPr/>
          <p:nvPr/>
        </p:nvSpPr>
        <p:spPr>
          <a:xfrm>
            <a:off x="86424" y="58846"/>
            <a:ext cx="634800" cy="674030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600" b="1" i="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mbria" pitchFamily="18" charset="0"/>
              </a:rPr>
              <a:t>Дз</a:t>
            </a:r>
            <a:endParaRPr lang="ru-RU" sz="3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mbria" pitchFamily="18" charset="0"/>
            </a:endParaRPr>
          </a:p>
          <a:p>
            <a:r>
              <a:rPr lang="ru-RU" sz="36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mbria" pitchFamily="18" charset="0"/>
              </a:rPr>
              <a:t>и</a:t>
            </a:r>
            <a:endParaRPr lang="ru-RU" sz="3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mbria" pitchFamily="18" charset="0"/>
            </a:endParaRPr>
          </a:p>
          <a:p>
            <a:r>
              <a:rPr lang="ru-RU" sz="36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mbria" pitchFamily="18" charset="0"/>
              </a:rPr>
              <a:t>г</a:t>
            </a:r>
            <a:endParaRPr lang="ru-RU" sz="3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mbria" pitchFamily="18" charset="0"/>
            </a:endParaRPr>
          </a:p>
          <a:p>
            <a:r>
              <a:rPr lang="ru-RU" sz="3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mbria" pitchFamily="18" charset="0"/>
              </a:rPr>
              <a:t>а </a:t>
            </a:r>
          </a:p>
          <a:p>
            <a:endParaRPr lang="ru-RU" sz="36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mbria" pitchFamily="18" charset="0"/>
            </a:endParaRPr>
          </a:p>
          <a:p>
            <a:r>
              <a:rPr lang="ru-RU" sz="3600" b="1" i="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mbria" pitchFamily="18" charset="0"/>
              </a:rPr>
              <a:t>Ве</a:t>
            </a:r>
            <a:endParaRPr lang="ru-RU" sz="3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mbria" pitchFamily="18" charset="0"/>
            </a:endParaRPr>
          </a:p>
          <a:p>
            <a:r>
              <a:rPr lang="ru-RU" sz="36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mbria" pitchFamily="18" charset="0"/>
              </a:rPr>
              <a:t>р</a:t>
            </a:r>
            <a:endParaRPr lang="ru-RU" sz="3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mbria" pitchFamily="18" charset="0"/>
            </a:endParaRPr>
          </a:p>
          <a:p>
            <a:r>
              <a:rPr lang="ru-RU" sz="36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mbria" pitchFamily="18" charset="0"/>
              </a:rPr>
              <a:t>т</a:t>
            </a:r>
            <a:r>
              <a:rPr lang="ru-RU" sz="3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mbria" pitchFamily="18" charset="0"/>
              </a:rPr>
              <a:t>о</a:t>
            </a:r>
          </a:p>
          <a:p>
            <a:r>
              <a:rPr lang="ru-RU" sz="36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mbria" pitchFamily="18" charset="0"/>
              </a:rPr>
              <a:t>в</a:t>
            </a:r>
            <a:endParaRPr lang="ru-RU" sz="36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mbria" pitchFamily="18" charset="0"/>
            </a:endParaRPr>
          </a:p>
        </p:txBody>
      </p:sp>
    </p:spTree>
    <p:extLst>
      <p:ext uri="{BB962C8B-B14F-4D97-AF65-F5344CB8AC3E}">
        <p14:creationId xmlns:p14="http://schemas.microsoft.com/office/powerpoint/2010/main" val="3517645804"/>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250"/>
                                        <p:tgtEl>
                                          <p:spTgt spid="8"/>
                                        </p:tgtEl>
                                      </p:cBhvr>
                                    </p:animEffect>
                                    <p:anim calcmode="lin" valueType="num">
                                      <p:cBhvr>
                                        <p:cTn id="24" dur="1250" fill="hold"/>
                                        <p:tgtEl>
                                          <p:spTgt spid="8"/>
                                        </p:tgtEl>
                                        <p:attrNameLst>
                                          <p:attrName>ppt_x</p:attrName>
                                        </p:attrNameLst>
                                      </p:cBhvr>
                                      <p:tavLst>
                                        <p:tav tm="0">
                                          <p:val>
                                            <p:strVal val="#ppt_x"/>
                                          </p:val>
                                        </p:tav>
                                        <p:tav tm="100000">
                                          <p:val>
                                            <p:strVal val="#ppt_x"/>
                                          </p:val>
                                        </p:tav>
                                      </p:tavLst>
                                    </p:anim>
                                    <p:anim calcmode="lin" valueType="num">
                                      <p:cBhvr>
                                        <p:cTn id="25" dur="125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250"/>
                                        <p:tgtEl>
                                          <p:spTgt spid="10"/>
                                        </p:tgtEl>
                                      </p:cBhvr>
                                    </p:animEffect>
                                    <p:anim calcmode="lin" valueType="num">
                                      <p:cBhvr>
                                        <p:cTn id="29" dur="1250" fill="hold"/>
                                        <p:tgtEl>
                                          <p:spTgt spid="10"/>
                                        </p:tgtEl>
                                        <p:attrNameLst>
                                          <p:attrName>ppt_x</p:attrName>
                                        </p:attrNameLst>
                                      </p:cBhvr>
                                      <p:tavLst>
                                        <p:tav tm="0">
                                          <p:val>
                                            <p:strVal val="#ppt_x"/>
                                          </p:val>
                                        </p:tav>
                                        <p:tav tm="100000">
                                          <p:val>
                                            <p:strVal val="#ppt_x"/>
                                          </p:val>
                                        </p:tav>
                                      </p:tavLst>
                                    </p:anim>
                                    <p:anim calcmode="lin" valueType="num">
                                      <p:cBhvr>
                                        <p:cTn id="30" dur="125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250"/>
                                        <p:tgtEl>
                                          <p:spTgt spid="9"/>
                                        </p:tgtEl>
                                      </p:cBhvr>
                                    </p:animEffect>
                                    <p:anim calcmode="lin" valueType="num">
                                      <p:cBhvr>
                                        <p:cTn id="34" dur="1250" fill="hold"/>
                                        <p:tgtEl>
                                          <p:spTgt spid="9"/>
                                        </p:tgtEl>
                                        <p:attrNameLst>
                                          <p:attrName>ppt_x</p:attrName>
                                        </p:attrNameLst>
                                      </p:cBhvr>
                                      <p:tavLst>
                                        <p:tav tm="0">
                                          <p:val>
                                            <p:strVal val="#ppt_x"/>
                                          </p:val>
                                        </p:tav>
                                        <p:tav tm="100000">
                                          <p:val>
                                            <p:strVal val="#ppt_x"/>
                                          </p:val>
                                        </p:tav>
                                      </p:tavLst>
                                    </p:anim>
                                    <p:anim calcmode="lin" valueType="num">
                                      <p:cBhvr>
                                        <p:cTn id="35" dur="1250" fill="hold"/>
                                        <p:tgtEl>
                                          <p:spTgt spid="9"/>
                                        </p:tgtEl>
                                        <p:attrNameLst>
                                          <p:attrName>ppt_y</p:attrName>
                                        </p:attrNameLst>
                                      </p:cBhvr>
                                      <p:tavLst>
                                        <p:tav tm="0">
                                          <p:val>
                                            <p:strVal val="#ppt_y+.1"/>
                                          </p:val>
                                        </p:tav>
                                        <p:tav tm="100000">
                                          <p:val>
                                            <p:strVal val="#ppt_y"/>
                                          </p:val>
                                        </p:tav>
                                      </p:tavLst>
                                    </p:anim>
                                  </p:childTnLst>
                                </p:cTn>
                              </p:par>
                              <p:par>
                                <p:cTn id="36" presetID="26"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80">
                                          <p:stCondLst>
                                            <p:cond delay="0"/>
                                          </p:stCondLst>
                                        </p:cTn>
                                        <p:tgtEl>
                                          <p:spTgt spid="11"/>
                                        </p:tgtEl>
                                      </p:cBhvr>
                                    </p:animEffect>
                                    <p:anim calcmode="lin" valueType="num">
                                      <p:cBhvr>
                                        <p:cTn id="3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4" dur="26">
                                          <p:stCondLst>
                                            <p:cond delay="650"/>
                                          </p:stCondLst>
                                        </p:cTn>
                                        <p:tgtEl>
                                          <p:spTgt spid="11"/>
                                        </p:tgtEl>
                                      </p:cBhvr>
                                      <p:to x="100000" y="60000"/>
                                    </p:animScale>
                                    <p:animScale>
                                      <p:cBhvr>
                                        <p:cTn id="45" dur="166" decel="50000">
                                          <p:stCondLst>
                                            <p:cond delay="676"/>
                                          </p:stCondLst>
                                        </p:cTn>
                                        <p:tgtEl>
                                          <p:spTgt spid="11"/>
                                        </p:tgtEl>
                                      </p:cBhvr>
                                      <p:to x="100000" y="100000"/>
                                    </p:animScale>
                                    <p:animScale>
                                      <p:cBhvr>
                                        <p:cTn id="46" dur="26">
                                          <p:stCondLst>
                                            <p:cond delay="1312"/>
                                          </p:stCondLst>
                                        </p:cTn>
                                        <p:tgtEl>
                                          <p:spTgt spid="11"/>
                                        </p:tgtEl>
                                      </p:cBhvr>
                                      <p:to x="100000" y="80000"/>
                                    </p:animScale>
                                    <p:animScale>
                                      <p:cBhvr>
                                        <p:cTn id="47" dur="166" decel="50000">
                                          <p:stCondLst>
                                            <p:cond delay="1338"/>
                                          </p:stCondLst>
                                        </p:cTn>
                                        <p:tgtEl>
                                          <p:spTgt spid="11"/>
                                        </p:tgtEl>
                                      </p:cBhvr>
                                      <p:to x="100000" y="100000"/>
                                    </p:animScale>
                                    <p:animScale>
                                      <p:cBhvr>
                                        <p:cTn id="48" dur="26">
                                          <p:stCondLst>
                                            <p:cond delay="1642"/>
                                          </p:stCondLst>
                                        </p:cTn>
                                        <p:tgtEl>
                                          <p:spTgt spid="11"/>
                                        </p:tgtEl>
                                      </p:cBhvr>
                                      <p:to x="100000" y="90000"/>
                                    </p:animScale>
                                    <p:animScale>
                                      <p:cBhvr>
                                        <p:cTn id="49" dur="166" decel="50000">
                                          <p:stCondLst>
                                            <p:cond delay="1668"/>
                                          </p:stCondLst>
                                        </p:cTn>
                                        <p:tgtEl>
                                          <p:spTgt spid="11"/>
                                        </p:tgtEl>
                                      </p:cBhvr>
                                      <p:to x="100000" y="100000"/>
                                    </p:animScale>
                                    <p:animScale>
                                      <p:cBhvr>
                                        <p:cTn id="50" dur="26">
                                          <p:stCondLst>
                                            <p:cond delay="1808"/>
                                          </p:stCondLst>
                                        </p:cTn>
                                        <p:tgtEl>
                                          <p:spTgt spid="11"/>
                                        </p:tgtEl>
                                      </p:cBhvr>
                                      <p:to x="100000" y="95000"/>
                                    </p:animScale>
                                    <p:animScale>
                                      <p:cBhvr>
                                        <p:cTn id="5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Прямоугольник 2"/>
          <p:cNvSpPr/>
          <p:nvPr/>
        </p:nvSpPr>
        <p:spPr>
          <a:xfrm>
            <a:off x="5076056" y="150137"/>
            <a:ext cx="3943772" cy="1200329"/>
          </a:xfrm>
          <a:prstGeom prst="rect">
            <a:avLst/>
          </a:prstGeom>
        </p:spPr>
        <p:txBody>
          <a:bodyPr wrap="none">
            <a:spAutoFit/>
          </a:bodyPr>
          <a:lstStyle/>
          <a:p>
            <a:r>
              <a:rPr lang="ru-RU" sz="7200" b="1" dirty="0">
                <a:ln>
                  <a:solidFill>
                    <a:schemeClr val="bg1"/>
                  </a:solidFill>
                </a:ln>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latin typeface="Cambria" pitchFamily="18" charset="0"/>
              </a:rPr>
              <a:t>История</a:t>
            </a: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000" y="476672"/>
            <a:ext cx="2794000" cy="4076700"/>
          </a:xfrm>
          <a:prstGeom prst="rect">
            <a:avLst/>
          </a:prstGeom>
          <a:ln>
            <a:noFill/>
          </a:ln>
          <a:effectLst>
            <a:softEdge rad="112500"/>
          </a:effectLst>
        </p:spPr>
      </p:pic>
      <p:sp>
        <p:nvSpPr>
          <p:cNvPr id="5" name="Прямоугольник 4"/>
          <p:cNvSpPr/>
          <p:nvPr/>
        </p:nvSpPr>
        <p:spPr>
          <a:xfrm>
            <a:off x="124807" y="4725144"/>
            <a:ext cx="4572000" cy="1754326"/>
          </a:xfrm>
          <a:prstGeom prst="rect">
            <a:avLst/>
          </a:prstGeom>
        </p:spPr>
        <p:txBody>
          <a:bodyPr>
            <a:spAutoFit/>
          </a:bodyPr>
          <a:lstStyle/>
          <a:p>
            <a:pPr algn="ctr"/>
            <a:r>
              <a:rPr lang="ru-RU" b="1" i="1" dirty="0">
                <a:solidFill>
                  <a:schemeClr val="bg1"/>
                </a:solidFill>
                <a:effectLst>
                  <a:outerShdw blurRad="38100" dist="38100" dir="2700000" algn="tl">
                    <a:srgbClr val="000000">
                      <a:alpha val="43137"/>
                    </a:srgbClr>
                  </a:outerShdw>
                </a:effectLst>
                <a:latin typeface="Cambria" pitchFamily="18" charset="0"/>
              </a:rPr>
              <a:t>В 1878 году Эдвард </a:t>
            </a:r>
            <a:r>
              <a:rPr lang="ru-RU" b="1" i="1" dirty="0" err="1">
                <a:solidFill>
                  <a:schemeClr val="bg1"/>
                </a:solidFill>
                <a:effectLst>
                  <a:outerShdw blurRad="38100" dist="38100" dir="2700000" algn="tl">
                    <a:srgbClr val="000000">
                      <a:alpha val="43137"/>
                    </a:srgbClr>
                  </a:outerShdw>
                </a:effectLst>
                <a:latin typeface="Cambria" pitchFamily="18" charset="0"/>
              </a:rPr>
              <a:t>Мэйбридж</a:t>
            </a:r>
            <a:r>
              <a:rPr lang="ru-RU" b="1" i="1" dirty="0">
                <a:solidFill>
                  <a:schemeClr val="bg1"/>
                </a:solidFill>
                <a:effectLst>
                  <a:outerShdw blurRad="38100" dist="38100" dir="2700000" algn="tl">
                    <a:srgbClr val="000000">
                      <a:alpha val="43137"/>
                    </a:srgbClr>
                  </a:outerShdw>
                </a:effectLst>
                <a:latin typeface="Cambria" pitchFamily="18" charset="0"/>
              </a:rPr>
              <a:t> снял с помощью большого количества камер скачущую лошадь по кличке «</a:t>
            </a:r>
            <a:r>
              <a:rPr lang="ru-RU" b="1" i="1" dirty="0" err="1">
                <a:solidFill>
                  <a:schemeClr val="bg1"/>
                </a:solidFill>
                <a:effectLst>
                  <a:outerShdw blurRad="38100" dist="38100" dir="2700000" algn="tl">
                    <a:srgbClr val="000000">
                      <a:alpha val="43137"/>
                    </a:srgbClr>
                  </a:outerShdw>
                </a:effectLst>
                <a:latin typeface="Cambria" pitchFamily="18" charset="0"/>
              </a:rPr>
              <a:t>Оцидент</a:t>
            </a:r>
            <a:r>
              <a:rPr lang="ru-RU" b="1" i="1" dirty="0">
                <a:solidFill>
                  <a:schemeClr val="bg1"/>
                </a:solidFill>
                <a:effectLst>
                  <a:outerShdw blurRad="38100" dist="38100" dir="2700000" algn="tl">
                    <a:srgbClr val="000000">
                      <a:alpha val="43137"/>
                    </a:srgbClr>
                  </a:outerShdw>
                </a:effectLst>
                <a:latin typeface="Cambria" pitchFamily="18" charset="0"/>
              </a:rPr>
              <a:t>». Позже была изобретена «камера» с </a:t>
            </a:r>
            <a:r>
              <a:rPr lang="ru-RU" b="1" i="1" dirty="0" err="1">
                <a:solidFill>
                  <a:schemeClr val="bg1"/>
                </a:solidFill>
                <a:effectLst>
                  <a:outerShdw blurRad="38100" dist="38100" dir="2700000" algn="tl">
                    <a:srgbClr val="000000">
                      <a:alpha val="43137"/>
                    </a:srgbClr>
                  </a:outerShdw>
                </a:effectLst>
                <a:latin typeface="Cambria" pitchFamily="18" charset="0"/>
              </a:rPr>
              <a:t>фотопластинами</a:t>
            </a:r>
            <a:r>
              <a:rPr lang="ru-RU" b="1" i="1" dirty="0">
                <a:solidFill>
                  <a:schemeClr val="bg1"/>
                </a:solidFill>
                <a:effectLst>
                  <a:outerShdw blurRad="38100" dist="38100" dir="2700000" algn="tl">
                    <a:srgbClr val="000000">
                      <a:alpha val="43137"/>
                    </a:srgbClr>
                  </a:outerShdw>
                </a:effectLst>
                <a:latin typeface="Cambria" pitchFamily="18" charset="0"/>
              </a:rPr>
              <a:t> на вращающемся барабане.</a:t>
            </a:r>
          </a:p>
        </p:txBody>
      </p:sp>
    </p:spTree>
    <p:extLst>
      <p:ext uri="{BB962C8B-B14F-4D97-AF65-F5344CB8AC3E}">
        <p14:creationId xmlns:p14="http://schemas.microsoft.com/office/powerpoint/2010/main" val="2095966058"/>
      </p:ext>
    </p:extLst>
  </p:cSld>
  <p:clrMapOvr>
    <a:masterClrMapping/>
  </p:clrMapOvr>
  <mc:AlternateContent xmlns:mc="http://schemas.openxmlformats.org/markup-compatibility/2006">
    <mc:Choice xmlns:p14="http://schemas.microsoft.com/office/powerpoint/2010/main" Requires="p14">
      <p:transition spd="slow" p14:dur="15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000"/>
                                        <p:tgtEl>
                                          <p:spTgt spid="3">
                                            <p:txEl>
                                              <p:pRg st="0" end="0"/>
                                            </p:txEl>
                                          </p:spTgt>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55" y="0"/>
            <a:ext cx="9158108" cy="6858000"/>
          </a:xfrm>
          <a:prstGeom prst="rect">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797" y="352714"/>
            <a:ext cx="2850604" cy="3848315"/>
          </a:xfrm>
          <a:prstGeom prst="rect">
            <a:avLst/>
          </a:prstGeom>
          <a:ln>
            <a:noFill/>
          </a:ln>
          <a:effectLst>
            <a:softEdge rad="112500"/>
          </a:effectLst>
        </p:spPr>
      </p:pic>
      <p:sp>
        <p:nvSpPr>
          <p:cNvPr id="6" name="Прямоугольник 5"/>
          <p:cNvSpPr/>
          <p:nvPr/>
        </p:nvSpPr>
        <p:spPr>
          <a:xfrm>
            <a:off x="1041044" y="4293096"/>
            <a:ext cx="3108362"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1600" b="1" i="1" dirty="0">
                <a:effectLst>
                  <a:outerShdw blurRad="38100" dist="38100" dir="2700000" algn="tl">
                    <a:srgbClr val="000000">
                      <a:alpha val="43137"/>
                    </a:srgbClr>
                  </a:outerShdw>
                </a:effectLst>
                <a:latin typeface="Cambria" pitchFamily="18" charset="0"/>
              </a:rPr>
              <a:t>В 1884 году Джордж </a:t>
            </a:r>
            <a:r>
              <a:rPr lang="ru-RU" sz="1600" b="1" i="1" dirty="0" err="1">
                <a:effectLst>
                  <a:outerShdw blurRad="38100" dist="38100" dir="2700000" algn="tl">
                    <a:srgbClr val="000000">
                      <a:alpha val="43137"/>
                    </a:srgbClr>
                  </a:outerShdw>
                </a:effectLst>
                <a:latin typeface="Cambria" pitchFamily="18" charset="0"/>
              </a:rPr>
              <a:t>Истмэн</a:t>
            </a:r>
            <a:r>
              <a:rPr lang="ru-RU" sz="1600" b="1" i="1" dirty="0">
                <a:effectLst>
                  <a:outerShdw blurRad="38100" dist="38100" dir="2700000" algn="tl">
                    <a:srgbClr val="000000">
                      <a:alpha val="43137"/>
                    </a:srgbClr>
                  </a:outerShdw>
                </a:effectLst>
                <a:latin typeface="Cambria" pitchFamily="18" charset="0"/>
              </a:rPr>
              <a:t> заменил </a:t>
            </a:r>
            <a:r>
              <a:rPr lang="ru-RU" sz="1600" b="1" i="1" dirty="0" err="1">
                <a:effectLst>
                  <a:outerShdw blurRad="38100" dist="38100" dir="2700000" algn="tl">
                    <a:srgbClr val="000000">
                      <a:alpha val="43137"/>
                    </a:srgbClr>
                  </a:outerShdw>
                </a:effectLst>
                <a:latin typeface="Cambria" pitchFamily="18" charset="0"/>
              </a:rPr>
              <a:t>фотопластины</a:t>
            </a:r>
            <a:r>
              <a:rPr lang="ru-RU" sz="1600" b="1" i="1" dirty="0">
                <a:effectLst>
                  <a:outerShdw blurRad="38100" dist="38100" dir="2700000" algn="tl">
                    <a:srgbClr val="000000">
                      <a:alpha val="43137"/>
                    </a:srgbClr>
                  </a:outerShdw>
                </a:effectLst>
                <a:latin typeface="Cambria" pitchFamily="18" charset="0"/>
              </a:rPr>
              <a:t> бумажной пленкой покрытой фотоэмульсией.</a:t>
            </a: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2276872"/>
            <a:ext cx="2835411" cy="4418635"/>
          </a:xfrm>
          <a:prstGeom prst="rect">
            <a:avLst/>
          </a:prstGeom>
          <a:ln>
            <a:noFill/>
          </a:ln>
          <a:effectLst>
            <a:softEdge rad="112500"/>
          </a:effectLst>
        </p:spPr>
      </p:pic>
      <p:sp>
        <p:nvSpPr>
          <p:cNvPr id="8" name="Прямоугольник 7"/>
          <p:cNvSpPr/>
          <p:nvPr/>
        </p:nvSpPr>
        <p:spPr>
          <a:xfrm>
            <a:off x="4279769" y="795261"/>
            <a:ext cx="4572000" cy="1323439"/>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r>
              <a:rPr lang="ru-RU" sz="1600" b="1" i="1" dirty="0">
                <a:effectLst>
                  <a:outerShdw blurRad="38100" dist="38100" dir="2700000" algn="tl">
                    <a:srgbClr val="000000">
                      <a:alpha val="43137"/>
                    </a:srgbClr>
                  </a:outerShdw>
                </a:effectLst>
                <a:latin typeface="Cambria" pitchFamily="18" charset="0"/>
              </a:rPr>
              <a:t>В 1888 году режиссёр Луи </a:t>
            </a:r>
            <a:r>
              <a:rPr lang="ru-RU" sz="1600" b="1" i="1" dirty="0" err="1">
                <a:effectLst>
                  <a:outerShdw blurRad="38100" dist="38100" dir="2700000" algn="tl">
                    <a:srgbClr val="000000">
                      <a:alpha val="43137"/>
                    </a:srgbClr>
                  </a:outerShdw>
                </a:effectLst>
                <a:latin typeface="Cambria" pitchFamily="18" charset="0"/>
              </a:rPr>
              <a:t>Лепренс</a:t>
            </a:r>
            <a:r>
              <a:rPr lang="ru-RU" sz="1600" b="1" i="1" dirty="0">
                <a:effectLst>
                  <a:outerShdw blurRad="38100" dist="38100" dir="2700000" algn="tl">
                    <a:srgbClr val="000000">
                      <a:alpha val="43137"/>
                    </a:srgbClr>
                  </a:outerShdw>
                </a:effectLst>
                <a:latin typeface="Cambria" pitchFamily="18" charset="0"/>
              </a:rPr>
              <a:t> снял первый в истории плёночный фильм — «Сцена в саду </a:t>
            </a:r>
            <a:r>
              <a:rPr lang="ru-RU" sz="1600" b="1" i="1" dirty="0" err="1">
                <a:effectLst>
                  <a:outerShdw blurRad="38100" dist="38100" dir="2700000" algn="tl">
                    <a:srgbClr val="000000">
                      <a:alpha val="43137"/>
                    </a:srgbClr>
                  </a:outerShdw>
                </a:effectLst>
                <a:latin typeface="Cambria" pitchFamily="18" charset="0"/>
              </a:rPr>
              <a:t>Роундхэй</a:t>
            </a:r>
            <a:r>
              <a:rPr lang="ru-RU" sz="1600" b="1" i="1" dirty="0">
                <a:effectLst>
                  <a:outerShdw blurRad="38100" dist="38100" dir="2700000" algn="tl">
                    <a:srgbClr val="000000">
                      <a:alpha val="43137"/>
                    </a:srgbClr>
                  </a:outerShdw>
                </a:effectLst>
                <a:latin typeface="Cambria" pitchFamily="18" charset="0"/>
              </a:rPr>
              <a:t>». В конце 1888 года </a:t>
            </a:r>
            <a:r>
              <a:rPr lang="ru-RU" sz="1600" b="1" i="1" dirty="0" err="1">
                <a:effectLst>
                  <a:outerShdw blurRad="38100" dist="38100" dir="2700000" algn="tl">
                    <a:srgbClr val="000000">
                      <a:alpha val="43137"/>
                    </a:srgbClr>
                  </a:outerShdw>
                </a:effectLst>
                <a:latin typeface="Cambria" pitchFamily="18" charset="0"/>
              </a:rPr>
              <a:t>Лепренс</a:t>
            </a:r>
            <a:r>
              <a:rPr lang="ru-RU" sz="1600" b="1" i="1" dirty="0">
                <a:effectLst>
                  <a:outerShdw blurRad="38100" dist="38100" dir="2700000" algn="tl">
                    <a:srgbClr val="000000">
                      <a:alpha val="43137"/>
                    </a:srgbClr>
                  </a:outerShdw>
                </a:effectLst>
                <a:latin typeface="Cambria" pitchFamily="18" charset="0"/>
              </a:rPr>
              <a:t> снял «Движение транспорта по мосту Лидс».</a:t>
            </a:r>
          </a:p>
        </p:txBody>
      </p:sp>
    </p:spTree>
    <p:extLst>
      <p:ext uri="{BB962C8B-B14F-4D97-AF65-F5344CB8AC3E}">
        <p14:creationId xmlns:p14="http://schemas.microsoft.com/office/powerpoint/2010/main" val="3722352287"/>
      </p:ext>
    </p:extLst>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800" decel="100000"/>
                                        <p:tgtEl>
                                          <p:spTgt spid="7"/>
                                        </p:tgtEl>
                                      </p:cBhvr>
                                    </p:animEffect>
                                    <p:anim calcmode="lin" valueType="num">
                                      <p:cBhvr>
                                        <p:cTn id="16" dur="800" decel="100000" fill="hold"/>
                                        <p:tgtEl>
                                          <p:spTgt spid="7"/>
                                        </p:tgtEl>
                                        <p:attrNameLst>
                                          <p:attrName>style.rotation</p:attrName>
                                        </p:attrNameLst>
                                      </p:cBhvr>
                                      <p:tavLst>
                                        <p:tav tm="0">
                                          <p:val>
                                            <p:fltVal val="-90"/>
                                          </p:val>
                                        </p:tav>
                                        <p:tav tm="100000">
                                          <p:val>
                                            <p:fltVal val="0"/>
                                          </p:val>
                                        </p:tav>
                                      </p:tavLst>
                                    </p:anim>
                                    <p:anim calcmode="lin" valueType="num">
                                      <p:cBhvr>
                                        <p:cTn id="17" dur="800" decel="100000" fill="hold"/>
                                        <p:tgtEl>
                                          <p:spTgt spid="7"/>
                                        </p:tgtEl>
                                        <p:attrNameLst>
                                          <p:attrName>ppt_x</p:attrName>
                                        </p:attrNameLst>
                                      </p:cBhvr>
                                      <p:tavLst>
                                        <p:tav tm="0">
                                          <p:val>
                                            <p:strVal val="#ppt_x+0.4"/>
                                          </p:val>
                                        </p:tav>
                                        <p:tav tm="100000">
                                          <p:val>
                                            <p:strVal val="#ppt_x-0.05"/>
                                          </p:val>
                                        </p:tav>
                                      </p:tavLst>
                                    </p:anim>
                                    <p:anim calcmode="lin" valueType="num">
                                      <p:cBhvr>
                                        <p:cTn id="18" dur="800" decel="100000" fill="hold"/>
                                        <p:tgtEl>
                                          <p:spTgt spid="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t="3473"/>
          <a:stretch/>
        </p:blipFill>
        <p:spPr>
          <a:xfrm>
            <a:off x="0" y="18581"/>
            <a:ext cx="9103070" cy="6858000"/>
          </a:xfrm>
          <a:prstGeom prst="rect">
            <a:avLst/>
          </a:prstGeom>
        </p:spPr>
      </p:pic>
      <p:sp>
        <p:nvSpPr>
          <p:cNvPr id="3" name="Прямоугольник 2"/>
          <p:cNvSpPr/>
          <p:nvPr/>
        </p:nvSpPr>
        <p:spPr>
          <a:xfrm rot="21285042">
            <a:off x="467544" y="188640"/>
            <a:ext cx="4896544" cy="6247864"/>
          </a:xfrm>
          <a:prstGeom prst="rect">
            <a:avLst/>
          </a:prstGeom>
          <a:ln>
            <a:solidFill>
              <a:schemeClr val="bg1"/>
            </a:solidFill>
          </a:ln>
          <a:effectLst>
            <a:softEdge rad="127000"/>
          </a:effectLst>
        </p:spPr>
        <p:style>
          <a:lnRef idx="2">
            <a:schemeClr val="dk1"/>
          </a:lnRef>
          <a:fillRef idx="1">
            <a:schemeClr val="lt1"/>
          </a:fillRef>
          <a:effectRef idx="0">
            <a:schemeClr val="dk1"/>
          </a:effectRef>
          <a:fontRef idx="minor">
            <a:schemeClr val="dk1"/>
          </a:fontRef>
        </p:style>
        <p:txBody>
          <a:bodyPr wrap="square">
            <a:spAutoFit/>
          </a:bodyPr>
          <a:lstStyle/>
          <a:p>
            <a:pPr algn="ctr"/>
            <a:r>
              <a:rPr lang="ru-RU" sz="1600" i="1" dirty="0"/>
              <a:t>Становление кинематографа во Франции связано с именем братьев </a:t>
            </a:r>
            <a:r>
              <a:rPr lang="ru-RU" sz="1600" b="1" i="1" dirty="0"/>
              <a:t>Огюста и Луи Люмьеров</a:t>
            </a:r>
            <a:r>
              <a:rPr lang="ru-RU" sz="1600" i="1" dirty="0"/>
              <a:t>, которые работали в Лионе в фотографической студии их отца Антуана. Их кинематограф, который предназначался как для съёмок фильмов, так и для их показа, был запатентован </a:t>
            </a:r>
            <a:r>
              <a:rPr lang="ru-RU" sz="1600" b="1" i="1" dirty="0"/>
              <a:t>13 февраля 1895 года</a:t>
            </a:r>
            <a:r>
              <a:rPr lang="ru-RU" sz="1600" i="1" dirty="0"/>
              <a:t>. Его первая публичная демонстрация состоялась 28 декабря того же года в индийском салоне «Гран-кафе» на </a:t>
            </a:r>
            <a:r>
              <a:rPr lang="ru-RU" sz="1600" b="1" i="1" dirty="0"/>
              <a:t>бульваре Капуцинов </a:t>
            </a:r>
            <a:r>
              <a:rPr lang="ru-RU" sz="1600" i="1" dirty="0"/>
              <a:t>в </a:t>
            </a:r>
            <a:r>
              <a:rPr lang="ru-RU" sz="1600" b="1" i="1" dirty="0"/>
              <a:t>Париже</a:t>
            </a:r>
            <a:r>
              <a:rPr lang="ru-RU" sz="1600" i="1" dirty="0"/>
              <a:t>. На этом показе зрители могли наблюдать 10 фильмов, общей протяжённостью 20 минут, которые были сняты неподвижной камерой. Одним из первых фильмов стал </a:t>
            </a:r>
            <a:r>
              <a:rPr lang="ru-RU" sz="1600" b="1" i="1" dirty="0"/>
              <a:t>«Выход рабочих с фабрики братьев Люмьер в Лионе</a:t>
            </a:r>
            <a:r>
              <a:rPr lang="ru-RU" sz="1600" b="1" i="1" dirty="0" smtClean="0"/>
              <a:t>»</a:t>
            </a:r>
            <a:r>
              <a:rPr lang="ru-RU" sz="1600" i="1" dirty="0" smtClean="0"/>
              <a:t>,</a:t>
            </a:r>
            <a:r>
              <a:rPr lang="ru-RU" sz="1600" b="1" i="1" dirty="0" smtClean="0"/>
              <a:t> </a:t>
            </a:r>
            <a:r>
              <a:rPr lang="ru-RU" sz="1600" i="1" dirty="0"/>
              <a:t>который запечатлел выход из ворот нескольких сот человек, собаку, лошадь, а также выезд человека на велосипеде. Ещё на этом показе демонстрировался фильм «Разрушение стены», где кадры фильма прокручивались в обратном порядке и разрушенная стена восстанавливалась. «Разрушение стены» стал первым фильмом со спецэффектами. На этом сеансе также демонстрировалась и первая комедия </a:t>
            </a:r>
            <a:r>
              <a:rPr lang="ru-RU" sz="1600" b="1" i="1" dirty="0"/>
              <a:t>— «Политый поливальщик</a:t>
            </a:r>
            <a:r>
              <a:rPr lang="ru-RU" sz="1600" b="1" i="1" dirty="0" smtClean="0"/>
              <a:t>»</a:t>
            </a:r>
            <a:r>
              <a:rPr lang="ru-RU" sz="1600" i="1" dirty="0" smtClean="0"/>
              <a:t>,</a:t>
            </a:r>
            <a:r>
              <a:rPr lang="ru-RU" sz="1600" b="1" i="1" dirty="0" smtClean="0"/>
              <a:t> </a:t>
            </a:r>
            <a:r>
              <a:rPr lang="ru-RU" sz="1600" i="1" dirty="0"/>
              <a:t>в котором поливальщик оказывается облитым струёй воды из-за шалости мальчика, наступившего на шланг.</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0211">
            <a:off x="5396546" y="658702"/>
            <a:ext cx="3307824" cy="4465562"/>
          </a:xfrm>
          <a:prstGeom prst="rect">
            <a:avLst/>
          </a:prstGeom>
          <a:ln>
            <a:noFill/>
          </a:ln>
          <a:effectLst>
            <a:softEdge rad="112500"/>
          </a:effectLst>
        </p:spPr>
      </p:pic>
    </p:spTree>
    <p:extLst>
      <p:ext uri="{BB962C8B-B14F-4D97-AF65-F5344CB8AC3E}">
        <p14:creationId xmlns:p14="http://schemas.microsoft.com/office/powerpoint/2010/main" val="3191965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906</TotalTime>
  <Words>1684</Words>
  <Application>Microsoft Office PowerPoint</Application>
  <PresentationFormat>Экран (4:3)</PresentationFormat>
  <Paragraphs>153</Paragraphs>
  <Slides>28</Slides>
  <Notes>0</Notes>
  <HiddenSlides>0</HiddenSlides>
  <MMClips>2</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cp:lastModifiedBy>
  <cp:revision>50</cp:revision>
  <dcterms:created xsi:type="dcterms:W3CDTF">2012-04-17T13:12:53Z</dcterms:created>
  <dcterms:modified xsi:type="dcterms:W3CDTF">2012-05-09T16:04:46Z</dcterms:modified>
</cp:coreProperties>
</file>