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69DA2-DDF8-4F17-B770-58F75A2BB158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C076D-AFD5-4923-8B35-1A50C613383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69DA2-DDF8-4F17-B770-58F75A2BB158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C076D-AFD5-4923-8B35-1A50C61338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69DA2-DDF8-4F17-B770-58F75A2BB158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C076D-AFD5-4923-8B35-1A50C61338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12A4952-44B2-4C2E-BAFB-D0DE592EF18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69DA2-DDF8-4F17-B770-58F75A2BB158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C076D-AFD5-4923-8B35-1A50C61338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69DA2-DDF8-4F17-B770-58F75A2BB158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C076D-AFD5-4923-8B35-1A50C613383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69DA2-DDF8-4F17-B770-58F75A2BB158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C076D-AFD5-4923-8B35-1A50C61338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69DA2-DDF8-4F17-B770-58F75A2BB158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C076D-AFD5-4923-8B35-1A50C61338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69DA2-DDF8-4F17-B770-58F75A2BB158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C076D-AFD5-4923-8B35-1A50C61338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69DA2-DDF8-4F17-B770-58F75A2BB158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C076D-AFD5-4923-8B35-1A50C61338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69DA2-DDF8-4F17-B770-58F75A2BB158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C076D-AFD5-4923-8B35-1A50C61338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69DA2-DDF8-4F17-B770-58F75A2BB158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DCC076D-AFD5-4923-8B35-1A50C613383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DA69DA2-DDF8-4F17-B770-58F75A2BB158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CC076D-AFD5-4923-8B35-1A50C613383D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268760"/>
            <a:ext cx="5982816" cy="2664296"/>
          </a:xfrm>
        </p:spPr>
        <p:txBody>
          <a:bodyPr>
            <a:noAutofit/>
          </a:bodyPr>
          <a:lstStyle/>
          <a:p>
            <a:r>
              <a:rPr lang="uk-UA" sz="9600" dirty="0" smtClean="0">
                <a:solidFill>
                  <a:schemeClr val="bg1"/>
                </a:solidFill>
              </a:rPr>
              <a:t>Дихання</a:t>
            </a:r>
            <a:endParaRPr lang="ru-RU" sz="9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22667" y="332656"/>
            <a:ext cx="232146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ЛЕГЕНІ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pic>
        <p:nvPicPr>
          <p:cNvPr id="6" name="Picture 5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" y="869950"/>
            <a:ext cx="42481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3971340" y="1544390"/>
            <a:ext cx="4705116" cy="1884610"/>
          </a:xfrm>
          <a:prstGeom prst="round2Diag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002060"/>
                </a:solidFill>
              </a:rPr>
              <a:t>Легені – це пункт обміну газів.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002060"/>
                </a:solidFill>
              </a:rPr>
              <a:t>Вони складаються з великої кількості легеневих пухирців,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002060"/>
                </a:solidFill>
              </a:rPr>
              <a:t>що пронизані кровоносними судинами.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27585" y="5157193"/>
            <a:ext cx="4464496" cy="1486778"/>
          </a:xfrm>
          <a:prstGeom prst="roundRect">
            <a:avLst/>
          </a:prstGeom>
          <a:ln w="28575">
            <a:solidFill>
              <a:srgbClr val="7030A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dirty="0">
                <a:solidFill>
                  <a:srgbClr val="002060"/>
                </a:solidFill>
                <a:latin typeface="Book Antiqua" pitchFamily="18" charset="0"/>
              </a:rPr>
              <a:t>В легенях налічується 600 мільйонів легеневих пухирців</a:t>
            </a:r>
            <a:endParaRPr lang="ru-RU" b="1" i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13" name="Rectangle 7" descr="C:\Users\Павленко\Біологія людини\Дихання\легкие\lohkie.jpg"/>
          <p:cNvSpPr>
            <a:spLocks noChangeArrowheads="1"/>
          </p:cNvSpPr>
          <p:nvPr/>
        </p:nvSpPr>
        <p:spPr bwMode="auto">
          <a:xfrm>
            <a:off x="5580112" y="3700166"/>
            <a:ext cx="2880320" cy="2528304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  <a:softEdge rad="127000"/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788024" y="620688"/>
            <a:ext cx="3816424" cy="4752528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38100">
            <a:noFill/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+mn-lt"/>
            </a:endParaRPr>
          </a:p>
        </p:txBody>
      </p: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138" y="2674938"/>
            <a:ext cx="2578100" cy="287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300" y="1628801"/>
            <a:ext cx="2548964" cy="10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622477">
            <a:off x="908050" y="2533650"/>
            <a:ext cx="592138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2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9487" y="5589241"/>
            <a:ext cx="2556165" cy="1090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3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8203839">
            <a:off x="1200150" y="4762500"/>
            <a:ext cx="124301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Волна 2"/>
          <p:cNvSpPr/>
          <p:nvPr/>
        </p:nvSpPr>
        <p:spPr>
          <a:xfrm>
            <a:off x="755576" y="332656"/>
            <a:ext cx="4176464" cy="914450"/>
          </a:xfrm>
          <a:prstGeom prst="wave">
            <a:avLst/>
          </a:prstGeom>
          <a:ln w="28575">
            <a:solidFill>
              <a:schemeClr val="accent4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atin typeface="+mj-lt"/>
              </a:rPr>
              <a:t>Молекули кисню потрапляють у кров, яка розносить його до всіх органів тіла людини.</a:t>
            </a:r>
            <a:endParaRPr lang="ru-RU" sz="1600" b="1" dirty="0">
              <a:latin typeface="+mj-lt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23928" y="5445224"/>
            <a:ext cx="5112568" cy="1235457"/>
          </a:xfrm>
          <a:prstGeom prst="roundRect">
            <a:avLst/>
          </a:prstGeom>
          <a:ln w="28575">
            <a:solidFill>
              <a:srgbClr val="00B0F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chemeClr val="tx1"/>
                </a:solidFill>
                <a:latin typeface="Franklin Gothic Medium" pitchFamily="34" charset="0"/>
              </a:rPr>
              <a:t>З крові молекули вуглекислого газу проникають у легеневі міхурці. Шкідливий для організму вуглекислий газ людина видихає.</a:t>
            </a:r>
            <a:endParaRPr lang="ru-RU" sz="1600" dirty="0">
              <a:solidFill>
                <a:schemeClr val="tx1"/>
              </a:solidFill>
              <a:latin typeface="Franklin Gothic Medium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3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420888"/>
            <a:ext cx="3857652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052736"/>
            <a:ext cx="4071966" cy="2549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07504" y="1"/>
            <a:ext cx="84554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chemeClr val="accent1"/>
                </a:solidFill>
                <a:latin typeface="+mj-lt"/>
              </a:rPr>
              <a:t>Дуже шкодять легеням пил, тютюновий дим.</a:t>
            </a: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077072"/>
            <a:ext cx="3939912" cy="2500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4"/>
          <p:cNvSpPr txBox="1">
            <a:spLocks noChangeArrowheads="1"/>
          </p:cNvSpPr>
          <p:nvPr/>
        </p:nvSpPr>
        <p:spPr bwMode="auto">
          <a:xfrm>
            <a:off x="251520" y="1"/>
            <a:ext cx="828092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chemeClr val="accent1"/>
                </a:solidFill>
              </a:rPr>
              <a:t>Для дихання необхідне тільки чисте, свіже повітря.</a:t>
            </a:r>
            <a:endParaRPr lang="ru-RU" sz="3200" b="1" dirty="0">
              <a:solidFill>
                <a:schemeClr val="accent1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7812" t="12220" r="7812"/>
          <a:stretch>
            <a:fillRect/>
          </a:stretch>
        </p:blipFill>
        <p:spPr bwMode="auto">
          <a:xfrm>
            <a:off x="4572000" y="1571612"/>
            <a:ext cx="3929091" cy="27387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 l="9521" r="2679" b="15514"/>
          <a:stretch>
            <a:fillRect/>
          </a:stretch>
        </p:blipFill>
        <p:spPr bwMode="auto">
          <a:xfrm>
            <a:off x="642910" y="3500438"/>
            <a:ext cx="3714776" cy="26808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97289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БЕРЕЖИ ОРГАНИ ДИХАННЯ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r="3813"/>
          <a:stretch/>
        </p:blipFill>
        <p:spPr bwMode="auto">
          <a:xfrm>
            <a:off x="500034" y="1500174"/>
            <a:ext cx="4351884" cy="33932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357562"/>
            <a:ext cx="4071966" cy="31678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425" y="1352550"/>
            <a:ext cx="2005013" cy="200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305800" cy="866360"/>
          </a:xfrm>
        </p:spPr>
        <p:txBody>
          <a:bodyPr>
            <a:noAutofit/>
          </a:bodyPr>
          <a:lstStyle/>
          <a:p>
            <a:r>
              <a:rPr lang="uk-UA" sz="7200" dirty="0" smtClean="0"/>
              <a:t>Дякуємо за увагу !!!</a:t>
            </a:r>
            <a:endParaRPr lang="ru-RU" sz="7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8024" y="764704"/>
            <a:ext cx="43559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 smtClean="0">
                <a:latin typeface="Stencil" pitchFamily="82" charset="0"/>
              </a:rPr>
              <a:t>ДИХАННЯ – це </a:t>
            </a:r>
            <a:br>
              <a:rPr lang="uk-UA" sz="4000" b="1" dirty="0" smtClean="0">
                <a:latin typeface="Stencil" pitchFamily="82" charset="0"/>
              </a:rPr>
            </a:br>
            <a:r>
              <a:rPr lang="uk-UA" sz="4000" b="1" dirty="0" smtClean="0">
                <a:latin typeface="Stencil" pitchFamily="82" charset="0"/>
              </a:rPr>
              <a:t>сукупність процесів, які забезпечують надходження в організм кисню, використання його для окиснення органічних речовин і виділення з нього вуглекислого газу.</a:t>
            </a:r>
            <a:endParaRPr lang="ru-RU" sz="4000" b="1" dirty="0">
              <a:latin typeface="Stencil" pitchFamily="82" charset="0"/>
            </a:endParaRPr>
          </a:p>
        </p:txBody>
      </p:sp>
      <p:pic>
        <p:nvPicPr>
          <p:cNvPr id="3" name="Picture 8" descr="U24_1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4355976" cy="6021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2667000" y="1447800"/>
            <a:ext cx="3886200" cy="1676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uk-UA" sz="3600" b="1">
                <a:solidFill>
                  <a:srgbClr val="0000FF"/>
                </a:solidFill>
              </a:rPr>
              <a:t>ДИХАННЯ</a:t>
            </a:r>
          </a:p>
          <a:p>
            <a:endParaRPr lang="en-US" sz="1000" b="1">
              <a:solidFill>
                <a:srgbClr val="0000FF"/>
              </a:solidFill>
            </a:endParaRPr>
          </a:p>
          <a:p>
            <a:r>
              <a:rPr lang="uk-UA" sz="3200" b="1">
                <a:solidFill>
                  <a:srgbClr val="0000FF"/>
                </a:solidFill>
              </a:rPr>
              <a:t>включає</a:t>
            </a:r>
            <a:endParaRPr lang="ru-RU" sz="3200" b="1">
              <a:solidFill>
                <a:srgbClr val="0000FF"/>
              </a:solidFill>
            </a:endParaRP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152400" y="3810000"/>
            <a:ext cx="3276600" cy="1981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uk-UA" sz="3200" b="1">
                <a:solidFill>
                  <a:srgbClr val="0000FF"/>
                </a:solidFill>
              </a:rPr>
              <a:t>Зовнішнє:</a:t>
            </a:r>
          </a:p>
          <a:p>
            <a:r>
              <a:rPr lang="uk-UA" sz="2000" b="1">
                <a:solidFill>
                  <a:srgbClr val="0000FF"/>
                </a:solidFill>
              </a:rPr>
              <a:t>доставка кисню від легень</a:t>
            </a:r>
          </a:p>
          <a:p>
            <a:r>
              <a:rPr lang="uk-UA" sz="2000" b="1">
                <a:solidFill>
                  <a:srgbClr val="0000FF"/>
                </a:solidFill>
              </a:rPr>
              <a:t>до тканин і винесення </a:t>
            </a:r>
          </a:p>
          <a:p>
            <a:r>
              <a:rPr lang="uk-UA" sz="2000" b="1">
                <a:solidFill>
                  <a:srgbClr val="0000FF"/>
                </a:solidFill>
              </a:rPr>
              <a:t>вуглекислого газу</a:t>
            </a:r>
          </a:p>
          <a:p>
            <a:r>
              <a:rPr lang="uk-UA" sz="2000" b="1">
                <a:solidFill>
                  <a:srgbClr val="0000FF"/>
                </a:solidFill>
              </a:rPr>
              <a:t>від тканин до легень</a:t>
            </a:r>
            <a:endParaRPr lang="ru-RU" sz="2000" b="1">
              <a:solidFill>
                <a:srgbClr val="0000FF"/>
              </a:solidFill>
            </a:endParaRPr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3505200" y="5105400"/>
            <a:ext cx="2438400" cy="1295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uk-UA" sz="2800" b="1">
                <a:solidFill>
                  <a:srgbClr val="0000FF"/>
                </a:solidFill>
              </a:rPr>
              <a:t>Перенесення </a:t>
            </a:r>
          </a:p>
          <a:p>
            <a:r>
              <a:rPr lang="uk-UA" sz="2800" b="1">
                <a:solidFill>
                  <a:srgbClr val="0000FF"/>
                </a:solidFill>
              </a:rPr>
              <a:t>газів</a:t>
            </a:r>
          </a:p>
          <a:p>
            <a:r>
              <a:rPr lang="uk-UA" sz="2800" b="1">
                <a:solidFill>
                  <a:srgbClr val="FF0000"/>
                </a:solidFill>
              </a:rPr>
              <a:t>кров</a:t>
            </a:r>
            <a:r>
              <a:rPr lang="en-US" sz="2800" b="1">
                <a:solidFill>
                  <a:srgbClr val="FF0000"/>
                </a:solidFill>
              </a:rPr>
              <a:t>’</a:t>
            </a:r>
            <a:r>
              <a:rPr lang="uk-UA" sz="2800" b="1">
                <a:solidFill>
                  <a:srgbClr val="FF0000"/>
                </a:solidFill>
              </a:rPr>
              <a:t>ю</a:t>
            </a:r>
            <a:endParaRPr lang="ru-RU" sz="2800" b="1">
              <a:solidFill>
                <a:srgbClr val="FF0000"/>
              </a:solidFill>
            </a:endParaRPr>
          </a:p>
        </p:txBody>
      </p:sp>
      <p:sp>
        <p:nvSpPr>
          <p:cNvPr id="3088" name="Rectangle 16"/>
          <p:cNvSpPr>
            <a:spLocks noChangeArrowheads="1"/>
          </p:cNvSpPr>
          <p:nvPr/>
        </p:nvSpPr>
        <p:spPr bwMode="auto">
          <a:xfrm>
            <a:off x="6019800" y="3810000"/>
            <a:ext cx="2971800" cy="1981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uk-UA" sz="3200" b="1">
                <a:solidFill>
                  <a:srgbClr val="0000FF"/>
                </a:solidFill>
              </a:rPr>
              <a:t>Внутрішнє:</a:t>
            </a:r>
          </a:p>
          <a:p>
            <a:r>
              <a:rPr lang="uk-UA" sz="2000" b="1">
                <a:solidFill>
                  <a:srgbClr val="0000FF"/>
                </a:solidFill>
              </a:rPr>
              <a:t>окислювальні процеси </a:t>
            </a:r>
          </a:p>
          <a:p>
            <a:r>
              <a:rPr lang="uk-UA" sz="2000" b="1">
                <a:solidFill>
                  <a:srgbClr val="0000FF"/>
                </a:solidFill>
              </a:rPr>
              <a:t>в клітинах</a:t>
            </a:r>
            <a:r>
              <a:rPr lang="en-US" sz="2000" b="1">
                <a:solidFill>
                  <a:srgbClr val="0000FF"/>
                </a:solidFill>
              </a:rPr>
              <a:t>,</a:t>
            </a:r>
            <a:r>
              <a:rPr lang="uk-UA" sz="2000" b="1">
                <a:solidFill>
                  <a:srgbClr val="0000FF"/>
                </a:solidFill>
              </a:rPr>
              <a:t> внаслідок </a:t>
            </a:r>
          </a:p>
          <a:p>
            <a:r>
              <a:rPr lang="uk-UA" sz="2000" b="1">
                <a:solidFill>
                  <a:srgbClr val="0000FF"/>
                </a:solidFill>
              </a:rPr>
              <a:t>яких виділяється енергія</a:t>
            </a:r>
          </a:p>
          <a:p>
            <a:r>
              <a:rPr lang="uk-UA" sz="2000" b="1">
                <a:solidFill>
                  <a:srgbClr val="0000FF"/>
                </a:solidFill>
              </a:rPr>
              <a:t>для життєдіяльності</a:t>
            </a:r>
            <a:endParaRPr lang="ru-RU" sz="2000" b="1">
              <a:solidFill>
                <a:srgbClr val="0000FF"/>
              </a:solidFill>
            </a:endParaRPr>
          </a:p>
        </p:txBody>
      </p:sp>
      <p:sp>
        <p:nvSpPr>
          <p:cNvPr id="3100" name="WordArt 28"/>
          <p:cNvSpPr>
            <a:spLocks noChangeArrowheads="1" noChangeShapeType="1" noTextEdit="1"/>
          </p:cNvSpPr>
          <p:nvPr/>
        </p:nvSpPr>
        <p:spPr bwMode="auto">
          <a:xfrm>
            <a:off x="685800" y="152400"/>
            <a:ext cx="7924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Значення дихання</a:t>
            </a:r>
          </a:p>
        </p:txBody>
      </p:sp>
      <p:sp>
        <p:nvSpPr>
          <p:cNvPr id="3103" name="AutoShape 31"/>
          <p:cNvSpPr>
            <a:spLocks noChangeArrowheads="1"/>
          </p:cNvSpPr>
          <p:nvPr/>
        </p:nvSpPr>
        <p:spPr bwMode="auto">
          <a:xfrm flipV="1">
            <a:off x="2514600" y="3200400"/>
            <a:ext cx="4267200" cy="1676400"/>
          </a:xfrm>
          <a:custGeom>
            <a:avLst/>
            <a:gdLst>
              <a:gd name="G0" fmla="+- 6480 0 0"/>
              <a:gd name="G1" fmla="+- 8640 0 0"/>
              <a:gd name="G2" fmla="+- 6171 0 0"/>
              <a:gd name="G3" fmla="+- 21600 0 6480"/>
              <a:gd name="G4" fmla="+- 21600 0 8640"/>
              <a:gd name="G5" fmla="*/ G0 21600 G3"/>
              <a:gd name="G6" fmla="*/ G1 21600 G3"/>
              <a:gd name="G7" fmla="*/ G2 G3 21600"/>
              <a:gd name="G8" fmla="*/ 10800 21600 G3"/>
              <a:gd name="G9" fmla="*/ G4 21600 G3"/>
              <a:gd name="G10" fmla="+- 21600 0 G7"/>
              <a:gd name="G11" fmla="+- G5 0 G8"/>
              <a:gd name="G12" fmla="+- G6 0 G8"/>
              <a:gd name="G13" fmla="*/ G12 G7 G11"/>
              <a:gd name="G14" fmla="+- 21600 0 G13"/>
              <a:gd name="G15" fmla="+- G0 0 10800"/>
              <a:gd name="G16" fmla="+- G1 0 10800"/>
              <a:gd name="G17" fmla="*/ G2 G16 G15"/>
              <a:gd name="T0" fmla="*/ 10800 w 21600"/>
              <a:gd name="T1" fmla="*/ 0 h 21600"/>
              <a:gd name="T2" fmla="*/ 0 w 21600"/>
              <a:gd name="T3" fmla="*/ 15429 h 21600"/>
              <a:gd name="T4" fmla="*/ 10800 w 21600"/>
              <a:gd name="T5" fmla="*/ 18514 h 21600"/>
              <a:gd name="T6" fmla="*/ 21600 w 21600"/>
              <a:gd name="T7" fmla="*/ 1542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3 w 21600"/>
              <a:gd name="T13" fmla="*/ G6 h 21600"/>
              <a:gd name="T14" fmla="*/ G14 w 21600"/>
              <a:gd name="T15" fmla="*/ G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6171"/>
                </a:lnTo>
                <a:lnTo>
                  <a:pt x="8640" y="6171"/>
                </a:lnTo>
                <a:lnTo>
                  <a:pt x="8640" y="12343"/>
                </a:lnTo>
                <a:lnTo>
                  <a:pt x="4320" y="12343"/>
                </a:lnTo>
                <a:lnTo>
                  <a:pt x="4320" y="9257"/>
                </a:lnTo>
                <a:lnTo>
                  <a:pt x="0" y="15429"/>
                </a:lnTo>
                <a:lnTo>
                  <a:pt x="4320" y="21600"/>
                </a:lnTo>
                <a:lnTo>
                  <a:pt x="4320" y="18514"/>
                </a:lnTo>
                <a:lnTo>
                  <a:pt x="17280" y="18514"/>
                </a:lnTo>
                <a:lnTo>
                  <a:pt x="17280" y="21600"/>
                </a:lnTo>
                <a:lnTo>
                  <a:pt x="21600" y="15429"/>
                </a:lnTo>
                <a:lnTo>
                  <a:pt x="17280" y="9257"/>
                </a:lnTo>
                <a:lnTo>
                  <a:pt x="17280" y="12343"/>
                </a:lnTo>
                <a:lnTo>
                  <a:pt x="12960" y="12343"/>
                </a:lnTo>
                <a:lnTo>
                  <a:pt x="12960" y="6171"/>
                </a:lnTo>
                <a:lnTo>
                  <a:pt x="15120" y="6171"/>
                </a:lnTo>
                <a:close/>
              </a:path>
            </a:pathLst>
          </a:custGeom>
          <a:gradFill rotWithShape="0">
            <a:gsLst>
              <a:gs pos="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04" name="Rectangle 32" descr="C:\Users\Павленко\Біологія людини\Дихання\holotrop.jpg"/>
          <p:cNvSpPr>
            <a:spLocks noChangeArrowheads="1"/>
          </p:cNvSpPr>
          <p:nvPr/>
        </p:nvSpPr>
        <p:spPr bwMode="auto">
          <a:xfrm>
            <a:off x="381000" y="1066800"/>
            <a:ext cx="2057400" cy="2362200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05" name="Rectangle 33" descr="C:\Users\Павленко\Біологія людини\Дихання\легкие\lohkie.jpg"/>
          <p:cNvSpPr>
            <a:spLocks noChangeArrowheads="1"/>
          </p:cNvSpPr>
          <p:nvPr/>
        </p:nvSpPr>
        <p:spPr bwMode="auto">
          <a:xfrm>
            <a:off x="6858000" y="1066800"/>
            <a:ext cx="1981200" cy="228600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5" grpId="0" animBg="1" autoUpdateAnimBg="0"/>
      <p:bldP spid="3086" grpId="0" animBg="1" autoUpdateAnimBg="0"/>
      <p:bldP spid="3087" grpId="0" animBg="1" autoUpdateAnimBg="0"/>
      <p:bldP spid="3088" grpId="0" animBg="1" autoUpdateAnimBg="0"/>
      <p:bldP spid="310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WordArt 4"/>
          <p:cNvSpPr>
            <a:spLocks noChangeArrowheads="1" noChangeShapeType="1" noTextEdit="1"/>
          </p:cNvSpPr>
          <p:nvPr/>
        </p:nvSpPr>
        <p:spPr bwMode="auto">
          <a:xfrm>
            <a:off x="685800" y="152400"/>
            <a:ext cx="7924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Значення дихання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04800" y="838200"/>
            <a:ext cx="8610600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uk-UA" sz="2800" b="1" dirty="0"/>
              <a:t>- </a:t>
            </a:r>
            <a:r>
              <a:rPr lang="uk-UA" sz="3600" b="1" dirty="0"/>
              <a:t>Забезпечення організму киснем.</a:t>
            </a:r>
          </a:p>
          <a:p>
            <a:pPr algn="l"/>
            <a:r>
              <a:rPr lang="uk-UA" sz="3600" b="1" dirty="0"/>
              <a:t>- Видалення вуглекислого газу.</a:t>
            </a:r>
          </a:p>
          <a:p>
            <a:pPr algn="l"/>
            <a:r>
              <a:rPr lang="uk-UA" sz="3600" b="1" dirty="0"/>
              <a:t>- Окислення органічних                  сполук з виділенням                        енергії, необхідної                                   для життєдіяльності.</a:t>
            </a:r>
          </a:p>
          <a:p>
            <a:pPr algn="l"/>
            <a:r>
              <a:rPr lang="uk-UA" sz="3600" b="1" dirty="0"/>
              <a:t>- Видалення кінцевих                 продуктів обміну:                            водяної пари, аміаку,                 сірководню…</a:t>
            </a:r>
            <a:endParaRPr lang="ru-RU" sz="3600" b="1" dirty="0"/>
          </a:p>
        </p:txBody>
      </p:sp>
      <p:sp>
        <p:nvSpPr>
          <p:cNvPr id="28680" name="Rectangle 8" descr="C:\Users\Павленко\Біологія людини\Дихання\133-1-f.png"/>
          <p:cNvSpPr>
            <a:spLocks noChangeArrowheads="1"/>
          </p:cNvSpPr>
          <p:nvPr/>
        </p:nvSpPr>
        <p:spPr bwMode="auto">
          <a:xfrm>
            <a:off x="5436096" y="1916832"/>
            <a:ext cx="3707904" cy="4824536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55" descr="Воздухоносные пу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2189163"/>
            <a:ext cx="4533900" cy="45339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418" y="4005064"/>
            <a:ext cx="1642090" cy="281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4" name="TextBox 1"/>
          <p:cNvSpPr txBox="1">
            <a:spLocks noChangeArrowheads="1"/>
          </p:cNvSpPr>
          <p:nvPr/>
        </p:nvSpPr>
        <p:spPr bwMode="auto">
          <a:xfrm>
            <a:off x="1692275" y="2189163"/>
            <a:ext cx="244157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Franklin Gothic Medium" pitchFamily="34" charset="0"/>
              </a:rPr>
              <a:t>1 –носова порожнина</a:t>
            </a:r>
          </a:p>
          <a:p>
            <a:r>
              <a:rPr lang="uk-UA">
                <a:latin typeface="Franklin Gothic Medium" pitchFamily="34" charset="0"/>
              </a:rPr>
              <a:t>2 – гортань</a:t>
            </a:r>
          </a:p>
          <a:p>
            <a:r>
              <a:rPr lang="uk-UA">
                <a:latin typeface="Franklin Gothic Medium" pitchFamily="34" charset="0"/>
              </a:rPr>
              <a:t>3 – трахея</a:t>
            </a:r>
          </a:p>
          <a:p>
            <a:r>
              <a:rPr lang="uk-UA">
                <a:latin typeface="Franklin Gothic Medium" pitchFamily="34" charset="0"/>
              </a:rPr>
              <a:t>4 – бронхи</a:t>
            </a:r>
          </a:p>
          <a:p>
            <a:r>
              <a:rPr lang="uk-UA">
                <a:latin typeface="Franklin Gothic Medium" pitchFamily="34" charset="0"/>
              </a:rPr>
              <a:t>5 – легені</a:t>
            </a:r>
            <a:endParaRPr lang="ru-RU">
              <a:latin typeface="Franklin Gothic Medium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692275" y="4077072"/>
            <a:ext cx="2447677" cy="273965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002060"/>
                </a:solidFill>
                <a:latin typeface="Franklin Gothic Medium" pitchFamily="34" charset="0"/>
              </a:rPr>
              <a:t>Людина вдихає повітря носом. Через гортань, трахею і бронхи зігріте, очищене повітря, потрапляє в легені. </a:t>
            </a:r>
            <a:endParaRPr lang="ru-RU" b="1" dirty="0">
              <a:solidFill>
                <a:srgbClr val="002060"/>
              </a:solidFill>
              <a:latin typeface="Franklin Gothic Medium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63688" y="188640"/>
            <a:ext cx="6052041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ОРГАНИ ДИХАННЯ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13" name="Picture 4" descr="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44824"/>
            <a:ext cx="1470045" cy="12961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25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xvatit.com/upload/medialibrary/e3a/e3a59613f05bf5de8feaa9689205e8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454150"/>
            <a:ext cx="3168650" cy="37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964103" y="519063"/>
            <a:ext cx="724621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НОСОВА</a:t>
            </a:r>
            <a:r>
              <a:rPr lang="uk-U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</a:t>
            </a:r>
            <a:r>
              <a:rPr lang="uk-UA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ПОРОЖНИНА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229200"/>
            <a:ext cx="5076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002060"/>
                </a:solidFill>
              </a:rPr>
              <a:t>У носі повітря очищається від пилу і мікробів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002060"/>
                </a:solidFill>
              </a:rPr>
              <a:t>та зігрівається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716016" y="1916832"/>
            <a:ext cx="38884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/>
              <a:t>Носова порожнина – початковий етап дихальної системи.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/>
              <a:t>Тут розміщені нюхові рецептори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74871" y="519063"/>
            <a:ext cx="302467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ГОРТАНЬ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pic>
        <p:nvPicPr>
          <p:cNvPr id="7" name="Рисунок 11" descr="гортан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347864" y="1484784"/>
            <a:ext cx="5400600" cy="3604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0066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1340768"/>
            <a:ext cx="31318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/>
              <a:t>Через носоглотку повітря надходить в гортань, яка складається з 9 хрящів і має лійкоподібну форму.</a:t>
            </a:r>
            <a:endParaRPr lang="ru-RU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" y="0"/>
            <a:ext cx="74049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ТРАХЕЯ І БРОНХИ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pic>
        <p:nvPicPr>
          <p:cNvPr id="7" name="Рисунок 4" descr="трахея и бронх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340768"/>
            <a:ext cx="2949575" cy="44196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Волна 7"/>
          <p:cNvSpPr/>
          <p:nvPr/>
        </p:nvSpPr>
        <p:spPr>
          <a:xfrm>
            <a:off x="2771800" y="1124744"/>
            <a:ext cx="3096344" cy="1224136"/>
          </a:xfrm>
          <a:prstGeom prst="wav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/>
              <a:t>Трахея ділиться на два відгалуження – бронхи</a:t>
            </a:r>
            <a:endParaRPr lang="ru-RU" sz="2000" b="1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2348880"/>
            <a:ext cx="3396680" cy="2518792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2" name="Волна 1"/>
          <p:cNvSpPr/>
          <p:nvPr/>
        </p:nvSpPr>
        <p:spPr>
          <a:xfrm>
            <a:off x="251520" y="5013176"/>
            <a:ext cx="4104456" cy="1656184"/>
          </a:xfrm>
          <a:prstGeom prst="wave">
            <a:avLst/>
          </a:prstGeom>
          <a:ln w="38100"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Franklin Gothic Medium" pitchFamily="34" charset="0"/>
              </a:rPr>
              <a:t>Трахея – трубка довжиною 10-14см, яка складається з хрящових півкілець</a:t>
            </a:r>
            <a:endParaRPr lang="ru-RU" dirty="0">
              <a:latin typeface="Franklin Gothic Medium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</TotalTime>
  <Words>265</Words>
  <Application>Microsoft Office PowerPoint</Application>
  <PresentationFormat>Экран (4:3)</PresentationFormat>
  <Paragraphs>52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Дякуємо за увагу !!!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Katya</dc:creator>
  <cp:lastModifiedBy>Katya</cp:lastModifiedBy>
  <cp:revision>5</cp:revision>
  <dcterms:created xsi:type="dcterms:W3CDTF">2013-11-20T15:33:51Z</dcterms:created>
  <dcterms:modified xsi:type="dcterms:W3CDTF">2013-11-20T16:18:40Z</dcterms:modified>
</cp:coreProperties>
</file>