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php" ContentType="image/p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8" r:id="rId5"/>
    <p:sldId id="259" r:id="rId6"/>
    <p:sldId id="269" r:id="rId7"/>
    <p:sldId id="260" r:id="rId8"/>
    <p:sldId id="261" r:id="rId9"/>
    <p:sldId id="262" r:id="rId10"/>
    <p:sldId id="263" r:id="rId11"/>
    <p:sldId id="265" r:id="rId12"/>
    <p:sldId id="266" r:id="rId13"/>
    <p:sldId id="267" r:id="rId14"/>
    <p:sldId id="271" r:id="rId15"/>
    <p:sldId id="26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h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Презентація </a:t>
            </a:r>
            <a:r>
              <a:rPr lang="uk-UA" dirty="0" err="1" smtClean="0"/>
              <a:t>Гладкіх</a:t>
            </a:r>
            <a:r>
              <a:rPr lang="uk-UA" dirty="0" smtClean="0"/>
              <a:t> Ксенії</a:t>
            </a:r>
          </a:p>
          <a:p>
            <a:r>
              <a:rPr lang="uk-UA" dirty="0" smtClean="0"/>
              <a:t>Учениці 11-В класу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3" y="3132290"/>
            <a:ext cx="7453380" cy="1793167"/>
          </a:xfrm>
        </p:spPr>
        <p:txBody>
          <a:bodyPr/>
          <a:lstStyle/>
          <a:p>
            <a:r>
              <a:rPr lang="uk-UA" dirty="0" smtClean="0"/>
              <a:t>Інфляція в Україні та світі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0683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98296"/>
            <a:ext cx="8496944" cy="3474720"/>
          </a:xfrm>
        </p:spPr>
        <p:txBody>
          <a:bodyPr>
            <a:normAutofit/>
          </a:bodyPr>
          <a:lstStyle/>
          <a:p>
            <a:r>
              <a:rPr lang="ru-RU" dirty="0" err="1"/>
              <a:t>Історики</a:t>
            </a:r>
            <a:r>
              <a:rPr lang="ru-RU" dirty="0"/>
              <a:t> </a:t>
            </a:r>
            <a:r>
              <a:rPr lang="ru-RU" dirty="0" err="1"/>
              <a:t>стверджують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війна</a:t>
            </a:r>
            <a:r>
              <a:rPr lang="ru-RU" dirty="0"/>
              <a:t> і </a:t>
            </a:r>
            <a:r>
              <a:rPr lang="ru-RU" dirty="0" err="1"/>
              <a:t>інфляція</a:t>
            </a:r>
            <a:r>
              <a:rPr lang="ru-RU" dirty="0"/>
              <a:t> </a:t>
            </a:r>
            <a:r>
              <a:rPr lang="ru-RU" dirty="0" err="1"/>
              <a:t>взаємопов'язані</a:t>
            </a:r>
            <a:r>
              <a:rPr lang="ru-RU" dirty="0"/>
              <a:t>. </a:t>
            </a:r>
            <a:r>
              <a:rPr lang="ru-RU" dirty="0" err="1"/>
              <a:t>Кожна</a:t>
            </a:r>
            <a:r>
              <a:rPr lang="ru-RU" dirty="0"/>
              <a:t> </a:t>
            </a:r>
            <a:r>
              <a:rPr lang="ru-RU" dirty="0" err="1"/>
              <a:t>війна</a:t>
            </a:r>
            <a:r>
              <a:rPr lang="ru-RU" dirty="0"/>
              <a:t> в </a:t>
            </a:r>
            <a:r>
              <a:rPr lang="ru-RU" dirty="0" err="1"/>
              <a:t>минулому</a:t>
            </a:r>
            <a:r>
              <a:rPr lang="ru-RU" dirty="0"/>
              <a:t> </a:t>
            </a:r>
            <a:r>
              <a:rPr lang="ru-RU" dirty="0" err="1"/>
              <a:t>столітті</a:t>
            </a:r>
            <a:r>
              <a:rPr lang="ru-RU" dirty="0"/>
              <a:t> приводила до </a:t>
            </a:r>
            <a:r>
              <a:rPr lang="ru-RU" dirty="0" err="1"/>
              <a:t>високого</a:t>
            </a:r>
            <a:r>
              <a:rPr lang="ru-RU" dirty="0"/>
              <a:t> росту </a:t>
            </a:r>
            <a:r>
              <a:rPr lang="ru-RU" dirty="0" err="1"/>
              <a:t>інфляції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smtClean="0"/>
              <a:t>США пережили </a:t>
            </a:r>
            <a:r>
              <a:rPr lang="ru-RU" dirty="0"/>
              <a:t>два </a:t>
            </a:r>
            <a:r>
              <a:rPr lang="ru-RU" dirty="0" err="1"/>
              <a:t>валютних</a:t>
            </a:r>
            <a:r>
              <a:rPr lang="ru-RU" dirty="0"/>
              <a:t> </a:t>
            </a:r>
            <a:r>
              <a:rPr lang="ru-RU" dirty="0" err="1"/>
              <a:t>падіння</a:t>
            </a:r>
            <a:r>
              <a:rPr lang="ru-RU" dirty="0"/>
              <a:t> через </a:t>
            </a:r>
            <a:r>
              <a:rPr lang="ru-RU" dirty="0" err="1" smtClean="0"/>
              <a:t>інфляції</a:t>
            </a:r>
            <a:r>
              <a:rPr lang="ru-RU" dirty="0" smtClean="0"/>
              <a:t>. Перше </a:t>
            </a:r>
            <a:r>
              <a:rPr lang="ru-RU" dirty="0" err="1" smtClean="0"/>
              <a:t>континентальне</a:t>
            </a:r>
            <a:r>
              <a:rPr lang="ru-RU" dirty="0" smtClean="0"/>
              <a:t> </a:t>
            </a:r>
            <a:r>
              <a:rPr lang="ru-RU" dirty="0" err="1"/>
              <a:t>падіння</a:t>
            </a:r>
            <a:r>
              <a:rPr lang="ru-RU" dirty="0"/>
              <a:t> </a:t>
            </a:r>
            <a:r>
              <a:rPr lang="ru-RU" dirty="0" err="1"/>
              <a:t>валюти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Революційної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. Друге, </a:t>
            </a:r>
            <a:r>
              <a:rPr lang="ru-RU" dirty="0" err="1" smtClean="0"/>
              <a:t>Конфедеративне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громадянської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err="1"/>
              <a:t>Імпорт</a:t>
            </a:r>
            <a:r>
              <a:rPr lang="ru-RU" dirty="0"/>
              <a:t> золота і </a:t>
            </a:r>
            <a:r>
              <a:rPr lang="ru-RU" dirty="0" err="1"/>
              <a:t>срібла</a:t>
            </a:r>
            <a:r>
              <a:rPr lang="ru-RU" dirty="0"/>
              <a:t> з Нового </a:t>
            </a:r>
            <a:r>
              <a:rPr lang="ru-RU" dirty="0" err="1"/>
              <a:t>Світу</a:t>
            </a:r>
            <a:r>
              <a:rPr lang="ru-RU" dirty="0"/>
              <a:t> </a:t>
            </a:r>
            <a:r>
              <a:rPr lang="ru-RU" dirty="0" err="1"/>
              <a:t>викликав</a:t>
            </a:r>
            <a:r>
              <a:rPr lang="ru-RU" dirty="0"/>
              <a:t> </a:t>
            </a:r>
            <a:r>
              <a:rPr lang="ru-RU" dirty="0" err="1"/>
              <a:t>масові</a:t>
            </a:r>
            <a:r>
              <a:rPr lang="ru-RU" dirty="0"/>
              <a:t> </a:t>
            </a:r>
            <a:r>
              <a:rPr lang="ru-RU" dirty="0" err="1"/>
              <a:t>інфляції</a:t>
            </a:r>
            <a:r>
              <a:rPr lang="ru-RU" dirty="0"/>
              <a:t> в </a:t>
            </a:r>
            <a:r>
              <a:rPr lang="ru-RU" dirty="0" err="1"/>
              <a:t>Європі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15 і 17 </a:t>
            </a:r>
            <a:r>
              <a:rPr lang="ru-RU" dirty="0" err="1"/>
              <a:t>століттями</a:t>
            </a:r>
            <a:r>
              <a:rPr lang="ru-RU" dirty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428999"/>
            <a:ext cx="5240819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94117"/>
            <a:ext cx="3117726" cy="262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341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4802" y="188640"/>
            <a:ext cx="8712968" cy="4206240"/>
          </a:xfrm>
        </p:spPr>
        <p:txBody>
          <a:bodyPr>
            <a:normAutofit/>
          </a:bodyPr>
          <a:lstStyle/>
          <a:p>
            <a:r>
              <a:rPr lang="ru-RU" dirty="0"/>
              <a:t>Коли золото </a:t>
            </a:r>
            <a:r>
              <a:rPr lang="ru-RU" dirty="0" err="1"/>
              <a:t>використовується</a:t>
            </a:r>
            <a:r>
              <a:rPr lang="ru-RU" dirty="0"/>
              <a:t> в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 smtClean="0"/>
              <a:t>підкріплювальної</a:t>
            </a:r>
            <a:r>
              <a:rPr lang="ru-RU" dirty="0" smtClean="0"/>
              <a:t> </a:t>
            </a:r>
            <a:r>
              <a:rPr lang="ru-RU" dirty="0" err="1"/>
              <a:t>валюти</a:t>
            </a:r>
            <a:r>
              <a:rPr lang="ru-RU" dirty="0"/>
              <a:t>, </a:t>
            </a:r>
            <a:r>
              <a:rPr lang="ru-RU" dirty="0" err="1"/>
              <a:t>інфляція</a:t>
            </a:r>
            <a:r>
              <a:rPr lang="ru-RU" dirty="0"/>
              <a:t> все ж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статися</a:t>
            </a:r>
            <a:r>
              <a:rPr lang="ru-RU" dirty="0"/>
              <a:t>,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якщо</a:t>
            </a:r>
            <a:r>
              <a:rPr lang="ru-RU" dirty="0"/>
              <a:t> уряд </a:t>
            </a:r>
            <a:r>
              <a:rPr lang="ru-RU" dirty="0" err="1"/>
              <a:t>розбавляє</a:t>
            </a:r>
            <a:r>
              <a:rPr lang="ru-RU" dirty="0"/>
              <a:t> золото з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металами</a:t>
            </a:r>
            <a:r>
              <a:rPr lang="ru-RU" dirty="0"/>
              <a:t>, такими як </a:t>
            </a:r>
            <a:r>
              <a:rPr lang="ru-RU" dirty="0" err="1"/>
              <a:t>срібло</a:t>
            </a:r>
            <a:r>
              <a:rPr lang="ru-RU" dirty="0"/>
              <a:t>, </a:t>
            </a:r>
            <a:r>
              <a:rPr lang="ru-RU" dirty="0" err="1"/>
              <a:t>мідь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свинець</a:t>
            </a:r>
            <a:r>
              <a:rPr lang="ru-RU" dirty="0"/>
              <a:t>, в </a:t>
            </a:r>
            <a:r>
              <a:rPr lang="ru-RU" dirty="0" err="1"/>
              <a:t>цілях</a:t>
            </a:r>
            <a:r>
              <a:rPr lang="ru-RU" dirty="0"/>
              <a:t>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грошової</a:t>
            </a:r>
            <a:r>
              <a:rPr lang="ru-RU" dirty="0"/>
              <a:t> </a:t>
            </a:r>
            <a:r>
              <a:rPr lang="ru-RU" dirty="0" err="1"/>
              <a:t>маси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err="1"/>
              <a:t>Високий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 smtClean="0"/>
              <a:t>смертності</a:t>
            </a:r>
            <a:r>
              <a:rPr lang="ru-RU" dirty="0" smtClean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 smtClean="0"/>
              <a:t>чуми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Європі</a:t>
            </a:r>
            <a:r>
              <a:rPr lang="ru-RU" dirty="0"/>
              <a:t>, </a:t>
            </a:r>
            <a:r>
              <a:rPr lang="ru-RU" dirty="0" err="1"/>
              <a:t>збільшив</a:t>
            </a:r>
            <a:r>
              <a:rPr lang="ru-RU" dirty="0"/>
              <a:t> поставки </a:t>
            </a:r>
            <a:r>
              <a:rPr lang="ru-RU" dirty="0" err="1"/>
              <a:t>доступних</a:t>
            </a:r>
            <a:r>
              <a:rPr lang="ru-RU" dirty="0"/>
              <a:t> валют, </a:t>
            </a:r>
            <a:r>
              <a:rPr lang="ru-RU" dirty="0" err="1"/>
              <a:t>які</a:t>
            </a:r>
            <a:r>
              <a:rPr lang="ru-RU" dirty="0"/>
              <a:t>, в свою </a:t>
            </a:r>
            <a:r>
              <a:rPr lang="ru-RU" dirty="0" err="1"/>
              <a:t>чергу</a:t>
            </a:r>
            <a:r>
              <a:rPr lang="ru-RU" dirty="0"/>
              <a:t>, створили </a:t>
            </a:r>
            <a:r>
              <a:rPr lang="ru-RU" dirty="0" err="1"/>
              <a:t>істотну</a:t>
            </a:r>
            <a:r>
              <a:rPr lang="ru-RU" dirty="0"/>
              <a:t> </a:t>
            </a:r>
            <a:r>
              <a:rPr lang="ru-RU" dirty="0" err="1"/>
              <a:t>інфляцію</a:t>
            </a:r>
            <a:r>
              <a:rPr lang="ru-RU" dirty="0"/>
              <a:t> до </a:t>
            </a:r>
            <a:r>
              <a:rPr lang="ru-RU" dirty="0" err="1"/>
              <a:t>середини</a:t>
            </a:r>
            <a:r>
              <a:rPr lang="ru-RU" dirty="0"/>
              <a:t> </a:t>
            </a:r>
            <a:r>
              <a:rPr lang="ru-RU" dirty="0" smtClean="0"/>
              <a:t>14 ст.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висока</a:t>
            </a:r>
            <a:r>
              <a:rPr lang="ru-RU" dirty="0"/>
              <a:t> </a:t>
            </a:r>
            <a:r>
              <a:rPr lang="ru-RU" dirty="0" err="1"/>
              <a:t>інфляція</a:t>
            </a:r>
            <a:r>
              <a:rPr lang="ru-RU" dirty="0"/>
              <a:t> </a:t>
            </a:r>
            <a:r>
              <a:rPr lang="ru-RU" dirty="0" err="1"/>
              <a:t>знижує</a:t>
            </a:r>
            <a:r>
              <a:rPr lang="ru-RU" dirty="0"/>
              <a:t> </a:t>
            </a:r>
            <a:r>
              <a:rPr lang="ru-RU" dirty="0" err="1"/>
              <a:t>купівельну</a:t>
            </a:r>
            <a:r>
              <a:rPr lang="ru-RU" dirty="0"/>
              <a:t> </a:t>
            </a:r>
            <a:r>
              <a:rPr lang="ru-RU" dirty="0" err="1"/>
              <a:t>спроможність</a:t>
            </a:r>
            <a:r>
              <a:rPr lang="ru-RU" dirty="0"/>
              <a:t> </a:t>
            </a:r>
            <a:r>
              <a:rPr lang="ru-RU" dirty="0" err="1"/>
              <a:t>заробітної</a:t>
            </a:r>
            <a:r>
              <a:rPr lang="ru-RU" dirty="0"/>
              <a:t> плати </a:t>
            </a:r>
            <a:r>
              <a:rPr lang="ru-RU" dirty="0" err="1"/>
              <a:t>робітників</a:t>
            </a:r>
            <a:r>
              <a:rPr lang="ru-RU" dirty="0"/>
              <a:t> так,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якщо</a:t>
            </a:r>
            <a:r>
              <a:rPr lang="ru-RU" dirty="0"/>
              <a:t> б </a:t>
            </a:r>
            <a:r>
              <a:rPr lang="ru-RU" dirty="0" err="1"/>
              <a:t>їм</a:t>
            </a:r>
            <a:r>
              <a:rPr lang="ru-RU" dirty="0"/>
              <a:t> платили </a:t>
            </a:r>
            <a:r>
              <a:rPr lang="ru-RU" dirty="0" err="1"/>
              <a:t>більше</a:t>
            </a:r>
            <a:r>
              <a:rPr lang="ru-RU" dirty="0"/>
              <a:t>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висока</a:t>
            </a:r>
            <a:r>
              <a:rPr lang="ru-RU" dirty="0"/>
              <a:t> </a:t>
            </a:r>
            <a:r>
              <a:rPr lang="ru-RU" dirty="0" err="1"/>
              <a:t>заробітна</a:t>
            </a:r>
            <a:r>
              <a:rPr lang="ru-RU" dirty="0"/>
              <a:t> плата все одно не </a:t>
            </a:r>
            <a:r>
              <a:rPr lang="ru-RU" dirty="0" err="1"/>
              <a:t>змогла</a:t>
            </a:r>
            <a:r>
              <a:rPr lang="ru-RU" dirty="0"/>
              <a:t> б </a:t>
            </a:r>
            <a:r>
              <a:rPr lang="ru-RU" dirty="0" err="1"/>
              <a:t>дозволити</a:t>
            </a:r>
            <a:r>
              <a:rPr lang="ru-RU" dirty="0"/>
              <a:t> </a:t>
            </a:r>
            <a:r>
              <a:rPr lang="ru-RU" dirty="0" err="1"/>
              <a:t>купувати</a:t>
            </a:r>
            <a:r>
              <a:rPr lang="ru-RU" dirty="0"/>
              <a:t>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товари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89096"/>
            <a:ext cx="3799152" cy="2528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976423"/>
            <a:ext cx="4095750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205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6024"/>
            <a:ext cx="9144000" cy="4493096"/>
          </a:xfrm>
        </p:spPr>
        <p:txBody>
          <a:bodyPr>
            <a:normAutofit/>
          </a:bodyPr>
          <a:lstStyle/>
          <a:p>
            <a:r>
              <a:rPr lang="ru-RU" dirty="0" err="1"/>
              <a:t>Існує</a:t>
            </a:r>
            <a:r>
              <a:rPr lang="ru-RU" dirty="0"/>
              <a:t> правило, і не одна причина для </a:t>
            </a:r>
            <a:r>
              <a:rPr lang="ru-RU" dirty="0" err="1"/>
              <a:t>інфляції</a:t>
            </a:r>
            <a:r>
              <a:rPr lang="ru-RU" dirty="0"/>
              <a:t>, а </a:t>
            </a:r>
            <a:r>
              <a:rPr lang="ru-RU" dirty="0" err="1"/>
              <a:t>принаймні</a:t>
            </a:r>
            <a:r>
              <a:rPr lang="ru-RU" dirty="0"/>
              <a:t>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загальноприйнятих</a:t>
            </a:r>
            <a:r>
              <a:rPr lang="ru-RU" dirty="0"/>
              <a:t> </a:t>
            </a:r>
            <a:r>
              <a:rPr lang="ru-RU" dirty="0" err="1"/>
              <a:t>теорії</a:t>
            </a:r>
            <a:r>
              <a:rPr lang="ru-RU" dirty="0"/>
              <a:t>: (</a:t>
            </a:r>
            <a:r>
              <a:rPr lang="ru-RU" dirty="0" smtClean="0"/>
              <a:t>1)</a:t>
            </a:r>
            <a:r>
              <a:rPr lang="ru-RU" dirty="0" err="1" smtClean="0"/>
              <a:t>зростання</a:t>
            </a:r>
            <a:r>
              <a:rPr lang="ru-RU" dirty="0" smtClean="0"/>
              <a:t> </a:t>
            </a:r>
            <a:r>
              <a:rPr lang="ru-RU" dirty="0" err="1"/>
              <a:t>цін</a:t>
            </a:r>
            <a:r>
              <a:rPr lang="ru-RU" dirty="0"/>
              <a:t> як «</a:t>
            </a:r>
            <a:r>
              <a:rPr lang="ru-RU" dirty="0" err="1"/>
              <a:t>витрати</a:t>
            </a:r>
            <a:r>
              <a:rPr lang="ru-RU" dirty="0"/>
              <a:t> </a:t>
            </a:r>
            <a:r>
              <a:rPr lang="ru-RU" dirty="0" err="1"/>
              <a:t>інфляції</a:t>
            </a:r>
            <a:r>
              <a:rPr lang="ru-RU" dirty="0"/>
              <a:t>», і (2</a:t>
            </a:r>
            <a:r>
              <a:rPr lang="ru-RU" dirty="0" smtClean="0"/>
              <a:t>)«</a:t>
            </a:r>
            <a:r>
              <a:rPr lang="ru-RU" dirty="0" err="1"/>
              <a:t>інфляція</a:t>
            </a:r>
            <a:r>
              <a:rPr lang="ru-RU" dirty="0"/>
              <a:t> за </a:t>
            </a:r>
            <a:r>
              <a:rPr lang="ru-RU" dirty="0" err="1"/>
              <a:t>можливостями</a:t>
            </a:r>
            <a:r>
              <a:rPr lang="ru-RU" dirty="0"/>
              <a:t>», </a:t>
            </a:r>
            <a:r>
              <a:rPr lang="ru-RU" dirty="0" err="1"/>
              <a:t>тобто</a:t>
            </a:r>
            <a:r>
              <a:rPr lang="ru-RU" dirty="0"/>
              <a:t> коли </a:t>
            </a:r>
            <a:r>
              <a:rPr lang="ru-RU" dirty="0" err="1"/>
              <a:t>здатність</a:t>
            </a:r>
            <a:r>
              <a:rPr lang="ru-RU" dirty="0"/>
              <a:t> людей </a:t>
            </a:r>
            <a:r>
              <a:rPr lang="ru-RU" dirty="0" err="1"/>
              <a:t>витрачати</a:t>
            </a:r>
            <a:r>
              <a:rPr lang="ru-RU" dirty="0"/>
              <a:t> </a:t>
            </a:r>
            <a:r>
              <a:rPr lang="ru-RU" dirty="0" err="1"/>
              <a:t>зростає</a:t>
            </a:r>
            <a:r>
              <a:rPr lang="ru-RU" dirty="0"/>
              <a:t> </a:t>
            </a:r>
            <a:r>
              <a:rPr lang="ru-RU" dirty="0" err="1"/>
              <a:t>швидше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і </a:t>
            </a:r>
            <a:r>
              <a:rPr lang="ru-RU" dirty="0" err="1"/>
              <a:t>послуг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інфляція</a:t>
            </a:r>
            <a:r>
              <a:rPr lang="ru-RU" dirty="0"/>
              <a:t> </a:t>
            </a:r>
            <a:r>
              <a:rPr lang="ru-RU" dirty="0" err="1"/>
              <a:t>знаходиться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контролем </a:t>
            </a:r>
            <a:r>
              <a:rPr lang="ru-RU" dirty="0" err="1"/>
              <a:t>держави</a:t>
            </a:r>
            <a:r>
              <a:rPr lang="ru-RU" dirty="0"/>
              <a:t>, то </a:t>
            </a:r>
            <a:r>
              <a:rPr lang="ru-RU" dirty="0" err="1"/>
              <a:t>даний</a:t>
            </a:r>
            <a:r>
              <a:rPr lang="ru-RU" dirty="0"/>
              <a:t> факт </a:t>
            </a:r>
            <a:r>
              <a:rPr lang="ru-RU" dirty="0" err="1"/>
              <a:t>може</a:t>
            </a:r>
            <a:r>
              <a:rPr lang="ru-RU" dirty="0"/>
              <a:t> стати позитивною силою для </a:t>
            </a:r>
            <a:r>
              <a:rPr lang="ru-RU" dirty="0" err="1"/>
              <a:t>економіки</a:t>
            </a:r>
            <a:r>
              <a:rPr lang="ru-RU" dirty="0"/>
              <a:t>. Вона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стимулювати</a:t>
            </a:r>
            <a:r>
              <a:rPr lang="ru-RU" dirty="0"/>
              <a:t> </a:t>
            </a:r>
            <a:r>
              <a:rPr lang="ru-RU" dirty="0" err="1"/>
              <a:t>економіку</a:t>
            </a:r>
            <a:r>
              <a:rPr lang="ru-RU" dirty="0"/>
              <a:t>, </a:t>
            </a:r>
            <a:r>
              <a:rPr lang="ru-RU" dirty="0" err="1"/>
              <a:t>пом'якшувати</a:t>
            </a:r>
            <a:r>
              <a:rPr lang="ru-RU" dirty="0"/>
              <a:t> спади, </a:t>
            </a:r>
            <a:r>
              <a:rPr lang="ru-RU" dirty="0" err="1"/>
              <a:t>забезпечувати</a:t>
            </a:r>
            <a:r>
              <a:rPr lang="ru-RU" dirty="0"/>
              <a:t> </a:t>
            </a:r>
            <a:r>
              <a:rPr lang="ru-RU" dirty="0" err="1"/>
              <a:t>прибутком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, </a:t>
            </a:r>
            <a:r>
              <a:rPr lang="ru-RU" dirty="0" err="1"/>
              <a:t>провокувати</a:t>
            </a:r>
            <a:r>
              <a:rPr lang="ru-RU" dirty="0"/>
              <a:t>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заробітної</a:t>
            </a:r>
            <a:r>
              <a:rPr lang="ru-RU" dirty="0"/>
              <a:t> плати для </a:t>
            </a:r>
            <a:r>
              <a:rPr lang="ru-RU" dirty="0" err="1"/>
              <a:t>працівників</a:t>
            </a:r>
            <a:r>
              <a:rPr lang="ru-RU" dirty="0"/>
              <a:t>, і </a:t>
            </a:r>
            <a:r>
              <a:rPr lang="ru-RU" dirty="0" err="1"/>
              <a:t>знижувати</a:t>
            </a:r>
            <a:r>
              <a:rPr lang="ru-RU" dirty="0"/>
              <a:t> </a:t>
            </a:r>
            <a:r>
              <a:rPr lang="ru-RU" dirty="0" err="1"/>
              <a:t>реальні</a:t>
            </a:r>
            <a:r>
              <a:rPr lang="ru-RU" dirty="0"/>
              <a:t> </a:t>
            </a:r>
            <a:r>
              <a:rPr lang="ru-RU" dirty="0" err="1"/>
              <a:t>суми</a:t>
            </a:r>
            <a:r>
              <a:rPr lang="ru-RU" dirty="0"/>
              <a:t> державного боргу.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5" y="3356992"/>
            <a:ext cx="5019028" cy="335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6642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836712"/>
            <a:ext cx="5212851" cy="6165304"/>
          </a:xfrm>
        </p:spPr>
        <p:txBody>
          <a:bodyPr>
            <a:normAutofit/>
          </a:bodyPr>
          <a:lstStyle/>
          <a:p>
            <a:r>
              <a:rPr lang="ru-RU" dirty="0"/>
              <a:t>За </a:t>
            </a:r>
            <a:r>
              <a:rPr lang="ru-RU" dirty="0" err="1"/>
              <a:t>останні</a:t>
            </a:r>
            <a:r>
              <a:rPr lang="ru-RU" dirty="0"/>
              <a:t> </a:t>
            </a:r>
            <a:r>
              <a:rPr lang="ru-RU" dirty="0" err="1"/>
              <a:t>десятиліття</a:t>
            </a:r>
            <a:r>
              <a:rPr lang="ru-RU" dirty="0"/>
              <a:t> </a:t>
            </a:r>
            <a:r>
              <a:rPr lang="ru-RU" dirty="0" err="1"/>
              <a:t>долар</a:t>
            </a:r>
            <a:r>
              <a:rPr lang="ru-RU" dirty="0"/>
              <a:t> </a:t>
            </a:r>
            <a:r>
              <a:rPr lang="ru-RU" dirty="0" err="1"/>
              <a:t>втратив</a:t>
            </a:r>
            <a:r>
              <a:rPr lang="ru-RU" dirty="0"/>
              <a:t> 21%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купівельної</a:t>
            </a:r>
            <a:r>
              <a:rPr lang="ru-RU" dirty="0"/>
              <a:t> </a:t>
            </a:r>
            <a:r>
              <a:rPr lang="ru-RU" dirty="0" err="1"/>
              <a:t>спроможності</a:t>
            </a:r>
            <a:r>
              <a:rPr lang="ru-RU" dirty="0" smtClean="0"/>
              <a:t>.</a:t>
            </a:r>
          </a:p>
          <a:p>
            <a:pPr marL="45720" indent="0">
              <a:buNone/>
            </a:pPr>
            <a:endParaRPr lang="ru-RU" dirty="0"/>
          </a:p>
          <a:p>
            <a:r>
              <a:rPr lang="ru-RU" dirty="0"/>
              <a:t>З </a:t>
            </a:r>
            <a:r>
              <a:rPr lang="ru-RU" dirty="0" err="1"/>
              <a:t>урахуванням</a:t>
            </a:r>
            <a:r>
              <a:rPr lang="ru-RU" dirty="0"/>
              <a:t> </a:t>
            </a:r>
            <a:r>
              <a:rPr lang="ru-RU" dirty="0" err="1"/>
              <a:t>інфляції</a:t>
            </a:r>
            <a:r>
              <a:rPr lang="ru-RU" dirty="0"/>
              <a:t>, в </a:t>
            </a:r>
            <a:r>
              <a:rPr lang="ru-RU" dirty="0" err="1"/>
              <a:t>п'ятірку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касових</a:t>
            </a:r>
            <a:r>
              <a:rPr lang="ru-RU" dirty="0"/>
              <a:t> </a:t>
            </a:r>
            <a:r>
              <a:rPr lang="ru-RU" dirty="0" err="1"/>
              <a:t>фільмів</a:t>
            </a:r>
            <a:r>
              <a:rPr lang="ru-RU" dirty="0"/>
              <a:t>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часів</a:t>
            </a:r>
            <a:r>
              <a:rPr lang="ru-RU" dirty="0"/>
              <a:t> і </a:t>
            </a:r>
            <a:r>
              <a:rPr lang="ru-RU" dirty="0" err="1"/>
              <a:t>народів</a:t>
            </a:r>
            <a:r>
              <a:rPr lang="ru-RU" dirty="0"/>
              <a:t> </a:t>
            </a:r>
            <a:r>
              <a:rPr lang="ru-RU" dirty="0" err="1"/>
              <a:t>входять</a:t>
            </a:r>
            <a:r>
              <a:rPr lang="ru-RU" dirty="0"/>
              <a:t>: «</a:t>
            </a:r>
            <a:r>
              <a:rPr lang="ru-RU" dirty="0" err="1"/>
              <a:t>Віднесені</a:t>
            </a:r>
            <a:r>
              <a:rPr lang="ru-RU" dirty="0"/>
              <a:t> </a:t>
            </a:r>
            <a:r>
              <a:rPr lang="ru-RU" dirty="0" err="1"/>
              <a:t>вітром</a:t>
            </a:r>
            <a:r>
              <a:rPr lang="ru-RU" dirty="0"/>
              <a:t>» (1 606 254 800 $), «</a:t>
            </a:r>
            <a:r>
              <a:rPr lang="ru-RU" dirty="0" err="1"/>
              <a:t>Зоряні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» (1 416 050 800 $), «Звуки </a:t>
            </a:r>
            <a:r>
              <a:rPr lang="ru-RU" dirty="0" err="1"/>
              <a:t>музики</a:t>
            </a:r>
            <a:r>
              <a:rPr lang="ru-RU" dirty="0"/>
              <a:t>» (1 132 202 200 $) , «</a:t>
            </a:r>
            <a:r>
              <a:rPr lang="ru-RU" dirty="0" err="1"/>
              <a:t>Надприродне</a:t>
            </a:r>
            <a:r>
              <a:rPr lang="ru-RU" dirty="0"/>
              <a:t>» (1 127 742 000 $), і «Десять </a:t>
            </a:r>
            <a:r>
              <a:rPr lang="ru-RU" dirty="0" err="1"/>
              <a:t>заповідей</a:t>
            </a:r>
            <a:r>
              <a:rPr lang="ru-RU" dirty="0"/>
              <a:t>» </a:t>
            </a: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(</a:t>
            </a:r>
            <a:r>
              <a:rPr lang="ru-RU" dirty="0"/>
              <a:t>1 041 450 000 $).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426" y="3573016"/>
            <a:ext cx="3779912" cy="28872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426" y="620688"/>
            <a:ext cx="3733426" cy="256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775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92696" y="-99392"/>
            <a:ext cx="10657184" cy="1143000"/>
          </a:xfrm>
        </p:spPr>
        <p:txBody>
          <a:bodyPr/>
          <a:lstStyle/>
          <a:p>
            <a:r>
              <a:rPr lang="uk-UA" sz="3200" dirty="0" smtClean="0"/>
              <a:t>Скільки інфляція з</a:t>
            </a:r>
            <a:r>
              <a:rPr lang="en-US" sz="3200" dirty="0" smtClean="0"/>
              <a:t>’</a:t>
            </a:r>
            <a:r>
              <a:rPr lang="uk-UA" sz="3200" dirty="0" smtClean="0"/>
              <a:t>їла у період</a:t>
            </a:r>
            <a:r>
              <a:rPr lang="ru-RU" sz="3200" dirty="0" smtClean="0"/>
              <a:t> 2003-2013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747584"/>
            <a:ext cx="9252520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556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6512511" cy="1143000"/>
          </a:xfrm>
        </p:spPr>
        <p:txBody>
          <a:bodyPr/>
          <a:lstStyle/>
          <a:p>
            <a:r>
              <a:rPr lang="uk-UA" dirty="0" smtClean="0"/>
              <a:t>Дякую за увагу!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420888"/>
            <a:ext cx="5325367" cy="4009446"/>
          </a:xfrm>
        </p:spPr>
      </p:pic>
    </p:spTree>
    <p:extLst>
      <p:ext uri="{BB962C8B-B14F-4D97-AF65-F5344CB8AC3E}">
        <p14:creationId xmlns:p14="http://schemas.microsoft.com/office/powerpoint/2010/main" val="3134066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6512511" cy="1143000"/>
          </a:xfrm>
        </p:spPr>
        <p:txBody>
          <a:bodyPr/>
          <a:lstStyle/>
          <a:p>
            <a:r>
              <a:rPr lang="uk-UA" sz="2800" dirty="0" smtClean="0"/>
              <a:t>Схема розвитку інфляції в Україні з 2005 року по 2015 рік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12776"/>
            <a:ext cx="6539339" cy="4123109"/>
          </a:xfrm>
        </p:spPr>
      </p:pic>
      <p:sp>
        <p:nvSpPr>
          <p:cNvPr id="5" name="TextBox 4"/>
          <p:cNvSpPr txBox="1"/>
          <p:nvPr/>
        </p:nvSpPr>
        <p:spPr>
          <a:xfrm>
            <a:off x="1259632" y="5958205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Індекс</a:t>
            </a:r>
            <a:r>
              <a:rPr lang="ru-RU" dirty="0"/>
              <a:t> </a:t>
            </a:r>
            <a:r>
              <a:rPr lang="ru-RU" dirty="0" err="1"/>
              <a:t>інфляції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 в </a:t>
            </a:r>
            <a:r>
              <a:rPr lang="ru-RU" dirty="0" err="1"/>
              <a:t>січні</a:t>
            </a:r>
            <a:r>
              <a:rPr lang="ru-RU" dirty="0"/>
              <a:t> 2015 </a:t>
            </a:r>
            <a:r>
              <a:rPr lang="ru-RU" dirty="0" err="1"/>
              <a:t>склав</a:t>
            </a:r>
            <a:r>
              <a:rPr lang="ru-RU" dirty="0"/>
              <a:t> 103,1%.</a:t>
            </a:r>
          </a:p>
        </p:txBody>
      </p:sp>
    </p:spTree>
    <p:extLst>
      <p:ext uri="{BB962C8B-B14F-4D97-AF65-F5344CB8AC3E}">
        <p14:creationId xmlns:p14="http://schemas.microsoft.com/office/powerpoint/2010/main" val="4188992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76672"/>
            <a:ext cx="6512511" cy="1143000"/>
          </a:xfrm>
        </p:spPr>
        <p:txBody>
          <a:bodyPr/>
          <a:lstStyle/>
          <a:p>
            <a:r>
              <a:rPr lang="ru-RU" dirty="0" smtClean="0"/>
              <a:t>Пор</a:t>
            </a:r>
            <a:r>
              <a:rPr lang="uk-UA" dirty="0" err="1" smtClean="0"/>
              <a:t>івняння</a:t>
            </a:r>
            <a:r>
              <a:rPr lang="uk-UA" dirty="0" smtClean="0"/>
              <a:t> темпів росту інфляції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094979"/>
            <a:ext cx="2410876" cy="34750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60848"/>
            <a:ext cx="2239134" cy="35433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277" y="2204864"/>
            <a:ext cx="2540164" cy="33992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43608" y="602128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2012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851920" y="601199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2013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876256" y="598902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2014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0954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0"/>
            <a:ext cx="6512511" cy="1143000"/>
          </a:xfrm>
        </p:spPr>
        <p:txBody>
          <a:bodyPr/>
          <a:lstStyle/>
          <a:p>
            <a:r>
              <a:rPr lang="uk-UA" dirty="0"/>
              <a:t>П</a:t>
            </a:r>
            <a:r>
              <a:rPr lang="uk-UA" dirty="0" smtClean="0"/>
              <a:t>рогноз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180528" y="1196752"/>
            <a:ext cx="6832848" cy="6695770"/>
          </a:xfrm>
        </p:spPr>
        <p:txBody>
          <a:bodyPr>
            <a:normAutofit/>
          </a:bodyPr>
          <a:lstStyle/>
          <a:p>
            <a:r>
              <a:rPr lang="ru-RU" dirty="0" err="1"/>
              <a:t>Національний</a:t>
            </a:r>
            <a:r>
              <a:rPr lang="ru-RU" dirty="0"/>
              <a:t> банк </a:t>
            </a:r>
            <a:r>
              <a:rPr lang="ru-RU" dirty="0" err="1"/>
              <a:t>прогнозує</a:t>
            </a:r>
            <a:r>
              <a:rPr lang="ru-RU" dirty="0"/>
              <a:t> </a:t>
            </a:r>
            <a:r>
              <a:rPr lang="ru-RU" dirty="0" err="1"/>
              <a:t>інфляцію</a:t>
            </a:r>
            <a:r>
              <a:rPr lang="ru-RU" dirty="0"/>
              <a:t> в 2015 </a:t>
            </a:r>
            <a:r>
              <a:rPr lang="ru-RU" dirty="0" err="1"/>
              <a:t>році</a:t>
            </a:r>
            <a:r>
              <a:rPr lang="ru-RU" dirty="0"/>
              <a:t> на </a:t>
            </a:r>
            <a:r>
              <a:rPr lang="ru-RU" dirty="0" err="1"/>
              <a:t>рівні</a:t>
            </a:r>
            <a:r>
              <a:rPr lang="ru-RU" dirty="0"/>
              <a:t> 13-15%.</a:t>
            </a:r>
          </a:p>
          <a:p>
            <a:r>
              <a:rPr lang="ru-RU" dirty="0" smtClean="0"/>
              <a:t>НБУ </a:t>
            </a:r>
            <a:r>
              <a:rPr lang="ru-RU" dirty="0" err="1"/>
              <a:t>нагадує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такий</a:t>
            </a:r>
            <a:r>
              <a:rPr lang="ru-RU" dirty="0"/>
              <a:t> прогноз є </a:t>
            </a:r>
            <a:r>
              <a:rPr lang="ru-RU" dirty="0" err="1"/>
              <a:t>попереднім</a:t>
            </a:r>
            <a:r>
              <a:rPr lang="ru-RU" dirty="0"/>
              <a:t>, так як в </a:t>
            </a:r>
            <a:r>
              <a:rPr lang="ru-RU" dirty="0" err="1"/>
              <a:t>цей</a:t>
            </a:r>
            <a:r>
              <a:rPr lang="ru-RU" dirty="0"/>
              <a:t> час регулятор </a:t>
            </a:r>
            <a:r>
              <a:rPr lang="ru-RU" dirty="0" err="1"/>
              <a:t>здійснює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перегляд, у </a:t>
            </a:r>
            <a:r>
              <a:rPr lang="ru-RU" dirty="0" err="1"/>
              <a:t>зв'язку</a:t>
            </a:r>
            <a:r>
              <a:rPr lang="ru-RU" dirty="0"/>
              <a:t> з </a:t>
            </a:r>
            <a:r>
              <a:rPr lang="ru-RU" dirty="0" err="1"/>
              <a:t>очікуваним</a:t>
            </a:r>
            <a:r>
              <a:rPr lang="ru-RU" dirty="0"/>
              <a:t> </a:t>
            </a:r>
            <a:r>
              <a:rPr lang="ru-RU" dirty="0" err="1"/>
              <a:t>підвищенням</a:t>
            </a:r>
            <a:r>
              <a:rPr lang="ru-RU" dirty="0"/>
              <a:t> </a:t>
            </a:r>
            <a:r>
              <a:rPr lang="ru-RU" dirty="0" err="1"/>
              <a:t>адміністративно</a:t>
            </a:r>
            <a:r>
              <a:rPr lang="ru-RU" dirty="0"/>
              <a:t> </a:t>
            </a:r>
            <a:r>
              <a:rPr lang="ru-RU" dirty="0" err="1"/>
              <a:t>регульованих</a:t>
            </a:r>
            <a:r>
              <a:rPr lang="ru-RU" dirty="0"/>
              <a:t> </a:t>
            </a:r>
            <a:r>
              <a:rPr lang="ru-RU" dirty="0" err="1"/>
              <a:t>цін</a:t>
            </a:r>
            <a:r>
              <a:rPr lang="ru-RU" dirty="0"/>
              <a:t> і </a:t>
            </a:r>
            <a:r>
              <a:rPr lang="ru-RU" dirty="0" err="1"/>
              <a:t>тарифів</a:t>
            </a:r>
            <a:r>
              <a:rPr lang="ru-RU" dirty="0"/>
              <a:t>.</a:t>
            </a:r>
          </a:p>
          <a:p>
            <a:r>
              <a:rPr lang="ru-RU" dirty="0" smtClean="0"/>
              <a:t>Як </a:t>
            </a:r>
            <a:r>
              <a:rPr lang="ru-RU" dirty="0" err="1"/>
              <a:t>повідомлялося</a:t>
            </a:r>
            <a:r>
              <a:rPr lang="ru-RU" dirty="0"/>
              <a:t>, </a:t>
            </a:r>
            <a:r>
              <a:rPr lang="ru-RU" dirty="0" err="1"/>
              <a:t>Кабмін</a:t>
            </a:r>
            <a:r>
              <a:rPr lang="ru-RU" dirty="0"/>
              <a:t> </a:t>
            </a:r>
            <a:r>
              <a:rPr lang="ru-RU" dirty="0" err="1"/>
              <a:t>пропонує</a:t>
            </a:r>
            <a:r>
              <a:rPr lang="ru-RU" dirty="0"/>
              <a:t> </a:t>
            </a:r>
            <a:r>
              <a:rPr lang="ru-RU" dirty="0" err="1"/>
              <a:t>Раді</a:t>
            </a:r>
            <a:r>
              <a:rPr lang="ru-RU" dirty="0"/>
              <a:t> </a:t>
            </a:r>
            <a:r>
              <a:rPr lang="ru-RU" dirty="0" err="1"/>
              <a:t>затвердити</a:t>
            </a:r>
            <a:r>
              <a:rPr lang="ru-RU" dirty="0"/>
              <a:t> прогноз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зниження</a:t>
            </a:r>
            <a:r>
              <a:rPr lang="ru-RU" dirty="0"/>
              <a:t> ВВП в 2015 </a:t>
            </a:r>
            <a:r>
              <a:rPr lang="ru-RU" dirty="0" err="1"/>
              <a:t>році</a:t>
            </a:r>
            <a:r>
              <a:rPr lang="ru-RU" dirty="0"/>
              <a:t> на 4,3% при </a:t>
            </a:r>
            <a:r>
              <a:rPr lang="ru-RU" dirty="0" err="1"/>
              <a:t>інфляції</a:t>
            </a:r>
            <a:r>
              <a:rPr lang="ru-RU" dirty="0"/>
              <a:t> 13,1%.</a:t>
            </a:r>
          </a:p>
          <a:p>
            <a:r>
              <a:rPr lang="ru-RU" dirty="0"/>
              <a:t>До </a:t>
            </a:r>
            <a:r>
              <a:rPr lang="ru-RU" dirty="0" err="1"/>
              <a:t>кінця</a:t>
            </a:r>
            <a:r>
              <a:rPr lang="ru-RU" dirty="0"/>
              <a:t> 2014 року </a:t>
            </a:r>
            <a:r>
              <a:rPr lang="ru-RU" dirty="0" err="1"/>
              <a:t>інфляція</a:t>
            </a:r>
            <a:r>
              <a:rPr lang="ru-RU" dirty="0"/>
              <a:t> </a:t>
            </a:r>
            <a:r>
              <a:rPr lang="ru-RU" dirty="0" err="1" smtClean="0"/>
              <a:t>склала</a:t>
            </a:r>
            <a:r>
              <a:rPr lang="ru-RU" dirty="0" smtClean="0"/>
              <a:t> </a:t>
            </a:r>
            <a:r>
              <a:rPr lang="ru-RU" dirty="0"/>
              <a:t>25</a:t>
            </a:r>
            <a:r>
              <a:rPr lang="ru-RU" dirty="0" smtClean="0"/>
              <a:t>%, як </a:t>
            </a:r>
            <a:r>
              <a:rPr lang="ru-RU" dirty="0"/>
              <a:t>заявляла </a:t>
            </a:r>
            <a:r>
              <a:rPr lang="ru-RU" dirty="0" err="1"/>
              <a:t>Валерія</a:t>
            </a:r>
            <a:r>
              <a:rPr lang="ru-RU" dirty="0"/>
              <a:t> </a:t>
            </a:r>
            <a:r>
              <a:rPr lang="ru-RU" dirty="0" err="1"/>
              <a:t>Гонтарєва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618" y="1289653"/>
            <a:ext cx="2699792" cy="441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393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5813" y="116632"/>
            <a:ext cx="8496944" cy="1143000"/>
          </a:xfrm>
        </p:spPr>
        <p:txBody>
          <a:bodyPr/>
          <a:lstStyle/>
          <a:p>
            <a:r>
              <a:rPr lang="uk-UA" dirty="0" smtClean="0"/>
              <a:t>Цікаві факти про інфляцію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1268760"/>
            <a:ext cx="6385952" cy="5661248"/>
          </a:xfrm>
        </p:spPr>
        <p:txBody>
          <a:bodyPr>
            <a:normAutofit/>
          </a:bodyPr>
          <a:lstStyle/>
          <a:p>
            <a:r>
              <a:rPr lang="ru-RU" dirty="0" err="1"/>
              <a:t>Зімбабве</a:t>
            </a:r>
            <a:r>
              <a:rPr lang="ru-RU" dirty="0"/>
              <a:t> </a:t>
            </a:r>
            <a:r>
              <a:rPr lang="ru-RU" dirty="0" smtClean="0"/>
              <a:t>є </a:t>
            </a:r>
            <a:r>
              <a:rPr lang="ru-RU" dirty="0" err="1" smtClean="0"/>
              <a:t>безперечним</a:t>
            </a:r>
            <a:r>
              <a:rPr lang="ru-RU" dirty="0" smtClean="0"/>
              <a:t> </a:t>
            </a:r>
            <a:r>
              <a:rPr lang="ru-RU" dirty="0" err="1"/>
              <a:t>лідером</a:t>
            </a:r>
            <a:r>
              <a:rPr lang="ru-RU" dirty="0"/>
              <a:t> за </a:t>
            </a:r>
            <a:r>
              <a:rPr lang="ru-RU" dirty="0" err="1"/>
              <a:t>кількістю</a:t>
            </a:r>
            <a:r>
              <a:rPr lang="ru-RU" dirty="0"/>
              <a:t> </a:t>
            </a:r>
            <a:r>
              <a:rPr lang="ru-RU" dirty="0" err="1"/>
              <a:t>нулів</a:t>
            </a:r>
            <a:r>
              <a:rPr lang="ru-RU" dirty="0"/>
              <a:t> </a:t>
            </a:r>
            <a:r>
              <a:rPr lang="ru-RU" dirty="0" smtClean="0"/>
              <a:t>у </a:t>
            </a:r>
            <a:r>
              <a:rPr lang="ru-RU" dirty="0" err="1" smtClean="0"/>
              <a:t>найціннішій</a:t>
            </a:r>
            <a:r>
              <a:rPr lang="ru-RU" dirty="0" smtClean="0"/>
              <a:t> </a:t>
            </a:r>
            <a:r>
              <a:rPr lang="ru-RU" dirty="0" err="1"/>
              <a:t>доларовій</a:t>
            </a:r>
            <a:r>
              <a:rPr lang="ru-RU" dirty="0"/>
              <a:t> </a:t>
            </a:r>
            <a:r>
              <a:rPr lang="ru-RU" dirty="0" err="1" smtClean="0"/>
              <a:t>банкноті</a:t>
            </a: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 </a:t>
            </a:r>
            <a:r>
              <a:rPr lang="ru-RU" dirty="0"/>
              <a:t>(100 000 000 000 000</a:t>
            </a:r>
            <a:r>
              <a:rPr lang="ru-RU" dirty="0" smtClean="0"/>
              <a:t>).</a:t>
            </a:r>
            <a:endParaRPr lang="ru-RU" dirty="0"/>
          </a:p>
          <a:p>
            <a:r>
              <a:rPr lang="ru-RU" dirty="0" err="1"/>
              <a:t>Долар</a:t>
            </a:r>
            <a:r>
              <a:rPr lang="ru-RU" dirty="0"/>
              <a:t> 1950-го року </a:t>
            </a:r>
            <a:r>
              <a:rPr lang="ru-RU" dirty="0" err="1"/>
              <a:t>оцінюється</a:t>
            </a:r>
            <a:r>
              <a:rPr lang="ru-RU" dirty="0"/>
              <a:t> </a:t>
            </a:r>
            <a:r>
              <a:rPr lang="ru-RU" dirty="0" err="1" smtClean="0"/>
              <a:t>тепер</a:t>
            </a: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 </a:t>
            </a:r>
            <a:r>
              <a:rPr lang="ru-RU" dirty="0"/>
              <a:t>в 12 </a:t>
            </a:r>
            <a:r>
              <a:rPr lang="ru-RU" dirty="0" err="1"/>
              <a:t>центів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3717032"/>
            <a:ext cx="6469717" cy="2614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8899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052736"/>
            <a:ext cx="5796136" cy="5167491"/>
          </a:xfrm>
        </p:spPr>
        <p:txBody>
          <a:bodyPr/>
          <a:lstStyle/>
          <a:p>
            <a:r>
              <a:rPr lang="ru-RU" dirty="0" err="1"/>
              <a:t>Термін</a:t>
            </a:r>
            <a:r>
              <a:rPr lang="ru-RU" dirty="0"/>
              <a:t> «</a:t>
            </a:r>
            <a:r>
              <a:rPr lang="ru-RU" dirty="0" err="1"/>
              <a:t>інфляція</a:t>
            </a:r>
            <a:r>
              <a:rPr lang="ru-RU" dirty="0"/>
              <a:t>» походить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латинського</a:t>
            </a:r>
            <a:r>
              <a:rPr lang="ru-RU" dirty="0"/>
              <a:t> </a:t>
            </a:r>
            <a:r>
              <a:rPr lang="ru-RU" dirty="0" err="1"/>
              <a:t>терміна</a:t>
            </a:r>
            <a:r>
              <a:rPr lang="ru-RU" dirty="0"/>
              <a:t> «</a:t>
            </a:r>
            <a:r>
              <a:rPr lang="en-US" dirty="0" err="1"/>
              <a:t>inflare</a:t>
            </a:r>
            <a:r>
              <a:rPr lang="en-US" dirty="0"/>
              <a:t>»,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означає</a:t>
            </a:r>
            <a:r>
              <a:rPr lang="ru-RU" dirty="0"/>
              <a:t> «</a:t>
            </a:r>
            <a:r>
              <a:rPr lang="ru-RU" dirty="0" err="1"/>
              <a:t>підірвати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злетіти</a:t>
            </a:r>
            <a:r>
              <a:rPr lang="ru-RU" dirty="0"/>
              <a:t>»,</a:t>
            </a:r>
            <a:r>
              <a:rPr lang="ru-RU" dirty="0" err="1"/>
              <a:t>це</a:t>
            </a:r>
            <a:r>
              <a:rPr lang="ru-RU" dirty="0"/>
              <a:t> слово </a:t>
            </a:r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використано</a:t>
            </a:r>
            <a:r>
              <a:rPr lang="ru-RU" dirty="0"/>
              <a:t> для </a:t>
            </a:r>
            <a:r>
              <a:rPr lang="ru-RU" dirty="0" err="1"/>
              <a:t>опису</a:t>
            </a:r>
            <a:r>
              <a:rPr lang="ru-RU" dirty="0"/>
              <a:t> «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грошей» у 1838 </a:t>
            </a:r>
            <a:r>
              <a:rPr lang="ru-RU" dirty="0" err="1"/>
              <a:t>році</a:t>
            </a:r>
            <a:r>
              <a:rPr lang="ru-RU" dirty="0"/>
              <a:t>. </a:t>
            </a:r>
            <a:r>
              <a:rPr lang="ru-RU" dirty="0" err="1"/>
              <a:t>Сьогодні</a:t>
            </a:r>
            <a:r>
              <a:rPr lang="ru-RU" dirty="0"/>
              <a:t>, </a:t>
            </a:r>
            <a:r>
              <a:rPr lang="ru-RU" dirty="0" err="1"/>
              <a:t>економісти</a:t>
            </a:r>
            <a:r>
              <a:rPr lang="ru-RU" dirty="0"/>
              <a:t> часто </a:t>
            </a:r>
            <a:r>
              <a:rPr lang="ru-RU" dirty="0" err="1"/>
              <a:t>сперечаються</a:t>
            </a:r>
            <a:r>
              <a:rPr lang="ru-RU" dirty="0"/>
              <a:t> з приводу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інфляції</a:t>
            </a:r>
            <a:r>
              <a:rPr lang="ru-RU" dirty="0"/>
              <a:t>, але в </a:t>
            </a:r>
            <a:r>
              <a:rPr lang="ru-RU" dirty="0" err="1"/>
              <a:t>цілому</a:t>
            </a:r>
            <a:r>
              <a:rPr lang="ru-RU" dirty="0"/>
              <a:t> </a:t>
            </a:r>
            <a:r>
              <a:rPr lang="ru-RU" dirty="0" err="1"/>
              <a:t>згодні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у </a:t>
            </a:r>
            <a:r>
              <a:rPr lang="ru-RU" dirty="0" err="1"/>
              <a:t>всьому</a:t>
            </a:r>
            <a:r>
              <a:rPr lang="ru-RU" dirty="0"/>
              <a:t> </a:t>
            </a:r>
            <a:r>
              <a:rPr lang="ru-RU" dirty="0" err="1"/>
              <a:t>світі</a:t>
            </a:r>
            <a:r>
              <a:rPr lang="ru-RU" dirty="0"/>
              <a:t> </a:t>
            </a:r>
            <a:r>
              <a:rPr lang="ru-RU" dirty="0" err="1"/>
              <a:t>продовжується</a:t>
            </a:r>
            <a:r>
              <a:rPr lang="ru-RU" dirty="0"/>
              <a:t> </a:t>
            </a:r>
            <a:r>
              <a:rPr lang="ru-RU" dirty="0" err="1"/>
              <a:t>зростання</a:t>
            </a:r>
            <a:r>
              <a:rPr lang="ru-RU" dirty="0"/>
              <a:t> </a:t>
            </a:r>
            <a:r>
              <a:rPr lang="ru-RU" dirty="0" err="1"/>
              <a:t>цін</a:t>
            </a:r>
            <a:r>
              <a:rPr lang="ru-RU" dirty="0"/>
              <a:t>! В той час, як </a:t>
            </a:r>
            <a:r>
              <a:rPr lang="ru-RU" dirty="0" err="1"/>
              <a:t>вартість</a:t>
            </a:r>
            <a:r>
              <a:rPr lang="ru-RU" dirty="0"/>
              <a:t> самих грошей </a:t>
            </a:r>
            <a:r>
              <a:rPr lang="ru-RU" dirty="0" err="1"/>
              <a:t>йде</a:t>
            </a:r>
            <a:r>
              <a:rPr lang="ru-RU" dirty="0"/>
              <a:t> на спад.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821" y="1268760"/>
            <a:ext cx="3147751" cy="3527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4219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305801" cy="1143000"/>
          </a:xfrm>
        </p:spPr>
        <p:txBody>
          <a:bodyPr/>
          <a:lstStyle/>
          <a:p>
            <a:r>
              <a:rPr lang="ru-RU" dirty="0" err="1"/>
              <a:t>Цікаві</a:t>
            </a:r>
            <a:r>
              <a:rPr lang="ru-RU" dirty="0"/>
              <a:t> </a:t>
            </a:r>
            <a:r>
              <a:rPr lang="ru-RU" dirty="0" err="1"/>
              <a:t>факти</a:t>
            </a:r>
            <a:r>
              <a:rPr lang="ru-RU" dirty="0"/>
              <a:t> про </a:t>
            </a:r>
            <a:r>
              <a:rPr lang="ru-RU" dirty="0" err="1"/>
              <a:t>інфляцію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108520" y="910201"/>
            <a:ext cx="6732240" cy="6309320"/>
          </a:xfrm>
        </p:spPr>
        <p:txBody>
          <a:bodyPr>
            <a:normAutofit/>
          </a:bodyPr>
          <a:lstStyle/>
          <a:p>
            <a:r>
              <a:rPr lang="ru-RU" dirty="0" err="1"/>
              <a:t>Інфляція</a:t>
            </a:r>
            <a:r>
              <a:rPr lang="ru-RU" dirty="0"/>
              <a:t> </a:t>
            </a:r>
            <a:r>
              <a:rPr lang="ru-RU" dirty="0" err="1"/>
              <a:t>характеризується</a:t>
            </a:r>
            <a:r>
              <a:rPr lang="ru-RU" dirty="0"/>
              <a:t> </a:t>
            </a:r>
            <a:r>
              <a:rPr lang="ru-RU" dirty="0" err="1"/>
              <a:t>процентним</a:t>
            </a:r>
            <a:r>
              <a:rPr lang="ru-RU" dirty="0"/>
              <a:t> </a:t>
            </a:r>
            <a:r>
              <a:rPr lang="ru-RU" dirty="0" err="1"/>
              <a:t>збільшенням</a:t>
            </a:r>
            <a:r>
              <a:rPr lang="ru-RU" dirty="0"/>
              <a:t> </a:t>
            </a:r>
            <a:r>
              <a:rPr lang="ru-RU" dirty="0" err="1"/>
              <a:t>ціни</a:t>
            </a:r>
            <a:r>
              <a:rPr lang="ru-RU" dirty="0"/>
              <a:t> товару в </a:t>
            </a:r>
            <a:r>
              <a:rPr lang="ru-RU" dirty="0" err="1"/>
              <a:t>рік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інфляції</a:t>
            </a:r>
            <a:r>
              <a:rPr lang="ru-RU" dirty="0"/>
              <a:t> становить 2%, то </a:t>
            </a:r>
            <a:r>
              <a:rPr lang="ru-RU" dirty="0" err="1"/>
              <a:t>цукерки</a:t>
            </a:r>
            <a:r>
              <a:rPr lang="ru-RU" dirty="0"/>
              <a:t> </a:t>
            </a:r>
            <a:r>
              <a:rPr lang="ru-RU" dirty="0" err="1"/>
              <a:t>вартістю</a:t>
            </a:r>
            <a:r>
              <a:rPr lang="ru-RU" dirty="0"/>
              <a:t> в 1 </a:t>
            </a:r>
            <a:r>
              <a:rPr lang="ru-RU" dirty="0" err="1"/>
              <a:t>долар</a:t>
            </a:r>
            <a:r>
              <a:rPr lang="ru-RU" dirty="0"/>
              <a:t> через </a:t>
            </a:r>
            <a:r>
              <a:rPr lang="ru-RU" dirty="0" err="1"/>
              <a:t>рік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зможете</a:t>
            </a:r>
            <a:r>
              <a:rPr lang="ru-RU" dirty="0"/>
              <a:t> </a:t>
            </a:r>
            <a:r>
              <a:rPr lang="ru-RU" dirty="0" err="1"/>
              <a:t>купити</a:t>
            </a:r>
            <a:r>
              <a:rPr lang="ru-RU" dirty="0"/>
              <a:t> за 1,02 </a:t>
            </a:r>
            <a:r>
              <a:rPr lang="ru-RU" dirty="0" err="1"/>
              <a:t>долара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err="1"/>
              <a:t>Річні</a:t>
            </a:r>
            <a:r>
              <a:rPr lang="ru-RU" dirty="0"/>
              <a:t> </a:t>
            </a:r>
            <a:r>
              <a:rPr lang="ru-RU" dirty="0" err="1"/>
              <a:t>темпи</a:t>
            </a:r>
            <a:r>
              <a:rPr lang="ru-RU" dirty="0"/>
              <a:t> </a:t>
            </a:r>
            <a:r>
              <a:rPr lang="ru-RU" dirty="0" err="1"/>
              <a:t>інфляції</a:t>
            </a:r>
            <a:r>
              <a:rPr lang="ru-RU" dirty="0"/>
              <a:t> в </a:t>
            </a:r>
            <a:r>
              <a:rPr lang="ru-RU" dirty="0" err="1"/>
              <a:t>Сполучених</a:t>
            </a:r>
            <a:r>
              <a:rPr lang="ru-RU" dirty="0"/>
              <a:t> штатах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значні</a:t>
            </a:r>
            <a:r>
              <a:rPr lang="ru-RU" dirty="0"/>
              <a:t> </a:t>
            </a:r>
            <a:r>
              <a:rPr lang="ru-RU" dirty="0" err="1"/>
              <a:t>коливання</a:t>
            </a:r>
            <a:r>
              <a:rPr lang="ru-RU" dirty="0"/>
              <a:t> </a:t>
            </a:r>
            <a:r>
              <a:rPr lang="ru-RU" dirty="0" err="1" smtClean="0"/>
              <a:t>протягом</a:t>
            </a:r>
            <a:r>
              <a:rPr lang="ru-RU" dirty="0" smtClean="0"/>
              <a:t> </a:t>
            </a:r>
            <a:r>
              <a:rPr lang="ru-RU" dirty="0" err="1" smtClean="0"/>
              <a:t>усієї</a:t>
            </a:r>
            <a:r>
              <a:rPr lang="ru-RU" dirty="0" smtClean="0"/>
              <a:t> </a:t>
            </a:r>
            <a:r>
              <a:rPr lang="ru-RU" dirty="0" err="1"/>
              <a:t>історії</a:t>
            </a:r>
            <a:r>
              <a:rPr lang="ru-RU" dirty="0"/>
              <a:t>, </a:t>
            </a:r>
            <a:r>
              <a:rPr lang="ru-RU" dirty="0" err="1"/>
              <a:t>починаючи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нульової</a:t>
            </a:r>
            <a:r>
              <a:rPr lang="ru-RU" dirty="0"/>
              <a:t> </a:t>
            </a:r>
            <a:r>
              <a:rPr lang="ru-RU" dirty="0" err="1"/>
              <a:t>інфляції</a:t>
            </a:r>
            <a:r>
              <a:rPr lang="ru-RU" dirty="0"/>
              <a:t>, і </a:t>
            </a:r>
            <a:r>
              <a:rPr lang="ru-RU" dirty="0" err="1"/>
              <a:t>закінчуючи</a:t>
            </a:r>
            <a:r>
              <a:rPr lang="ru-RU" dirty="0"/>
              <a:t> </a:t>
            </a:r>
            <a:r>
              <a:rPr lang="ru-RU" dirty="0" smtClean="0"/>
              <a:t>23%.У </a:t>
            </a:r>
            <a:r>
              <a:rPr lang="ru-RU" dirty="0"/>
              <a:t>свою </a:t>
            </a:r>
            <a:r>
              <a:rPr lang="ru-RU" dirty="0" err="1"/>
              <a:t>чергу</a:t>
            </a:r>
            <a:r>
              <a:rPr lang="ru-RU" dirty="0"/>
              <a:t> </a:t>
            </a:r>
            <a:r>
              <a:rPr lang="ru-RU" dirty="0" err="1"/>
              <a:t>федеральний</a:t>
            </a:r>
            <a:r>
              <a:rPr lang="ru-RU" dirty="0"/>
              <a:t> уряд </a:t>
            </a:r>
            <a:r>
              <a:rPr lang="ru-RU" dirty="0" err="1"/>
              <a:t>намагається</a:t>
            </a:r>
            <a:r>
              <a:rPr lang="ru-RU" dirty="0"/>
              <a:t> </a:t>
            </a:r>
            <a:r>
              <a:rPr lang="ru-RU" dirty="0" err="1"/>
              <a:t>утримати</a:t>
            </a:r>
            <a:r>
              <a:rPr lang="ru-RU" dirty="0"/>
              <a:t> </a:t>
            </a:r>
            <a:r>
              <a:rPr lang="ru-RU" dirty="0" err="1"/>
              <a:t>інфляцію</a:t>
            </a:r>
            <a:r>
              <a:rPr lang="ru-RU" dirty="0"/>
              <a:t> в межах 2-3</a:t>
            </a:r>
            <a:r>
              <a:rPr lang="ru-RU" dirty="0" smtClean="0"/>
              <a:t>%.</a:t>
            </a:r>
            <a:endParaRPr lang="ru-RU" dirty="0"/>
          </a:p>
          <a:p>
            <a:r>
              <a:rPr lang="ru-RU" dirty="0" err="1"/>
              <a:t>Загальні</a:t>
            </a:r>
            <a:r>
              <a:rPr lang="ru-RU" dirty="0"/>
              <a:t> </a:t>
            </a:r>
            <a:r>
              <a:rPr lang="ru-RU" dirty="0" err="1"/>
              <a:t>витрати</a:t>
            </a:r>
            <a:r>
              <a:rPr lang="ru-RU" dirty="0"/>
              <a:t> на </a:t>
            </a:r>
            <a:r>
              <a:rPr lang="ru-RU" dirty="0" err="1"/>
              <a:t>громадянську</a:t>
            </a:r>
            <a:r>
              <a:rPr lang="ru-RU" dirty="0"/>
              <a:t> </a:t>
            </a:r>
            <a:r>
              <a:rPr lang="ru-RU" dirty="0" err="1"/>
              <a:t>війну</a:t>
            </a:r>
            <a:r>
              <a:rPr lang="ru-RU" dirty="0"/>
              <a:t> 1860 </a:t>
            </a:r>
            <a:r>
              <a:rPr lang="ru-RU" dirty="0" err="1"/>
              <a:t>склали</a:t>
            </a:r>
            <a:r>
              <a:rPr lang="ru-RU" dirty="0"/>
              <a:t> 6.7 </a:t>
            </a:r>
            <a:r>
              <a:rPr lang="ru-RU" dirty="0" err="1"/>
              <a:t>мільярдів</a:t>
            </a:r>
            <a:r>
              <a:rPr lang="ru-RU" dirty="0"/>
              <a:t> </a:t>
            </a:r>
            <a:r>
              <a:rPr lang="ru-RU" dirty="0" err="1"/>
              <a:t>доларів</a:t>
            </a:r>
            <a:r>
              <a:rPr lang="ru-RU" dirty="0"/>
              <a:t>, в наш час, з </a:t>
            </a:r>
            <a:r>
              <a:rPr lang="ru-RU" dirty="0" err="1"/>
              <a:t>урахуванням</a:t>
            </a:r>
            <a:r>
              <a:rPr lang="ru-RU" dirty="0"/>
              <a:t> </a:t>
            </a:r>
            <a:r>
              <a:rPr lang="ru-RU" dirty="0" err="1"/>
              <a:t>інфляцій</a:t>
            </a:r>
            <a:r>
              <a:rPr lang="ru-RU" dirty="0"/>
              <a:t>, дана сума </a:t>
            </a:r>
            <a:r>
              <a:rPr lang="ru-RU" dirty="0" err="1"/>
              <a:t>прирівнюється</a:t>
            </a:r>
            <a:r>
              <a:rPr lang="ru-RU" dirty="0"/>
              <a:t> до 139 </a:t>
            </a:r>
            <a:r>
              <a:rPr lang="ru-RU" dirty="0" err="1"/>
              <a:t>мільярдам</a:t>
            </a:r>
            <a:r>
              <a:rPr lang="ru-RU" dirty="0"/>
              <a:t>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015" y="4499585"/>
            <a:ext cx="2719387" cy="224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3" y="1215373"/>
            <a:ext cx="2478170" cy="284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147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1" y="2852936"/>
            <a:ext cx="3435005" cy="37444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131840" y="-271319"/>
            <a:ext cx="6400800" cy="7101408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dirty="0" err="1"/>
              <a:t>Зйомки</a:t>
            </a:r>
            <a:r>
              <a:rPr lang="ru-RU" dirty="0"/>
              <a:t> </a:t>
            </a:r>
            <a:r>
              <a:rPr lang="ru-RU" dirty="0" err="1"/>
              <a:t>фільму</a:t>
            </a:r>
            <a:r>
              <a:rPr lang="ru-RU" dirty="0"/>
              <a:t> Клеопатра </a:t>
            </a:r>
            <a:r>
              <a:rPr lang="ru-RU" dirty="0" err="1" smtClean="0"/>
              <a:t>обійшлися</a:t>
            </a:r>
            <a:r>
              <a:rPr lang="ru-RU" dirty="0" smtClean="0"/>
              <a:t> </a:t>
            </a:r>
            <a:r>
              <a:rPr lang="ru-RU" dirty="0" err="1"/>
              <a:t>творцям</a:t>
            </a:r>
            <a:r>
              <a:rPr lang="ru-RU" dirty="0"/>
              <a:t> в 44 </a:t>
            </a:r>
            <a:r>
              <a:rPr lang="ru-RU" dirty="0" err="1"/>
              <a:t>мільйони</a:t>
            </a:r>
            <a:r>
              <a:rPr lang="ru-RU" dirty="0"/>
              <a:t> </a:t>
            </a:r>
            <a:r>
              <a:rPr lang="ru-RU" dirty="0" err="1"/>
              <a:t>доларів</a:t>
            </a:r>
            <a:r>
              <a:rPr lang="ru-RU" dirty="0"/>
              <a:t> в 1963 </a:t>
            </a:r>
            <a:r>
              <a:rPr lang="ru-RU" dirty="0" err="1"/>
              <a:t>році</a:t>
            </a:r>
            <a:r>
              <a:rPr lang="ru-RU" dirty="0"/>
              <a:t>. </a:t>
            </a: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У </a:t>
            </a:r>
            <a:r>
              <a:rPr lang="ru-RU" dirty="0"/>
              <a:t>наш час, </a:t>
            </a:r>
            <a:r>
              <a:rPr lang="ru-RU" dirty="0" err="1"/>
              <a:t>зйомки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ж </a:t>
            </a:r>
            <a:r>
              <a:rPr lang="ru-RU" dirty="0" err="1"/>
              <a:t>фільму</a:t>
            </a:r>
            <a:r>
              <a:rPr lang="ru-RU" dirty="0"/>
              <a:t> </a:t>
            </a:r>
            <a:r>
              <a:rPr lang="ru-RU" dirty="0" err="1"/>
              <a:t>сьогодні</a:t>
            </a:r>
            <a:r>
              <a:rPr lang="ru-RU" dirty="0"/>
              <a:t> </a:t>
            </a:r>
            <a:r>
              <a:rPr lang="ru-RU" dirty="0" err="1"/>
              <a:t>коштували</a:t>
            </a:r>
            <a:r>
              <a:rPr lang="ru-RU" dirty="0"/>
              <a:t> б 300 </a:t>
            </a:r>
            <a:r>
              <a:rPr lang="ru-RU" dirty="0" err="1"/>
              <a:t>мільйонів</a:t>
            </a:r>
            <a:r>
              <a:rPr lang="ru-RU" dirty="0"/>
              <a:t> </a:t>
            </a:r>
            <a:r>
              <a:rPr lang="ru-RU" dirty="0" err="1"/>
              <a:t>доларів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Гіперінфляція</a:t>
            </a:r>
            <a:r>
              <a:rPr lang="ru-RU" dirty="0"/>
              <a:t> </a:t>
            </a:r>
            <a:r>
              <a:rPr lang="ru-RU" dirty="0" err="1"/>
              <a:t>відбулася</a:t>
            </a:r>
            <a:r>
              <a:rPr lang="ru-RU" dirty="0"/>
              <a:t> в </a:t>
            </a:r>
            <a:r>
              <a:rPr lang="ru-RU" dirty="0" err="1"/>
              <a:t>Німеччині</a:t>
            </a:r>
            <a:r>
              <a:rPr lang="ru-RU" dirty="0"/>
              <a:t> в 1920 </a:t>
            </a:r>
            <a:r>
              <a:rPr lang="ru-RU" dirty="0" err="1"/>
              <a:t>році</a:t>
            </a:r>
            <a:r>
              <a:rPr lang="ru-RU" dirty="0"/>
              <a:t>, на </a:t>
            </a:r>
            <a:r>
              <a:rPr lang="ru-RU" dirty="0" err="1"/>
              <a:t>увазі</a:t>
            </a:r>
            <a:r>
              <a:rPr lang="ru-RU" dirty="0"/>
              <a:t> Великих </a:t>
            </a:r>
            <a:r>
              <a:rPr lang="ru-RU" dirty="0" err="1"/>
              <a:t>соціальних</a:t>
            </a:r>
            <a:r>
              <a:rPr lang="ru-RU" dirty="0"/>
              <a:t> </a:t>
            </a:r>
            <a:r>
              <a:rPr lang="ru-RU" dirty="0" err="1"/>
              <a:t>заворушень</a:t>
            </a:r>
            <a:r>
              <a:rPr lang="ru-RU" dirty="0"/>
              <a:t>. </a:t>
            </a:r>
            <a:r>
              <a:rPr lang="ru-RU" dirty="0" err="1"/>
              <a:t>Купівельна</a:t>
            </a:r>
            <a:r>
              <a:rPr lang="ru-RU" dirty="0"/>
              <a:t> </a:t>
            </a:r>
            <a:r>
              <a:rPr lang="ru-RU" dirty="0" err="1"/>
              <a:t>спроможність</a:t>
            </a:r>
            <a:r>
              <a:rPr lang="ru-RU" dirty="0"/>
              <a:t> грошей впала так </a:t>
            </a:r>
            <a:r>
              <a:rPr lang="ru-RU" dirty="0" err="1"/>
              <a:t>низько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німецька</a:t>
            </a:r>
            <a:r>
              <a:rPr lang="ru-RU" dirty="0"/>
              <a:t> валюта стала </a:t>
            </a:r>
            <a:r>
              <a:rPr lang="ru-RU" dirty="0" err="1"/>
              <a:t>дешевше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дрова.</a:t>
            </a:r>
          </a:p>
          <a:p>
            <a:endParaRPr lang="ru-RU" dirty="0"/>
          </a:p>
          <a:p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Другої</a:t>
            </a:r>
            <a:r>
              <a:rPr lang="ru-RU" dirty="0"/>
              <a:t>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 </a:t>
            </a:r>
            <a:r>
              <a:rPr lang="ru-RU" dirty="0" err="1" smtClean="0"/>
              <a:t>гіперінфляція</a:t>
            </a:r>
            <a:r>
              <a:rPr lang="ru-RU" dirty="0" smtClean="0"/>
              <a:t> в </a:t>
            </a:r>
            <a:r>
              <a:rPr lang="ru-RU" dirty="0" err="1"/>
              <a:t>Угорщині</a:t>
            </a:r>
            <a:r>
              <a:rPr lang="ru-RU" dirty="0"/>
              <a:t> побила </a:t>
            </a:r>
            <a:r>
              <a:rPr lang="ru-RU" dirty="0" err="1"/>
              <a:t>рекорди</a:t>
            </a:r>
            <a:r>
              <a:rPr lang="ru-RU" dirty="0"/>
              <a:t> по </a:t>
            </a:r>
            <a:r>
              <a:rPr lang="ru-RU" dirty="0" err="1"/>
              <a:t>найшвидшому</a:t>
            </a:r>
            <a:r>
              <a:rPr lang="ru-RU" dirty="0"/>
              <a:t> </a:t>
            </a:r>
            <a:r>
              <a:rPr lang="ru-RU" dirty="0" err="1"/>
              <a:t>щомісячного</a:t>
            </a:r>
            <a:r>
              <a:rPr lang="ru-RU" dirty="0"/>
              <a:t> приросту </a:t>
            </a:r>
            <a:r>
              <a:rPr lang="ru-RU" dirty="0" err="1"/>
              <a:t>інфляції</a:t>
            </a:r>
            <a:r>
              <a:rPr lang="ru-RU" dirty="0"/>
              <a:t> за весь час: 41 900 000 000 000 000% в </a:t>
            </a:r>
            <a:r>
              <a:rPr lang="ru-RU" dirty="0" err="1"/>
              <a:t>липні</a:t>
            </a:r>
            <a:r>
              <a:rPr lang="ru-RU" dirty="0"/>
              <a:t> 1946 року, </a:t>
            </a:r>
            <a:endParaRPr lang="ru-RU" dirty="0" smtClean="0"/>
          </a:p>
          <a:p>
            <a:pPr marL="45720" indent="0">
              <a:buNone/>
            </a:pP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/>
              <a:t>означає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ціни</a:t>
            </a:r>
            <a:r>
              <a:rPr lang="ru-RU" dirty="0"/>
              <a:t> </a:t>
            </a:r>
            <a:r>
              <a:rPr lang="ru-RU" dirty="0" err="1"/>
              <a:t>подвоювалися</a:t>
            </a:r>
            <a:r>
              <a:rPr lang="ru-RU" dirty="0"/>
              <a:t> </a:t>
            </a:r>
            <a:r>
              <a:rPr lang="ru-RU" dirty="0" err="1"/>
              <a:t>кожні</a:t>
            </a:r>
            <a:r>
              <a:rPr lang="ru-RU" dirty="0"/>
              <a:t> </a:t>
            </a:r>
            <a:r>
              <a:rPr lang="ru-RU" dirty="0" smtClean="0"/>
              <a:t>13 </a:t>
            </a:r>
            <a:r>
              <a:rPr lang="ru-RU" dirty="0"/>
              <a:t>годин.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04664"/>
            <a:ext cx="2992065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896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3200" y="2636912"/>
            <a:ext cx="6400800" cy="6192688"/>
          </a:xfrm>
        </p:spPr>
        <p:txBody>
          <a:bodyPr>
            <a:normAutofit/>
          </a:bodyPr>
          <a:lstStyle/>
          <a:p>
            <a:r>
              <a:rPr lang="ru-RU" dirty="0" err="1"/>
              <a:t>Історики</a:t>
            </a:r>
            <a:r>
              <a:rPr lang="ru-RU" dirty="0"/>
              <a:t> </a:t>
            </a:r>
            <a:r>
              <a:rPr lang="ru-RU" dirty="0" err="1"/>
              <a:t>наводять</a:t>
            </a:r>
            <a:r>
              <a:rPr lang="ru-RU" dirty="0"/>
              <a:t> в приклад </a:t>
            </a:r>
            <a:r>
              <a:rPr lang="ru-RU" dirty="0" err="1"/>
              <a:t>галопуючу</a:t>
            </a:r>
            <a:r>
              <a:rPr lang="ru-RU" dirty="0"/>
              <a:t> </a:t>
            </a:r>
            <a:r>
              <a:rPr lang="ru-RU" dirty="0" err="1"/>
              <a:t>інфляцію</a:t>
            </a:r>
            <a:r>
              <a:rPr lang="ru-RU" dirty="0"/>
              <a:t>, як одну з </a:t>
            </a:r>
            <a:r>
              <a:rPr lang="ru-RU" dirty="0" err="1"/>
              <a:t>основних</a:t>
            </a:r>
            <a:r>
              <a:rPr lang="ru-RU" dirty="0"/>
              <a:t> причин </a:t>
            </a:r>
            <a:r>
              <a:rPr lang="ru-RU" dirty="0" err="1"/>
              <a:t>падіння</a:t>
            </a:r>
            <a:r>
              <a:rPr lang="ru-RU" dirty="0"/>
              <a:t> </a:t>
            </a:r>
            <a:r>
              <a:rPr lang="ru-RU" dirty="0" err="1"/>
              <a:t>Стародавнього</a:t>
            </a:r>
            <a:r>
              <a:rPr lang="ru-RU" dirty="0"/>
              <a:t> Риму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err="1"/>
              <a:t>Двадцять</a:t>
            </a:r>
            <a:r>
              <a:rPr lang="ru-RU" dirty="0"/>
              <a:t> </a:t>
            </a:r>
            <a:r>
              <a:rPr lang="ru-RU" dirty="0" err="1"/>
              <a:t>вісім</a:t>
            </a:r>
            <a:r>
              <a:rPr lang="ru-RU" dirty="0"/>
              <a:t> </a:t>
            </a:r>
            <a:r>
              <a:rPr lang="ru-RU" dirty="0" err="1" smtClean="0"/>
              <a:t>гіперінфляцій</a:t>
            </a:r>
            <a:r>
              <a:rPr lang="ru-RU" dirty="0" smtClean="0"/>
              <a:t> </a:t>
            </a:r>
            <a:r>
              <a:rPr lang="ru-RU" dirty="0" err="1"/>
              <a:t>відбулося</a:t>
            </a:r>
            <a:r>
              <a:rPr lang="ru-RU" dirty="0"/>
              <a:t> в 20 </a:t>
            </a:r>
            <a:r>
              <a:rPr lang="ru-RU" dirty="0" err="1"/>
              <a:t>столітті</a:t>
            </a:r>
            <a:r>
              <a:rPr lang="ru-RU" dirty="0"/>
              <a:t>, </a:t>
            </a:r>
            <a:r>
              <a:rPr lang="ru-RU" dirty="0" err="1"/>
              <a:t>двадцять</a:t>
            </a:r>
            <a:r>
              <a:rPr lang="ru-RU" dirty="0"/>
              <a:t> з них </a:t>
            </a:r>
            <a:r>
              <a:rPr lang="ru-RU" dirty="0" err="1"/>
              <a:t>сталося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1980 року.</a:t>
            </a:r>
          </a:p>
          <a:p>
            <a:r>
              <a:rPr lang="ru-RU" dirty="0" smtClean="0"/>
              <a:t>У </a:t>
            </a:r>
            <a:r>
              <a:rPr lang="ru-RU" dirty="0"/>
              <a:t>2008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трійку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 з </a:t>
            </a:r>
            <a:r>
              <a:rPr lang="ru-RU" dirty="0" err="1"/>
              <a:t>найбільшою</a:t>
            </a:r>
            <a:r>
              <a:rPr lang="ru-RU" dirty="0"/>
              <a:t> </a:t>
            </a:r>
            <a:r>
              <a:rPr lang="ru-RU" dirty="0" err="1"/>
              <a:t>інфляцією</a:t>
            </a:r>
            <a:r>
              <a:rPr lang="ru-RU" dirty="0"/>
              <a:t> становили: </a:t>
            </a:r>
            <a:r>
              <a:rPr lang="ru-RU" dirty="0" err="1"/>
              <a:t>Зімбабве</a:t>
            </a:r>
            <a:r>
              <a:rPr lang="ru-RU" dirty="0"/>
              <a:t> (12563%), </a:t>
            </a:r>
            <a:r>
              <a:rPr lang="ru-RU" dirty="0" err="1"/>
              <a:t>Бірма</a:t>
            </a:r>
            <a:r>
              <a:rPr lang="ru-RU" dirty="0"/>
              <a:t> (35%) і </a:t>
            </a:r>
            <a:r>
              <a:rPr lang="ru-RU" dirty="0" err="1"/>
              <a:t>Гвінея</a:t>
            </a:r>
            <a:r>
              <a:rPr lang="ru-RU" dirty="0"/>
              <a:t> (23,4%). А з </a:t>
            </a:r>
            <a:r>
              <a:rPr lang="ru-RU" dirty="0" err="1"/>
              <a:t>найнижчими</a:t>
            </a:r>
            <a:r>
              <a:rPr lang="ru-RU" dirty="0"/>
              <a:t> темпами </a:t>
            </a:r>
            <a:r>
              <a:rPr lang="ru-RU" dirty="0" err="1"/>
              <a:t>інфляції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: Нару (-3.6%), Сан-Марино (-1,5%), і </a:t>
            </a:r>
            <a:r>
              <a:rPr lang="ru-RU" dirty="0" err="1"/>
              <a:t>Буркіна</a:t>
            </a:r>
            <a:r>
              <a:rPr lang="ru-RU" dirty="0"/>
              <a:t>-Фасо (-0,2%).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88639"/>
            <a:ext cx="5256584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35" y="3140968"/>
            <a:ext cx="2499579" cy="24918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35" y="430211"/>
            <a:ext cx="2542814" cy="189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202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47</TotalTime>
  <Words>829</Words>
  <Application>Microsoft Office PowerPoint</Application>
  <PresentationFormat>Экран (4:3)</PresentationFormat>
  <Paragraphs>48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Інфляція в Україні та світі </vt:lpstr>
      <vt:lpstr>Схема розвитку інфляції в Україні з 2005 року по 2015 рік</vt:lpstr>
      <vt:lpstr>Порівняння темпів росту інфляції</vt:lpstr>
      <vt:lpstr>Прогноз</vt:lpstr>
      <vt:lpstr>Цікаві факти про інфляцію</vt:lpstr>
      <vt:lpstr>Презентация PowerPoint</vt:lpstr>
      <vt:lpstr>Цікаві факти про інфляцію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Скільки інфляція з’їла у період 2003-2013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Інфляція в Україні </dc:title>
  <dc:creator>user</dc:creator>
  <cp:lastModifiedBy>user</cp:lastModifiedBy>
  <cp:revision>7</cp:revision>
  <dcterms:created xsi:type="dcterms:W3CDTF">2015-02-17T17:31:54Z</dcterms:created>
  <dcterms:modified xsi:type="dcterms:W3CDTF">2015-02-17T20:06:30Z</dcterms:modified>
</cp:coreProperties>
</file>