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CED-3ECB-4EEC-90CD-766923F626B9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E3F07-FCB6-4217-A628-747129FBF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Архитектура и литература </a:t>
            </a:r>
            <a:r>
              <a:rPr lang="ru-RU" dirty="0" smtClean="0"/>
              <a:t>Украины </a:t>
            </a:r>
            <a:r>
              <a:rPr lang="ru-RU" dirty="0" smtClean="0"/>
              <a:t>ХХ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5643578"/>
            <a:ext cx="3214678" cy="121442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Сделала</a:t>
            </a:r>
          </a:p>
          <a:p>
            <a:r>
              <a:rPr lang="ru-RU" sz="1200" dirty="0"/>
              <a:t>у</a:t>
            </a:r>
            <a:r>
              <a:rPr lang="ru-RU" sz="1200" dirty="0" smtClean="0"/>
              <a:t>ченица 10-А класса</a:t>
            </a:r>
          </a:p>
          <a:p>
            <a:r>
              <a:rPr lang="ru-RU" sz="1200" dirty="0" err="1" smtClean="0"/>
              <a:t>Лисняк</a:t>
            </a:r>
            <a:r>
              <a:rPr lang="ru-RU" sz="1200" dirty="0" smtClean="0"/>
              <a:t> Ольга</a:t>
            </a: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kievis.com/images/sightseeing/sights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4493078" cy="3857628"/>
          </a:xfrm>
          <a:prstGeom prst="rect">
            <a:avLst/>
          </a:prstGeom>
          <a:noFill/>
        </p:spPr>
      </p:pic>
      <p:pic>
        <p:nvPicPr>
          <p:cNvPr id="20484" name="Picture 4" descr="http://images.unian.net/photos/2009_06/12440734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3714776" cy="2622196"/>
          </a:xfrm>
          <a:prstGeom prst="rect">
            <a:avLst/>
          </a:prstGeom>
          <a:noFill/>
        </p:spPr>
      </p:pic>
      <p:pic>
        <p:nvPicPr>
          <p:cNvPr id="20486" name="Picture 6" descr="http://rodnik-online.ru/wp-content/uploads/2011/11/svjato-uspenskii_sob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4887" y="571480"/>
            <a:ext cx="4459113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Михайловский Златоверхий собор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414338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Никольский военный собор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Успенский собор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После Второй мировой войны национально-самобытные ретроспекции отразились в архитектурной деятельности периода послевоенного восстановления городов и сел Украины. Особенно это имело значительное влияние на грандиозное восстановление </a:t>
            </a:r>
            <a:r>
              <a:rPr lang="ru-RU" dirty="0" err="1"/>
              <a:t>Крещатик</a:t>
            </a:r>
            <a:r>
              <a:rPr lang="ru-RU" dirty="0"/>
              <a:t> (архитекторы А. Власов, А. Добровольский и др.).. Богатые традиции украинского барокко, которые использовали авторы в застройке столичной улицы, гармонично сочетаются с городским рельефом. В архитектуре домов была активно использована украинская </a:t>
            </a:r>
            <a:r>
              <a:rPr lang="ru-RU" dirty="0" smtClean="0"/>
              <a:t>орнаментальная </a:t>
            </a:r>
            <a:r>
              <a:rPr lang="ru-RU" dirty="0"/>
              <a:t>пластика и колорит.</a:t>
            </a:r>
          </a:p>
        </p:txBody>
      </p:sp>
      <p:sp>
        <p:nvSpPr>
          <p:cNvPr id="23554" name="AutoShape 2" descr="data:image/jpeg;base64,/9j/4AAQSkZJRgABAQAAAQABAAD/2wCEAAkGBhQSERUUExQUFRUVFhcYGBUYGR0aGxocHhkYFxwXHBUdGyceGBokHRgYHy8iIycpLCwsHB4xNTAqNSYrLCkBCQoKDgwOFA8PGiwcHBwpKSwpKSksKSkpKSkpLCkpKSkpKSkpKSkpLCkpKSkpKSwpKSksKSkpKSkpLCwsLCwpLP/AABEIALYBFgMBIgACEQEDEQH/xAAbAAABBQEBAAAAAAAAAAAAAAAEAAECAwUGB//EAEMQAAECBAQEBAQEAwUGBwAAAAECEQADITEEEkFRBSJhgRMycZEGobHwI0LB0RRS4WJygpLxFjNDwtLTBxVTg6Ky8v/EABgBAQEBAQEAAAAAAAAAAAAAAAEAAgME/8QAHxEBAQEAAgICAwAAAAAAAAAAAAERAhIhMUFxAxNR/9oADAMBAAIRAxEAPwD1fJDNE4Zo8D0I5YiZe0WxDNElJMOJZMEJRvE2g0hvChiIKaIqQItWBCIipEEqltFJhCGSHIMTSIsTJMCVNDZjFiktEWhRILxciTvEUJi4GAxHwRCKYm8MRAVaUiKpqBWLyIrWIYKE8OLUSosEusXJEQN4G0WpQIYGJCYICrWjYQyZO8WZ4bxYUYydoqAi3xxFZVEChiIdKYmJYhSgIMJSIKyxBUSCZIjkgmIKhYUmXCicKIijDGEYciBpGGCaxKEBEk4eBsNis+ZgeVRSX3DfvBEZJQjDPSImInMRCYdoWWJHEOIYQiYkeYlxFZk7ROJRJQkw5XEvCEPkiBIMTaGAiWWImKYjEjDRCk8J4ZUM0ISeHiMIRI8OBCEOIEgJQBh8sSMNmjSOFRFUMTEcsSLPEM8WFMVEtpCzUQuIqVCVMEUqn+kITMKKTPhRYtaAVExHLcK+MJa2St0K3UAx/wAQoD0LdI6LD4sKSFJIUCKEGh7wWWNSr4Q7RELeHJgILhfnn1f8an+RA+oMaEYfAcS8yaP5lFQ/zKf5FMbkFUNEVGJtESIGkM8ImJ5YiREkCuIpJi3JEFFoksQYm0VpXuIfxBvEk3hniPiDeGE1O8STBhZ4j4whJnPYGIJPCaGz9IYvo0SShREA6mHbrEjtDPESRESqHAueE8Z/DsSpRU6aBSg+Z7EDKzQdmixHMM0RVPA1EBYvjsmWHVMQP8Q+lzDiHkxArjlpvx5Lc8qiNMtSfXQe+9oz5nxfNUglKEoU9CVZgB1DCsbnCs9o7dc8DWM3FcXQlQSVJdVg9T6R5+rjK0IWnxFkzC5U5cXJCXJZ/wB+2PjuLKUoqLudX9KPG5+Ni8no+L47LQFFS0jLUhw4t+UF9veOWxv/AIkV/Clun+ZZZ+wFO57RyWIxSlnmuS9dSdX19YBmT9P1jrPxxi8nUzv/ABEnk0RLA2Yk+7+ukKOOUv7aFGukXaukkY0l3+6/L+sbHDONzZAPhqACgeUhwDTmA0VfcbwCjgqGBC1VKdHFQD3Yk/tBeG4SMoOZQcB3KAElg+YEZkh6OxjNyqa6rGfEcxOFRMSUlRZyBYvUNUdIKk/FIXLAIKVlFSfKFfy3fV+kcsjDyyhKM4Ylwxcl0gmuVrlQbd+18qUJSwqWpBIBBGcJFa3CT6aaxy6xvtWlhOIplrSsFXIVBQOooNt2jtUTHjg5eNUxZEsOoqUlK3dg+Y8tat++kT+HcVMw5VULlqJLvXNqo76OHjPLjrU5Y714Yxz+G+Jqc6WU9ctQ3Ry8E/7Ry9l+39Y59a3saapyXCSQ5qBqWvTWEmYCHBcdI5THY/NiZc1IYIQUnNUuX/KLi2sQ4dxdUlAQACBVz1uKA1vpV9Ieo7OxhkmOZlfEYKySRUJTlzbFRcOAK5gNLWi1HHFJK84cEuhmFGsSbWfvB1p7R0UIiMAfE6fzS1DuP6A+8EI+JpBZ1lJ2KVD9IutOxqmWIfKIyP8AaWU7c395qeu/yiif8WoCEqAJzTRLY0NSRmY6MHHqIutWxvGAOMYgIQlRdkzEEtehdm1gXiPxHLlihMxRLZUV1YubJ7xzk/jk6cE5siGIUkbl+VxmL+jV6NDx42s2u8SdYeOH4bxWdh0KDJmlUxSg6ikh9ACm71u1TWKMZ8YYktlT4dKskrc0FFWAfvD0o7x3xMD42blQo0cAt66Btax5rhfiqfLJ/FUomhCyVNV3AoxuO5iOC4mtSVIXMXMdQKQpRO762jX67B3jew/xHMQnyk3N+93feBsbxvEzQ45QwLJLdypwYinNsB7fJolg+KykrDpe7qVUJINL2dqa23jWRnQuOTNVX8RyBULYFwHZiczsSXrX0iscQxKkZAqcQLM+azMVCrdL+0baviFKgAUOSWKVMSE/zNsxEYeIn05Tl52SL22SaqADF9iIZ9AJiZE0uFiYodQoG4GutfrAUmTnUyMo3JYDSrt9KxsDihKgVTGZaxkdgWKxalWKLvaIqWEkBKbvWgYO9D/ijcAdHCJhRmK0ZiSySXcD+0HB9PnEpGDmGmUaF3uD26whxNQZkA5g9VMGBGtalxpF+H4lyOUMXACc1C5SAcxAOu0IUTfhxavzJA0v9iKz8HbzKehfTr6/KNFXFAlBJSXSCWFbVYHW0CTePFlDIEqYFLkkd2DjtBtXhicY4KhLnxQFVDFJAcUIzWGweMHGySnIWbMlwWoeZQcb+sdNhsCMUvLMUwCpjsNeQ0JU/wCYex6xrYr4NlzUJSFEFLgG9bOQTzW+sb7Z7GPNiYUdHxD4PVIIClgvYpFwG3UN7Qo3sZdKqcoFlMrqQfqK/WJICSH5k9TUf5gHHtA/iEBs77AoYb1cDY16Q/jdCDTykfor9I4tjhh1NSocHlLh63IqPaJGaGs/oSP1jO8ZSeYH2CgT016QWJ61CoUo7gA/PzfdoMK8T0u6moKPRrUoLFrkRGVjQE3Skjd+Y9g1YHV4iagEF7kgNXYprFaJWp8FJLnyvdydOh+cWEUnHTFE5ZeZIJGZJSRTXzUoxY1rE0z5x/4St9LWehfteHwPlUCtJBzpsEgOMpsBWuprFuUBIRmQxAAPpMC/TpeMmKhPnV/CVetRT5/T3iSVzn/3R2uL7eaLJ2HzyxLKkpDJSDuyQmle8XYtHiM6kgBYWOw+kBAzkTFsDIcuRdIqL1zQNMxk2SQAFpCg4CmIaos7NSNmfIdaFFSQUqUoDdyk7/2fnGXxkOU5rhAHutRsWB/zCGAOvji2fIkHdLp905iD7fWg2FnTFqyFSluXDhyNKu+/28V4qcoOlABYD8tXOYWzEafdGLwkxBUEoZGUnOpVgA58z1entGsC9eLmJCioKU19LtYtS++sQTPKlDMopS5zF+YD8pAIsbV2MRRPmAZEL5BqdXreruX1t2gPFzA3MrMVUdmAIckOTW/28GIfKSCouyXcigUTyqY1FC4Bua0sYmqQDlykVIYFAS7ykKZw5u6n7bQKJo5ylwXSKZSCcqrUNGESTixmSlSqpLqZ7CUAa0Ygt9kQ4lqQP5QxqBoWCS7lD/mGo1ia1S0B1JSGD3vbQy6+YDvGfNBQFZlKLPagDs4qH0NjZoEUvMATmUAEsQTQVd8xdqX0YdIsArFSpTEpKXZJAc1pZm6+94EwKHWXLBIJJ2y8+tahJiudigS4SwsK6Mz5e3y1gdGIIXyblifU/p9Y3gdOnjEuodspAbs7M3rakZyZSVqJ8Q1PlSgq1JAppVvc+mRLmqUopym7t336As/SDcNMUTQMU3ZdR8iQaNStfYzFo9OBSUh5intWW1PLqzJoRsHVuBBM6aJQSFAroapFAaAm5Y0GlWiGNXNmI/FW4Uwqaszh3SkEs9X36vQZKkOJYClXU+UEOSQw5nFSKbQQqpvhmdmMwSuVsqqEEkEqykUJa5/SNFHEpASB4ks9SU3f09Yy+GzlKnrUqmVLBkpUL6HIwFVGgq8bP8Rus/5Ef9uKhVL4vKl0EwEEkuEm+1Et6QcMYVMAFqKiQA1SwKrHoHY1gZWLV/6szutvlSMnKoLdBDg35XD00STbUxYm3Nx5S/m0sNyAwFKudf2jBxKJqZi5qkKAe2bMoUIsNCS7U1hfwiszcuYV8qfV/K+2msVY2Us3IKlufKmpaxLevsO2pEpnIAOfnRnWqgKS9Ea+ImpBJ70jYwiUBIafMJrqNSdBMLCMfLM1JBBBbL/ZSosaWLdxeKBhlnL+GFVJFy3U0t6+sWBr/wAemW5z5wSzqOvoFl7X07w8CYPhayTmaXq/MRs1VBjCi8Ly1EBJUGRTmFzpmO71aHRmIcJSPw0K3DqVl1g4YVm0bxDVwKqo5JsxIixE6WSEggkhIABfyqzgUfYxnWsALQsgswGaZYCyAkj6iLk4VSgo5iQAS3/sAj3JHf0gg4gpU2V2UXqzlTAjy2cDWFMxawFEJlpBylQdSywodWByghmgSidwrlV/iFaXEtj0okn23iw8NFVOBmzahg5m/PnT7mB04vOCUqUUkKL5gkWYOc12YVBgTE4nKQQnUgqKiujZtQ10iItmSkZJjVDTLOWJCWFNaiGmsZMtNQMqwxd/Mh+ttY5yahc2eEIUoHKpgCE1BNKUFrwy+HTRMUgqXmSgF89HJTyeI7WL9hFg1s4rHKzAJQVDIi51yMdDXlAPrBGGnvKlkhj4lQA+Ue2nSMWXgCeVMyrJNVEbukEO99BoIFw61D/izAPECKKIuTVq7GLC67GKV4slgWzqzFrB0tXTWBuIIT4gzV5Ka1zL9oy+H4GYuWtYmryozZuZQsl3YCr9WjOxVZQJUssovV+Wgf0rbrBIdbeMx0sqUEqQ5SE3F3FG3oYxhMSy8qsrsTa3NRLVev0iuVhwJjsRzoI0dlr1avK1obCSiSwqSlgL2Ta1qGNSYyinFqdqkUUBQczBq3Arv7Qd/CrKSCCyHIIS4GpDO5LUat+lW4fgVeIgKl0cPmd2qB6Fw7dBHVSZYQGAc0D2FxYPBbhjJwfCClKipIcvlSTu4v8AlLd2gnAyClxlSnyCiXCqCrkuRpXaNWXLYl/5U+v5tYqlhzraXoa0cMddO8Y0qJOBFFGuVLFRAJIA9K3Pv1gHiclYlNIBcnMwZ2OoB7CkdAtOVLmgFSdPfYRgcc4opKilKFcrErDszPU610d/SKVOXx+HKQh0l60t+ZR/X5xTLxP4YlEEDOFgm4oUUHd3joThM0sLZKnJLLJCajTKBzHM21o5idOSpyEhNfKCdT8qNHaeWK2MJKSPxEmq5cx0khwoKdKWFSCySNy7bDRSBNSojwkKI51A5SSBRlORt8uhjmcICVFLkZmAqQHKkmrA7G8Gfw6vxASECWQQXNgWcsC5ZqsGrBYo3eKY1Uicjw1haXTUcxFcuVZsxJcHpbWBp/EllS8WnKmWWlKBJUxSSAcvK1xf+Y7xh47FBDyzmIfyvlLAFg5zfzGyRWL+E8YkJRNlTAsS5hBZs+UuNQQdBppFhaEnGystchUSp2Z77Gtm9jBJKQxKABRny1cAhgC/y1gDhzJxJXLzrSoKUhpasxDhLhCQrKKXU142pE3mJykKAfnlqSpiSKZkh7EU2MFCuThFnTInZg50oKpSep9hGhJlpA5aPqS5PqTXQekV/wAceh/w/wBIgcYRSg/wJ/6RAU585QH9f6XEBYhCFEFQTmNBuSxsdaDs0EzMSrcN/cT+36Rj8SxC/EkubzOgFQrQNvDAvOCQUtlS4PLQGoqKkUP9YIRgUoqEpr79W6f2faJZjfMdneth/SLDi1Pcs+9j1G0SD+GSaKfoLi+henbSFFxmruFHv+zwotQSdyEEyyCbAt10A1e0U4/HHKGAS1QwFPdzrEsBIzpAUNJx0AIRyilzUkuX+kW4zADy0BySdtSXqa6AW+tIg049OUKKSo7kk1TzHloBT16xZLxc1ScoSEpCSCWJ8ssqFCcocJ2LOKw2AlghQp5liuXVQGsEcOnDx2JpmJu4qhVMoDaaDWKg2BwClBgpfKtSSHYD/dtQMPzH2MNxDh7ImKsXUfnM/wC4PaCZOIVLmTcqCpppmGhcJ3KRWxG1ozcRx5K8yQHcKNQySwKmbzF2ArB5KyZhj4hXLUlKghNSQGzKd/8A5EV6QIMFMUnOpJWtw6U5QClgAQpKgAKOda+sS4FL8QqKyaFIAHVzcgkhg4D6aRu4PhiUKKkk1QlO9A5pQNUw24nN4aQsgjKo5VBwGBoC9QrqKxpIwikpcpCUlVQSXUSwQbqbnVVtto0pUlPiFIy1SXZndxcbxQnjCGZIIUSvKk0chaRlBFHOemg1pGdKg4QS1JzEhweUFTLWSEs76gmnQRTLm5pgRLQlSXKDWoAZJJ3GZ2JB8urwVw7h6prKnE5pawMo3T4Zcn1SbU5ugjclSAhyAAKklmA1Jf3Ji1MmVwVSVZiUkApygv8AzFyxuSFEtE5mF8BM2aoBh5JYuLAJzDqTbT0jbypopnOh7fsfnAmJwwmhctygAgkijuFO1RveDVi8JcJyhgSlvT00MPLIy3BIUl8vVQULf2SmLZhbL6j6GBEyQgEIo5STq5DAd6AQFfLnAqUNWT9Vp9uUxFE6WJgBUBMKQAnYE3ZqE/QbCJ4XDaskDUAM7EkJ9Kn3O8Zy/h7LmImEzFOxULaHejEijM8XhNXHYUTJakKfKoAFixa945z4h4/4ZKEMSB6sdm3Eb+HSUSkoJqEgEjoGe0edYq63JVZ1G7sXq25F41xgtauEknESwlNFIylyCUhinYAVYX+cY2Nlyw2SYVqALnKUi4IvU1ce0QHF8iVJZwQQ2YgVBSTShodeu8Z/iu9G/wBY6yMVoS8cZSjSpAYuxGr2gs8bBK1hOUqSAzvpUmgux94ysvLchmb206OYt4bhipYSVZUqBck7P9+kNiaPxIrxJmYJ84lKb1QNu1owv4ZQUoXKXf01jc4xLHjkAZQnwgN6JG0VTpf42IpTKv6PbtBFVnAyJwlyikOgnmVUBJzFgnWu9A1qx0yMGmUMiQBWpAyu/p0jk/hnEJlTVLV5UhzR9QH+cdlimJqxc0F9NtfX0jPL2YEUo1qfvp3i0zagftTTQxJYAr9/fXrAiuIP5E5r8zsn/MaNTR/SBCDr9799G/0jIwOERiMUEKmZQlC1PmZjmDM9HqflEsRilzMwS9KAIHK7tWbc9ssKTw9QpyS07AZle9n94U0cMjkBLHUkl/mzHtEwHHTZvWApeFKTyHV7MCfQUJ7RPI6pfiA5AsORZtXS5KvYmDEvKX1f2EKB5E5CUhJISAzBTi4e5Z7kdoUSaGFYGTq8lVLuSmWfVy/1iGNmnxFKDAMhLqJADZ3LAGjF3pHNYP4hUkqUkVUEodhpSxqwAZvS0QwuOXNWlK1KIUoEjyiydjTSv7mHqtaK52QkArIUqYeUqS/lUL3at+rPA6sVNc5UqSxLFIVUgKSCVH1NQ1+gijDKypCgwKEzFflZyEjs7/I9yMFx6ahAylAS5FUhwySp6GzJatYUy+IcQnLH4qpihsqidWISzaXYXG8VcPxAzEqNkLoBTynX0huKcYmYlQKyDlcBg1ztA2CUxUb8i/8A6kfrGs8J0fCcfKKCl8isxWFk0BAypJAFfMrawgDH8ZUpKZVGljLyvzAU1qQQEns9IzQpiCBs+od9rbbxqycMpJ8RUonKVEpeyRMSCDuGSvd3EFkR+EoUpaQBRZAJdgzgliNaaHaOzwoTMdWRIyzFgOBcEDN0PKOtB0jiOGY2aFpCM0xlOwdqOzgdjsGEd7gFryvMSEFyyQXYaV1Mc+bUFypYHTX16xDFl0KSLlKgO4IaLCoff+sDYnDlRl5VAZZgUb1AcV3u/YduZC8wnSk5yAmXzoYaggEm729o0pc8Vr1b1p+kct/5vLQsu6i5VypVzFVyVPW+tthaDeBT1FKibn5MqY4+d43YGrPmnMA2umlDp7fd7JKHLfYG5+/rFMsPS4+pg2TT9YKhILdAB9mMrEcYkmZd/DR4iSliFAgpPcUDf2o05jEEaGBFcOlhyEjqXNaNd4C5vi/FJs4JQhCpbrUA5KVkJSNNHzK9rmMnDyJZQpKvFIC+VSG/lDOSx3qNo6PivDE8k1KHUgigLBncqsTT6COYwEtpIKgzzUEBncMlOuhBVHWemap4qZWU/wC8zlXN5cpY2TVwA402s8ZEtCSoDmDsPR2EGcaxWcsQwSGTS911PcdgNoHVLHhpUAynreuUN5baEk60jc9MtXhMhKvMQwFywqwy3IcPuY0pvD0lUtVGUkEkkXyLo5LXA9xGVImCWgkp1D1rV2I3A+XvF8jFozJCQoKKkhLszksHr6wVJ8bWkzicpD5a0LlhXpYUgech50/+4u2+XeL+Mn8XmYK8QuLhwTQECrMatFPjBU+aRUFKvpF8Jl4HG5M9iSgpANbkP8njc4ZxBCZSTlIUOQzHpRjYq6iop9BgyZhSumV/7QBGmhBg/wDj05U5kBASfyl0l7kAuB5Q7PpS0NidBJKZpfMlTP5q7VCWAF79YI/gkmvnG6rf5SAPlGCkiYFlBExxQAuRzBR/DKQo0cUTrpFuHx0xBSHUTygoUwYqUQ1UuKZd7+kZwtyYtKSlKlBOZWVIJYEmwivGThJnS5K7zbG4FWD+ppHPca40FysqkjO4UlQNEsQNg5IcexiPxDiXlyVGcqZNYKKS7odIJrmP5msxpFOKddisIUM5BBsRSsUZbVb73jnpPEJsuXJnLUZksrZblRpbVVyH2qOsdAviElZAlKc3bKoU3dSQNfmIMsR1AvCisn19oUCcwrANLQSQxBIDaBSkW0JctpfeLeEpAKbPRt9CadvWvqIP42vLLlJTQGXLoGdgVK16gX/eMnhAeah9HqwFch1dx/T1jc9AXK4j4cphVUwKAPKQBzO4bWkZrqYnl81QyQdUUAcMyjanRqxKav8ADlVqyjZJrmVpYdn941RKkHDzJxljOXASpQYkCqwzakks+w0i9JzcsVZ6k0v9Ge0acrBqCloUVUEwEXqHDgdm79orVw0MCJqSQAWswyJUfzaOzNcGpgnD8IUCOYFSgSAHdiAQohnat7UvDqaWBxEuUgjJMSMyk5lIGrDmVmcVBpBqcGmZRKEpSaFTJftSJYfhhKQlbMKhKbXelatvGnJkuwsBtHK1pVw3AS5IORITSqiXLDdRsPSNSWX9CLwNOlApoHqmhN2UDdj9+8POWUyyaJUGDkgagO9BbTtGK0KnEJSbskEm5oA+rkxJSaPt1b59oitA2eKVeVTaEM9ASytQKAfvtAQYVi5gVKmplKlKSQQgHORpUkBPqYrlYJUlJORSQVgAhlAOoJqXJuSXO5NHaAuOcenSZiEy1ZApLqYJLFyBUpJsLfS8AHj2JnZJaiCkTJZSQEu4U4DpAflFt+4jclZdPPmlC5ISHC5hSaOQGJf5GsactMSQlvv2iSkRi0oCJqTEAisWJTEQPFpBMlWQOpqd2Bp6PHLYPhrSWWHUhspJsVLG146/HLIQrKQCxYmwLUJ6RzODn+KjMoAkzcpoBUVJ7iN8azWPxbKBJRkSE+EJilVzFwXBLtldCRYfOAsakCShWUVcEVYPmqOZzbcxt4jg6WkzlNkTJQFB2JJUoAijDzC50rAWLwo8EKFUpqBuHKB0fmB2vHSVk+CwXiImAEAnUvohCg4F6JN3ZoG4dh1ePlX+VfsUqBcb0du0XInGSk5FBTkC1nQEmhOjK12dqiLSo+OtZBFJpCgGBYLcglyata0KNx5CTilB3HjkP/jU9g0ZslGUzSA4SahyKPlZxXWBw0wTFFSirzuTSqgC4Id3JLvFknKELyElagHSoMpwoGinIVroDDgUYdAMwa1H31tEkyWAKCWU4IsCK6QMvEFO4UCD3HaIyMU+RJFiS/rS3vCFktAUHFCNqGv9knKo0/Kx6RcOKTAQFtNykM450tWhoofMdIGwx/CXqAUf8wh8zkJNRlBANxyPRVx6fKJFi5iZpP4gSUuEpygA1/mBygndgIE/hFgPkVl3bl97GJqQC/nozksW0uK/donIK5fNLUQNSFFu5H/MBCkFcQUU5HZDvlTZ7u2/tHV8L4w8pJCCwZGYIuoCrtSzG/trzOHWglpqBV+dPKXYmjcpqwtGrw1aFSfCSoF5mcAkJU+XKzKZJDbLeDlDHTIxqSWBcsDYmnq1YUYOGkATF+NKaiQPEFzzORptrCjGLR0zhyphYzKAICVFhckUFQ1bDQDuNg8CZU1IzJWN0kH8swbAu6NtOsbq8VUMop8rJJoKvZKHLXcly0BS8GJSgULzJKgMoqfKvXKBdRsB9TBKQGF4W65aVgMiWtwpTNWZRkl9jygjrWL+JcWSmUlCEAIWlTOSQCTlo4ApXo5eAMViyopIBFGZ8z8yzcl9XoT8xGhwzgpWCufmEtLqyktV3LBIdm2asP2gn/li8ROKpSShJAJ/KA4GYAM9eagFjHS8I4cZaQFJDkOCAp2sM5IDKNadIs4Fi0KC0JSEgKJSBqnlAUTu5av6RpycKkGiUjdhHO8vhqQP/D+vvFktHaLZlbRCYopSogORYPfo8Z0nCaxLwxqBvUfOLCnb3iKlQEPiJlWH2IFxLscumVxo3MB3Br2ghJuo+vb7r3inIejmp17MGhgrH4nwWbPm5klBASGzFYYM7MkdCX16WgjgPA1SZmaYE8vlKCsh8uoUNjd6GmsaGHSp7iqjYeqdzE0BToYkpU5UWAYEEinrl3jW/AxqYbFIXmylyhWU9Dt9R6gxcqM3AYUoM0n88wqu9Gbt6QUuZGMK43iSVDvAWMnZZa1DRCj8jY77RPBzCZaCakpST3AMWLU8dI8RBS7Zg28cpO4X/DqoVKSogtldiCG369PlHYKL3jmOM8Ym4eaoFAUkh5dWcChJoXqCdL1jXEVVw7hqzhEypmZBJcggksF5gLi7C1nizh+GSMiCxCZawHH8sxga6t1pGLg+IqlTxlKjLKyS9XJBFSau5BaNnCYxOaQxFUzEkbEqlljWhr7tG6Fs3gSTKKSCpQ8QpPMKklTMF3c6kwuFSvEloWvKp0pKQPyullF2B5rnvSBOJBSitQStk5wVM1BplJcsFO4DEF4BTxQZUiT4spADFKpmYk3NW5avQUfQRJscQ4amYMpSE51MSlsxYEgk5a1A+6xwS0EXoRtuNvR/oY3ZPEitGZRLlKrnrpt/pGNiJxXRVSDoAA1qAMGomN8WaFxU7ORc0SCTegAJ9dYoQGI6fbwVMw4LEaBL/NN/VPzioSygmj6e+sbCh2sTf3219TBUjEDxEuGASz/4WiXgAp3PT7r92iiZJL0r1A/Q2iRS1OmZr/8Ap4qchKSCxdVjWyYSZjP1+xCmTeRN7qPuB/rEkzMKklwKMXYV0qLa7RStvT0/Z4tkeWZ6Bx3EVS0l2e+9td6QofgeMz5VELJG1wOxBIhRnzEMWIKT97tDQYNdTM4oBMWBmKAoikxT5Qbu9SWB9oMwnEkrVykgsCylZnNSTYCOYnLqdSXt679vsQf8OqPjJH976H+kYxrWtwrBjMklSSSCMr2fMS7JBej/AHy6HFMelEvwipWaZqHqMweru7ONj3jA4bxFUokFOc+UUrUuaXc0jQ47gFzlIyoOYXVRm2JB0rGbPJWYPiCcN4uUrXmDyiaAcywlSk5iAogPQWoWcwX8O/EKllEkkK5VOo0UWcpLWNKaW98PH/D6gUpSlROUkqSDl/MAP7xUR7942Phb4fVKV4q8wOVkp9XcnYsBTqdoLJmma6nbpFwxBT5cp6KdvleB/v7pEX1LxybTRMLkNS4I1e4b1fWxEJSwU0L7dYoxMvMhSQcpUkjNWnVxWMaXiZoKVFSVqSlQXKTMfMpwygliHFdNFQ4GlKxSZnipS7yzlPqUvTu6e0OJPPm/Kxoev6OPmekcvhOGzcxyeNc5uUJKVVapVUsdDresdTgCyWIAIuPWtTqWIrGrMGiZCWy7hWw/m/rFkryJ6U9mhpXnA3KfcEP8voYUssW3qP7w07j6RgipdYiqULkAtvEUricSVpSDQig0Nj2sb6xeFgbDp92gfN9/1eJJiC8LeAJnDM5rMV1ACRooM4D/AJ1e53goCIrWR1hTPncAlhPIhING1A7FwzUsaUjm8FMMucoqPLLJ6hlhs2YAsKAl9o7h0kWFWekcbxjBqkqWkPlWXoLpchmBqQVgMOlqiN8aGtiw0uYBNKTopRFCUixu5ygM/oIxcZwYIkpUF5lFK1EHlCuUzCRSlNC3RrQRwjjSXEtacrgIc2JSkAOGoGcVgefgFTsYoLJMtOYUcDKEuE8o3Yb3hnhVRh1o/hfDCJaZgCj4oNSCFnKoFOjAGuzVdsUAqNBQJYfSugrT7r0ysQJypP4eUSwuQRUhSRlYuwBoVUuz70xJ/BZsui0M5DFwz3bM7C5u0blZoJCSQq3l9LFSveBZqKVrR3A+vvGilkpOZyWa9y9C4ux99xAOV5ZbQmmzlMaCmTMKGynV2+hg3DlCwSeVW+mmunf3MBIkFXXpF2ELOOoP384ajYjBEM4YkOCNe333gSbLISH6xorJQoHKCC9Da/rSLVgTPK4NeU9qPZVd+l4Eywnz+g+rxGW2U3JZvS8Gz5NC4YqcOLe1xb+kBigNh1016QhcmcSKWGigCBewLtCiiXVOtxb0O0KECZiH2H236RpfDwaekbhXsx+d4UKMX00jhKAzSAoJ0JIqWY9nGsdbwjEmah1AAgsW1P6XEKFGOTUacqLk/tChRyrcSUWHpDAwoUBRmSwoMoODoa6/vDS5YSKAD0DV3hQogrQKnqAe4o/s3tElBlDqPpb76CFCiS2V5k+oMIFwGo4BH1Hzh4URW6OLEO3diIuGo3D+xT/1QoUQViW7geh9n/WKVKb7+94UKNQL5ZiU5FIUKBKZRhsfgUTA0xIUEuz9j3sPlChQpxnFEozrVLzAILEH9Kvd9Y6bgyUmQlSUpSSAFMLsBUnU1h4Ua5egnjaJH99H1EQ4rJQvDTs4sEsQASDmoa20+cKFB/C5XhiUKCUrTmQzkPq5ALWplPvGyrhmHb/d6Wr0O8KFGuTMJWEkJtKFT19d/WIqXKFpSaubDoK+3yEKFBCxuLypS0vLRkUCKMAkvUOBqB+3WMVRYsQKFm07fvChR04s1IzjrUdbtoH/AHgRcoVItZvc/rChRoVBUkAbPWneHhQom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jpeg;base64,/9j/4AAQSkZJRgABAQAAAQABAAD/2wCEAAkGBhQSERUUExQUFRUVFhcYGBUYGR0aGxocHhkYFxwXHBUdGyceGBokHRgYHy8iIycpLCwsHB4xNTAqNSYrLCkBCQoKDgwOFA8PGiwcHBwpKSwpKSksKSkpKSkpLCkpKSkpKSkpKSkpLCkpKSkpKSwpKSksKSkpKSkpLCwsLCwpLP/AABEIALYBFgMBIgACEQEDEQH/xAAbAAABBQEBAAAAAAAAAAAAAAAEAAECAwUGB//EAEMQAAECBAQEBAQEAwUGBwAAAAECEQADITEEEkFRBSJhgRMycZEGobHwI0LB0RRS4WJygpLxFjNDwtLTBxVTg6Ky8v/EABgBAQEBAQEAAAAAAAAAAAAAAAEAAgME/8QAHxEBAQEAAgICAwAAAAAAAAAAAAERAhIhMUFxAxNR/9oADAMBAAIRAxEAPwD1fJDNE4Zo8D0I5YiZe0WxDNElJMOJZMEJRvE2g0hvChiIKaIqQItWBCIipEEqltFJhCGSHIMTSIsTJMCVNDZjFiktEWhRILxciTvEUJi4GAxHwRCKYm8MRAVaUiKpqBWLyIrWIYKE8OLUSosEusXJEQN4G0WpQIYGJCYICrWjYQyZO8WZ4bxYUYydoqAi3xxFZVEChiIdKYmJYhSgIMJSIKyxBUSCZIjkgmIKhYUmXCicKIijDGEYciBpGGCaxKEBEk4eBsNis+ZgeVRSX3DfvBEZJQjDPSImInMRCYdoWWJHEOIYQiYkeYlxFZk7ROJRJQkw5XEvCEPkiBIMTaGAiWWImKYjEjDRCk8J4ZUM0ISeHiMIRI8OBCEOIEgJQBh8sSMNmjSOFRFUMTEcsSLPEM8WFMVEtpCzUQuIqVCVMEUqn+kITMKKTPhRYtaAVExHLcK+MJa2St0K3UAx/wAQoD0LdI6LD4sKSFJIUCKEGh7wWWNSr4Q7RELeHJgILhfnn1f8an+RA+oMaEYfAcS8yaP5lFQ/zKf5FMbkFUNEVGJtESIGkM8ImJ5YiREkCuIpJi3JEFFoksQYm0VpXuIfxBvEk3hniPiDeGE1O8STBhZ4j4whJnPYGIJPCaGz9IYvo0SShREA6mHbrEjtDPESRESqHAueE8Z/DsSpRU6aBSg+Z7EDKzQdmixHMM0RVPA1EBYvjsmWHVMQP8Q+lzDiHkxArjlpvx5Lc8qiNMtSfXQe+9oz5nxfNUglKEoU9CVZgB1DCsbnCs9o7dc8DWM3FcXQlQSVJdVg9T6R5+rjK0IWnxFkzC5U5cXJCXJZ/wB+2PjuLKUoqLudX9KPG5+Ni8no+L47LQFFS0jLUhw4t+UF9veOWxv/AIkV/Clun+ZZZ+wFO57RyWIxSlnmuS9dSdX19YBmT9P1jrPxxi8nUzv/ABEnk0RLA2Yk+7+ukKOOUv7aFGukXaukkY0l3+6/L+sbHDONzZAPhqACgeUhwDTmA0VfcbwCjgqGBC1VKdHFQD3Yk/tBeG4SMoOZQcB3KAElg+YEZkh6OxjNyqa6rGfEcxOFRMSUlRZyBYvUNUdIKk/FIXLAIKVlFSfKFfy3fV+kcsjDyyhKM4Ylwxcl0gmuVrlQbd+18qUJSwqWpBIBBGcJFa3CT6aaxy6xvtWlhOIplrSsFXIVBQOooNt2jtUTHjg5eNUxZEsOoqUlK3dg+Y8tat++kT+HcVMw5VULlqJLvXNqo76OHjPLjrU5Y714Yxz+G+Jqc6WU9ctQ3Ry8E/7Ry9l+39Y59a3saapyXCSQ5qBqWvTWEmYCHBcdI5THY/NiZc1IYIQUnNUuX/KLi2sQ4dxdUlAQACBVz1uKA1vpV9Ieo7OxhkmOZlfEYKySRUJTlzbFRcOAK5gNLWi1HHFJK84cEuhmFGsSbWfvB1p7R0UIiMAfE6fzS1DuP6A+8EI+JpBZ1lJ2KVD9IutOxqmWIfKIyP8AaWU7c395qeu/yiif8WoCEqAJzTRLY0NSRmY6MHHqIutWxvGAOMYgIQlRdkzEEtehdm1gXiPxHLlihMxRLZUV1YubJ7xzk/jk6cE5siGIUkbl+VxmL+jV6NDx42s2u8SdYeOH4bxWdh0KDJmlUxSg6ikh9ACm71u1TWKMZ8YYktlT4dKskrc0FFWAfvD0o7x3xMD42blQo0cAt66Btax5rhfiqfLJ/FUomhCyVNV3AoxuO5iOC4mtSVIXMXMdQKQpRO762jX67B3jew/xHMQnyk3N+93feBsbxvEzQ45QwLJLdypwYinNsB7fJolg+KykrDpe7qVUJINL2dqa23jWRnQuOTNVX8RyBULYFwHZiczsSXrX0iscQxKkZAqcQLM+azMVCrdL+0baviFKgAUOSWKVMSE/zNsxEYeIn05Tl52SL22SaqADF9iIZ9AJiZE0uFiYodQoG4GutfrAUmTnUyMo3JYDSrt9KxsDihKgVTGZaxkdgWKxalWKLvaIqWEkBKbvWgYO9D/ijcAdHCJhRmK0ZiSySXcD+0HB9PnEpGDmGmUaF3uD26whxNQZkA5g9VMGBGtalxpF+H4lyOUMXACc1C5SAcxAOu0IUTfhxavzJA0v9iKz8HbzKehfTr6/KNFXFAlBJSXSCWFbVYHW0CTePFlDIEqYFLkkd2DjtBtXhicY4KhLnxQFVDFJAcUIzWGweMHGySnIWbMlwWoeZQcb+sdNhsCMUvLMUwCpjsNeQ0JU/wCYex6xrYr4NlzUJSFEFLgG9bOQTzW+sb7Z7GPNiYUdHxD4PVIIClgvYpFwG3UN7Qo3sZdKqcoFlMrqQfqK/WJICSH5k9TUf5gHHtA/iEBs77AoYb1cDY16Q/jdCDTykfor9I4tjhh1NSocHlLh63IqPaJGaGs/oSP1jO8ZSeYH2CgT016QWJ61CoUo7gA/PzfdoMK8T0u6moKPRrUoLFrkRGVjQE3Skjd+Y9g1YHV4iagEF7kgNXYprFaJWp8FJLnyvdydOh+cWEUnHTFE5ZeZIJGZJSRTXzUoxY1rE0z5x/4St9LWehfteHwPlUCtJBzpsEgOMpsBWuprFuUBIRmQxAAPpMC/TpeMmKhPnV/CVetRT5/T3iSVzn/3R2uL7eaLJ2HzyxLKkpDJSDuyQmle8XYtHiM6kgBYWOw+kBAzkTFsDIcuRdIqL1zQNMxk2SQAFpCg4CmIaos7NSNmfIdaFFSQUqUoDdyk7/2fnGXxkOU5rhAHutRsWB/zCGAOvji2fIkHdLp905iD7fWg2FnTFqyFSluXDhyNKu+/28V4qcoOlABYD8tXOYWzEafdGLwkxBUEoZGUnOpVgA58z1entGsC9eLmJCioKU19LtYtS++sQTPKlDMopS5zF+YD8pAIsbV2MRRPmAZEL5BqdXreruX1t2gPFzA3MrMVUdmAIckOTW/28GIfKSCouyXcigUTyqY1FC4Bua0sYmqQDlykVIYFAS7ykKZw5u6n7bQKJo5ylwXSKZSCcqrUNGESTixmSlSqpLqZ7CUAa0Ygt9kQ4lqQP5QxqBoWCS7lD/mGo1ia1S0B1JSGD3vbQy6+YDvGfNBQFZlKLPagDs4qH0NjZoEUvMATmUAEsQTQVd8xdqX0YdIsArFSpTEpKXZJAc1pZm6+94EwKHWXLBIJJ2y8+tahJiudigS4SwsK6Mz5e3y1gdGIIXyblifU/p9Y3gdOnjEuodspAbs7M3rakZyZSVqJ8Q1PlSgq1JAppVvc+mRLmqUopym7t336As/SDcNMUTQMU3ZdR8iQaNStfYzFo9OBSUh5intWW1PLqzJoRsHVuBBM6aJQSFAroapFAaAm5Y0GlWiGNXNmI/FW4Uwqaszh3SkEs9X36vQZKkOJYClXU+UEOSQw5nFSKbQQqpvhmdmMwSuVsqqEEkEqykUJa5/SNFHEpASB4ks9SU3f09Yy+GzlKnrUqmVLBkpUL6HIwFVGgq8bP8Rus/5Ef9uKhVL4vKl0EwEEkuEm+1Et6QcMYVMAFqKiQA1SwKrHoHY1gZWLV/6szutvlSMnKoLdBDg35XD00STbUxYm3Nx5S/m0sNyAwFKudf2jBxKJqZi5qkKAe2bMoUIsNCS7U1hfwiszcuYV8qfV/K+2msVY2Us3IKlufKmpaxLevsO2pEpnIAOfnRnWqgKS9Ea+ImpBJ70jYwiUBIafMJrqNSdBMLCMfLM1JBBBbL/ZSosaWLdxeKBhlnL+GFVJFy3U0t6+sWBr/wAemW5z5wSzqOvoFl7X07w8CYPhayTmaXq/MRs1VBjCi8Ly1EBJUGRTmFzpmO71aHRmIcJSPw0K3DqVl1g4YVm0bxDVwKqo5JsxIixE6WSEggkhIABfyqzgUfYxnWsALQsgswGaZYCyAkj6iLk4VSgo5iQAS3/sAj3JHf0gg4gpU2V2UXqzlTAjy2cDWFMxawFEJlpBylQdSywodWByghmgSidwrlV/iFaXEtj0okn23iw8NFVOBmzahg5m/PnT7mB04vOCUqUUkKL5gkWYOc12YVBgTE4nKQQnUgqKiujZtQ10iItmSkZJjVDTLOWJCWFNaiGmsZMtNQMqwxd/Mh+ttY5yahc2eEIUoHKpgCE1BNKUFrwy+HTRMUgqXmSgF89HJTyeI7WL9hFg1s4rHKzAJQVDIi51yMdDXlAPrBGGnvKlkhj4lQA+Ue2nSMWXgCeVMyrJNVEbukEO99BoIFw61D/izAPECKKIuTVq7GLC67GKV4slgWzqzFrB0tXTWBuIIT4gzV5Ka1zL9oy+H4GYuWtYmryozZuZQsl3YCr9WjOxVZQJUssovV+Wgf0rbrBIdbeMx0sqUEqQ5SE3F3FG3oYxhMSy8qsrsTa3NRLVev0iuVhwJjsRzoI0dlr1avK1obCSiSwqSlgL2Ta1qGNSYyinFqdqkUUBQczBq3Arv7Qd/CrKSCCyHIIS4GpDO5LUat+lW4fgVeIgKl0cPmd2qB6Fw7dBHVSZYQGAc0D2FxYPBbhjJwfCClKipIcvlSTu4v8AlLd2gnAyClxlSnyCiXCqCrkuRpXaNWXLYl/5U+v5tYqlhzraXoa0cMddO8Y0qJOBFFGuVLFRAJIA9K3Pv1gHiclYlNIBcnMwZ2OoB7CkdAtOVLmgFSdPfYRgcc4opKilKFcrErDszPU610d/SKVOXx+HKQh0l60t+ZR/X5xTLxP4YlEEDOFgm4oUUHd3joThM0sLZKnJLLJCajTKBzHM21o5idOSpyEhNfKCdT8qNHaeWK2MJKSPxEmq5cx0khwoKdKWFSCySNy7bDRSBNSojwkKI51A5SSBRlORt8uhjmcICVFLkZmAqQHKkmrA7G8Gfw6vxASECWQQXNgWcsC5ZqsGrBYo3eKY1Uicjw1haXTUcxFcuVZsxJcHpbWBp/EllS8WnKmWWlKBJUxSSAcvK1xf+Y7xh47FBDyzmIfyvlLAFg5zfzGyRWL+E8YkJRNlTAsS5hBZs+UuNQQdBppFhaEnGystchUSp2Z77Gtm9jBJKQxKABRny1cAhgC/y1gDhzJxJXLzrSoKUhpasxDhLhCQrKKXU142pE3mJykKAfnlqSpiSKZkh7EU2MFCuThFnTInZg50oKpSep9hGhJlpA5aPqS5PqTXQekV/wAceh/w/wBIgcYRSg/wJ/6RAU585QH9f6XEBYhCFEFQTmNBuSxsdaDs0EzMSrcN/cT+36Rj8SxC/EkubzOgFQrQNvDAvOCQUtlS4PLQGoqKkUP9YIRgUoqEpr79W6f2faJZjfMdneth/SLDi1Pcs+9j1G0SD+GSaKfoLi+henbSFFxmruFHv+zwotQSdyEEyyCbAt10A1e0U4/HHKGAS1QwFPdzrEsBIzpAUNJx0AIRyilzUkuX+kW4zADy0BySdtSXqa6AW+tIg049OUKKSo7kk1TzHloBT16xZLxc1ScoSEpCSCWJ8ssqFCcocJ2LOKw2AlghQp5liuXVQGsEcOnDx2JpmJu4qhVMoDaaDWKg2BwClBgpfKtSSHYD/dtQMPzH2MNxDh7ImKsXUfnM/wC4PaCZOIVLmTcqCpppmGhcJ3KRWxG1ozcRx5K8yQHcKNQySwKmbzF2ArB5KyZhj4hXLUlKghNSQGzKd/8A5EV6QIMFMUnOpJWtw6U5QClgAQpKgAKOda+sS4FL8QqKyaFIAHVzcgkhg4D6aRu4PhiUKKkk1QlO9A5pQNUw24nN4aQsgjKo5VBwGBoC9QrqKxpIwikpcpCUlVQSXUSwQbqbnVVtto0pUlPiFIy1SXZndxcbxQnjCGZIIUSvKk0chaRlBFHOemg1pGdKg4QS1JzEhweUFTLWSEs76gmnQRTLm5pgRLQlSXKDWoAZJJ3GZ2JB8urwVw7h6prKnE5pawMo3T4Zcn1SbU5ugjclSAhyAAKklmA1Jf3Ji1MmVwVSVZiUkApygv8AzFyxuSFEtE5mF8BM2aoBh5JYuLAJzDqTbT0jbypopnOh7fsfnAmJwwmhctygAgkijuFO1RveDVi8JcJyhgSlvT00MPLIy3BIUl8vVQULf2SmLZhbL6j6GBEyQgEIo5STq5DAd6AQFfLnAqUNWT9Vp9uUxFE6WJgBUBMKQAnYE3ZqE/QbCJ4XDaskDUAM7EkJ9Kn3O8Zy/h7LmImEzFOxULaHejEijM8XhNXHYUTJakKfKoAFixa945z4h4/4ZKEMSB6sdm3Eb+HSUSkoJqEgEjoGe0edYq63JVZ1G7sXq25F41xgtauEknESwlNFIylyCUhinYAVYX+cY2Nlyw2SYVqALnKUi4IvU1ce0QHF8iVJZwQQ2YgVBSTShodeu8Z/iu9G/wBY6yMVoS8cZSjSpAYuxGr2gs8bBK1hOUqSAzvpUmgux94ysvLchmb206OYt4bhipYSVZUqBck7P9+kNiaPxIrxJmYJ84lKb1QNu1owv4ZQUoXKXf01jc4xLHjkAZQnwgN6JG0VTpf42IpTKv6PbtBFVnAyJwlyikOgnmVUBJzFgnWu9A1qx0yMGmUMiQBWpAyu/p0jk/hnEJlTVLV5UhzR9QH+cdlimJqxc0F9NtfX0jPL2YEUo1qfvp3i0zagftTTQxJYAr9/fXrAiuIP5E5r8zsn/MaNTR/SBCDr9799G/0jIwOERiMUEKmZQlC1PmZjmDM9HqflEsRilzMwS9KAIHK7tWbc9ssKTw9QpyS07AZle9n94U0cMjkBLHUkl/mzHtEwHHTZvWApeFKTyHV7MCfQUJ7RPI6pfiA5AsORZtXS5KvYmDEvKX1f2EKB5E5CUhJISAzBTi4e5Z7kdoUSaGFYGTq8lVLuSmWfVy/1iGNmnxFKDAMhLqJADZ3LAGjF3pHNYP4hUkqUkVUEodhpSxqwAZvS0QwuOXNWlK1KIUoEjyiydjTSv7mHqtaK52QkArIUqYeUqS/lUL3at+rPA6sVNc5UqSxLFIVUgKSCVH1NQ1+gijDKypCgwKEzFflZyEjs7/I9yMFx6ahAylAS5FUhwySp6GzJatYUy+IcQnLH4qpihsqidWISzaXYXG8VcPxAzEqNkLoBTynX0huKcYmYlQKyDlcBg1ztA2CUxUb8i/8A6kfrGs8J0fCcfKKCl8isxWFk0BAypJAFfMrawgDH8ZUpKZVGljLyvzAU1qQQEns9IzQpiCBs+od9rbbxqycMpJ8RUonKVEpeyRMSCDuGSvd3EFkR+EoUpaQBRZAJdgzgliNaaHaOzwoTMdWRIyzFgOBcEDN0PKOtB0jiOGY2aFpCM0xlOwdqOzgdjsGEd7gFryvMSEFyyQXYaV1Mc+bUFypYHTX16xDFl0KSLlKgO4IaLCoff+sDYnDlRl5VAZZgUb1AcV3u/YduZC8wnSk5yAmXzoYaggEm729o0pc8Vr1b1p+kct/5vLQsu6i5VypVzFVyVPW+tthaDeBT1FKibn5MqY4+d43YGrPmnMA2umlDp7fd7JKHLfYG5+/rFMsPS4+pg2TT9YKhILdAB9mMrEcYkmZd/DR4iSliFAgpPcUDf2o05jEEaGBFcOlhyEjqXNaNd4C5vi/FJs4JQhCpbrUA5KVkJSNNHzK9rmMnDyJZQpKvFIC+VSG/lDOSx3qNo6PivDE8k1KHUgigLBncqsTT6COYwEtpIKgzzUEBncMlOuhBVHWemap4qZWU/wC8zlXN5cpY2TVwA402s8ZEtCSoDmDsPR2EGcaxWcsQwSGTS911PcdgNoHVLHhpUAynreuUN5baEk60jc9MtXhMhKvMQwFywqwy3IcPuY0pvD0lUtVGUkEkkXyLo5LXA9xGVImCWgkp1D1rV2I3A+XvF8jFozJCQoKKkhLszksHr6wVJ8bWkzicpD5a0LlhXpYUgech50/+4u2+XeL+Mn8XmYK8QuLhwTQECrMatFPjBU+aRUFKvpF8Jl4HG5M9iSgpANbkP8njc4ZxBCZSTlIUOQzHpRjYq6iop9BgyZhSumV/7QBGmhBg/wDj05U5kBASfyl0l7kAuB5Q7PpS0NidBJKZpfMlTP5q7VCWAF79YI/gkmvnG6rf5SAPlGCkiYFlBExxQAuRzBR/DKQo0cUTrpFuHx0xBSHUTygoUwYqUQ1UuKZd7+kZwtyYtKSlKlBOZWVIJYEmwivGThJnS5K7zbG4FWD+ppHPca40FysqkjO4UlQNEsQNg5IcexiPxDiXlyVGcqZNYKKS7odIJrmP5msxpFOKddisIUM5BBsRSsUZbVb73jnpPEJsuXJnLUZksrZblRpbVVyH2qOsdAviElZAlKc3bKoU3dSQNfmIMsR1AvCisn19oUCcwrANLQSQxBIDaBSkW0JctpfeLeEpAKbPRt9CadvWvqIP42vLLlJTQGXLoGdgVK16gX/eMnhAeah9HqwFch1dx/T1jc9AXK4j4cphVUwKAPKQBzO4bWkZrqYnl81QyQdUUAcMyjanRqxKav8ADlVqyjZJrmVpYdn941RKkHDzJxljOXASpQYkCqwzakks+w0i9JzcsVZ6k0v9Ge0acrBqCloUVUEwEXqHDgdm79orVw0MCJqSQAWswyJUfzaOzNcGpgnD8IUCOYFSgSAHdiAQohnat7UvDqaWBxEuUgjJMSMyk5lIGrDmVmcVBpBqcGmZRKEpSaFTJftSJYfhhKQlbMKhKbXelatvGnJkuwsBtHK1pVw3AS5IORITSqiXLDdRsPSNSWX9CLwNOlApoHqmhN2UDdj9+8POWUyyaJUGDkgagO9BbTtGK0KnEJSbskEm5oA+rkxJSaPt1b59oitA2eKVeVTaEM9ASytQKAfvtAQYVi5gVKmplKlKSQQgHORpUkBPqYrlYJUlJORSQVgAhlAOoJqXJuSXO5NHaAuOcenSZiEy1ZApLqYJLFyBUpJsLfS8AHj2JnZJaiCkTJZSQEu4U4DpAflFt+4jclZdPPmlC5ISHC5hSaOQGJf5GsactMSQlvv2iSkRi0oCJqTEAisWJTEQPFpBMlWQOpqd2Bp6PHLYPhrSWWHUhspJsVLG146/HLIQrKQCxYmwLUJ6RzODn+KjMoAkzcpoBUVJ7iN8azWPxbKBJRkSE+EJilVzFwXBLtldCRYfOAsakCShWUVcEVYPmqOZzbcxt4jg6WkzlNkTJQFB2JJUoAijDzC50rAWLwo8EKFUpqBuHKB0fmB2vHSVk+CwXiImAEAnUvohCg4F6JN3ZoG4dh1ePlX+VfsUqBcb0du0XInGSk5FBTkC1nQEmhOjK12dqiLSo+OtZBFJpCgGBYLcglyata0KNx5CTilB3HjkP/jU9g0ZslGUzSA4SahyKPlZxXWBw0wTFFSirzuTSqgC4Id3JLvFknKELyElagHSoMpwoGinIVroDDgUYdAMwa1H31tEkyWAKCWU4IsCK6QMvEFO4UCD3HaIyMU+RJFiS/rS3vCFktAUHFCNqGv9knKo0/Kx6RcOKTAQFtNykM450tWhoofMdIGwx/CXqAUf8wh8zkJNRlBANxyPRVx6fKJFi5iZpP4gSUuEpygA1/mBygndgIE/hFgPkVl3bl97GJqQC/nozksW0uK/donIK5fNLUQNSFFu5H/MBCkFcQUU5HZDvlTZ7u2/tHV8L4w8pJCCwZGYIuoCrtSzG/trzOHWglpqBV+dPKXYmjcpqwtGrw1aFSfCSoF5mcAkJU+XKzKZJDbLeDlDHTIxqSWBcsDYmnq1YUYOGkATF+NKaiQPEFzzORptrCjGLR0zhyphYzKAICVFhckUFQ1bDQDuNg8CZU1IzJWN0kH8swbAu6NtOsbq8VUMop8rJJoKvZKHLXcly0BS8GJSgULzJKgMoqfKvXKBdRsB9TBKQGF4W65aVgMiWtwpTNWZRkl9jygjrWL+JcWSmUlCEAIWlTOSQCTlo4ApXo5eAMViyopIBFGZ8z8yzcl9XoT8xGhwzgpWCufmEtLqyktV3LBIdm2asP2gn/li8ROKpSShJAJ/KA4GYAM9eagFjHS8I4cZaQFJDkOCAp2sM5IDKNadIs4Fi0KC0JSEgKJSBqnlAUTu5av6RpycKkGiUjdhHO8vhqQP/D+vvFktHaLZlbRCYopSogORYPfo8Z0nCaxLwxqBvUfOLCnb3iKlQEPiJlWH2IFxLscumVxo3MB3Br2ghJuo+vb7r3inIejmp17MGhgrH4nwWbPm5klBASGzFYYM7MkdCX16WgjgPA1SZmaYE8vlKCsh8uoUNjd6GmsaGHSp7iqjYeqdzE0BToYkpU5UWAYEEinrl3jW/AxqYbFIXmylyhWU9Dt9R6gxcqM3AYUoM0n88wqu9Gbt6QUuZGMK43iSVDvAWMnZZa1DRCj8jY77RPBzCZaCakpST3AMWLU8dI8RBS7Zg28cpO4X/DqoVKSogtldiCG369PlHYKL3jmOM8Ym4eaoFAUkh5dWcChJoXqCdL1jXEVVw7hqzhEypmZBJcggksF5gLi7C1nizh+GSMiCxCZawHH8sxga6t1pGLg+IqlTxlKjLKyS9XJBFSau5BaNnCYxOaQxFUzEkbEqlljWhr7tG6Fs3gSTKKSCpQ8QpPMKklTMF3c6kwuFSvEloWvKp0pKQPyullF2B5rnvSBOJBSitQStk5wVM1BplJcsFO4DEF4BTxQZUiT4spADFKpmYk3NW5avQUfQRJscQ4amYMpSE51MSlsxYEgk5a1A+6xwS0EXoRtuNvR/oY3ZPEitGZRLlKrnrpt/pGNiJxXRVSDoAA1qAMGomN8WaFxU7ORc0SCTegAJ9dYoQGI6fbwVMw4LEaBL/NN/VPzioSygmj6e+sbCh2sTf3219TBUjEDxEuGASz/4WiXgAp3PT7r92iiZJL0r1A/Q2iRS1OmZr/8Ap4qchKSCxdVjWyYSZjP1+xCmTeRN7qPuB/rEkzMKklwKMXYV0qLa7RStvT0/Z4tkeWZ6Bx3EVS0l2e+9td6QofgeMz5VELJG1wOxBIhRnzEMWIKT97tDQYNdTM4oBMWBmKAoikxT5Qbu9SWB9oMwnEkrVykgsCylZnNSTYCOYnLqdSXt679vsQf8OqPjJH976H+kYxrWtwrBjMklSSSCMr2fMS7JBej/AHy6HFMelEvwipWaZqHqMweru7ONj3jA4bxFUokFOc+UUrUuaXc0jQ47gFzlIyoOYXVRm2JB0rGbPJWYPiCcN4uUrXmDyiaAcywlSk5iAogPQWoWcwX8O/EKllEkkK5VOo0UWcpLWNKaW98PH/D6gUpSlROUkqSDl/MAP7xUR7942Phb4fVKV4q8wOVkp9XcnYsBTqdoLJmma6nbpFwxBT5cp6KdvleB/v7pEX1LxybTRMLkNS4I1e4b1fWxEJSwU0L7dYoxMvMhSQcpUkjNWnVxWMaXiZoKVFSVqSlQXKTMfMpwygliHFdNFQ4GlKxSZnipS7yzlPqUvTu6e0OJPPm/Kxoev6OPmekcvhOGzcxyeNc5uUJKVVapVUsdDresdTgCyWIAIuPWtTqWIrGrMGiZCWy7hWw/m/rFkryJ6U9mhpXnA3KfcEP8voYUssW3qP7w07j6RgipdYiqULkAtvEUricSVpSDQig0Nj2sb6xeFgbDp92gfN9/1eJJiC8LeAJnDM5rMV1ACRooM4D/AJ1e53goCIrWR1hTPncAlhPIhING1A7FwzUsaUjm8FMMucoqPLLJ6hlhs2YAsKAl9o7h0kWFWekcbxjBqkqWkPlWXoLpchmBqQVgMOlqiN8aGtiw0uYBNKTopRFCUixu5ygM/oIxcZwYIkpUF5lFK1EHlCuUzCRSlNC3RrQRwjjSXEtacrgIc2JSkAOGoGcVgefgFTsYoLJMtOYUcDKEuE8o3Yb3hnhVRh1o/hfDCJaZgCj4oNSCFnKoFOjAGuzVdsUAqNBQJYfSugrT7r0ysQJypP4eUSwuQRUhSRlYuwBoVUuz70xJ/BZsui0M5DFwz3bM7C5u0blZoJCSQq3l9LFSveBZqKVrR3A+vvGilkpOZyWa9y9C4ux99xAOV5ZbQmmzlMaCmTMKGynV2+hg3DlCwSeVW+mmunf3MBIkFXXpF2ELOOoP384ajYjBEM4YkOCNe333gSbLISH6xorJQoHKCC9Da/rSLVgTPK4NeU9qPZVd+l4Eywnz+g+rxGW2U3JZvS8Gz5NC4YqcOLe1xb+kBigNh1016QhcmcSKWGigCBewLtCiiXVOtxb0O0KECZiH2H236RpfDwaekbhXsx+d4UKMX00jhKAzSAoJ0JIqWY9nGsdbwjEmah1AAgsW1P6XEKFGOTUacqLk/tChRyrcSUWHpDAwoUBRmSwoMoODoa6/vDS5YSKAD0DV3hQogrQKnqAe4o/s3tElBlDqPpb76CFCiS2V5k+oMIFwGo4BH1Hzh4URW6OLEO3diIuGo3D+xT/1QoUQViW7geh9n/WKVKb7+94UKNQL5ZiU5FIUKBKZRhsfgUTA0xIUEuz9j3sPlChQpxnFEozrVLzAILEH9Kvd9Y6bgyUmQlSUpSSAFMLsBUnU1h4Ua5egnjaJH99H1EQ4rJQvDTs4sEsQASDmoa20+cKFB/C5XhiUKCUrTmQzkPq5ALWplPvGyrhmHb/d6Wr0O8KFGuTMJWEkJtKFT19d/WIqXKFpSaubDoK+3yEKFBCxuLypS0vLRkUCKMAkvUOBqB+3WMVRYsQKFm07fvChR04s1IzjrUdbtoH/AHgRcoVItZvc/rChRoVBUkAbPWneHhQom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hQSERUUExQUFRUVFhcYGBUYGR0aGxocHhkYFxwXHBUdGyceGBokHRgYHy8iIycpLCwsHB4xNTAqNSYrLCkBCQoKDgwOFA8PGiwcHBwpKSwpKSksKSkpKSkpLCkpKSkpKSkpKSkpLCkpKSkpKSwpKSksKSkpKSkpLCwsLCwpLP/AABEIALYBFgMBIgACEQEDEQH/xAAbAAABBQEBAAAAAAAAAAAAAAAEAAECAwUGB//EAEMQAAECBAQEBAQEAwUGBwAAAAECEQADITEEEkFRBSJhgRMycZEGobHwI0LB0RRS4WJygpLxFjNDwtLTBxVTg6Ky8v/EABgBAQEBAQEAAAAAAAAAAAAAAAEAAgME/8QAHxEBAQEAAgICAwAAAAAAAAAAAAERAhIhMUFxAxNR/9oADAMBAAIRAxEAPwD1fJDNE4Zo8D0I5YiZe0WxDNElJMOJZMEJRvE2g0hvChiIKaIqQItWBCIipEEqltFJhCGSHIMTSIsTJMCVNDZjFiktEWhRILxciTvEUJi4GAxHwRCKYm8MRAVaUiKpqBWLyIrWIYKE8OLUSosEusXJEQN4G0WpQIYGJCYICrWjYQyZO8WZ4bxYUYydoqAi3xxFZVEChiIdKYmJYhSgIMJSIKyxBUSCZIjkgmIKhYUmXCicKIijDGEYciBpGGCaxKEBEk4eBsNis+ZgeVRSX3DfvBEZJQjDPSImInMRCYdoWWJHEOIYQiYkeYlxFZk7ROJRJQkw5XEvCEPkiBIMTaGAiWWImKYjEjDRCk8J4ZUM0ISeHiMIRI8OBCEOIEgJQBh8sSMNmjSOFRFUMTEcsSLPEM8WFMVEtpCzUQuIqVCVMEUqn+kITMKKTPhRYtaAVExHLcK+MJa2St0K3UAx/wAQoD0LdI6LD4sKSFJIUCKEGh7wWWNSr4Q7RELeHJgILhfnn1f8an+RA+oMaEYfAcS8yaP5lFQ/zKf5FMbkFUNEVGJtESIGkM8ImJ5YiREkCuIpJi3JEFFoksQYm0VpXuIfxBvEk3hniPiDeGE1O8STBhZ4j4whJnPYGIJPCaGz9IYvo0SShREA6mHbrEjtDPESRESqHAueE8Z/DsSpRU6aBSg+Z7EDKzQdmixHMM0RVPA1EBYvjsmWHVMQP8Q+lzDiHkxArjlpvx5Lc8qiNMtSfXQe+9oz5nxfNUglKEoU9CVZgB1DCsbnCs9o7dc8DWM3FcXQlQSVJdVg9T6R5+rjK0IWnxFkzC5U5cXJCXJZ/wB+2PjuLKUoqLudX9KPG5+Ni8no+L47LQFFS0jLUhw4t+UF9veOWxv/AIkV/Clun+ZZZ+wFO57RyWIxSlnmuS9dSdX19YBmT9P1jrPxxi8nUzv/ABEnk0RLA2Yk+7+ukKOOUv7aFGukXaukkY0l3+6/L+sbHDONzZAPhqACgeUhwDTmA0VfcbwCjgqGBC1VKdHFQD3Yk/tBeG4SMoOZQcB3KAElg+YEZkh6OxjNyqa6rGfEcxOFRMSUlRZyBYvUNUdIKk/FIXLAIKVlFSfKFfy3fV+kcsjDyyhKM4Ylwxcl0gmuVrlQbd+18qUJSwqWpBIBBGcJFa3CT6aaxy6xvtWlhOIplrSsFXIVBQOooNt2jtUTHjg5eNUxZEsOoqUlK3dg+Y8tat++kT+HcVMw5VULlqJLvXNqo76OHjPLjrU5Y714Yxz+G+Jqc6WU9ctQ3Ry8E/7Ry9l+39Y59a3saapyXCSQ5qBqWvTWEmYCHBcdI5THY/NiZc1IYIQUnNUuX/KLi2sQ4dxdUlAQACBVz1uKA1vpV9Ieo7OxhkmOZlfEYKySRUJTlzbFRcOAK5gNLWi1HHFJK84cEuhmFGsSbWfvB1p7R0UIiMAfE6fzS1DuP6A+8EI+JpBZ1lJ2KVD9IutOxqmWIfKIyP8AaWU7c395qeu/yiif8WoCEqAJzTRLY0NSRmY6MHHqIutWxvGAOMYgIQlRdkzEEtehdm1gXiPxHLlihMxRLZUV1YubJ7xzk/jk6cE5siGIUkbl+VxmL+jV6NDx42s2u8SdYeOH4bxWdh0KDJmlUxSg6ikh9ACm71u1TWKMZ8YYktlT4dKskrc0FFWAfvD0o7x3xMD42blQo0cAt66Btax5rhfiqfLJ/FUomhCyVNV3AoxuO5iOC4mtSVIXMXMdQKQpRO762jX67B3jew/xHMQnyk3N+93feBsbxvEzQ45QwLJLdypwYinNsB7fJolg+KykrDpe7qVUJINL2dqa23jWRnQuOTNVX8RyBULYFwHZiczsSXrX0iscQxKkZAqcQLM+azMVCrdL+0baviFKgAUOSWKVMSE/zNsxEYeIn05Tl52SL22SaqADF9iIZ9AJiZE0uFiYodQoG4GutfrAUmTnUyMo3JYDSrt9KxsDihKgVTGZaxkdgWKxalWKLvaIqWEkBKbvWgYO9D/ijcAdHCJhRmK0ZiSySXcD+0HB9PnEpGDmGmUaF3uD26whxNQZkA5g9VMGBGtalxpF+H4lyOUMXACc1C5SAcxAOu0IUTfhxavzJA0v9iKz8HbzKehfTr6/KNFXFAlBJSXSCWFbVYHW0CTePFlDIEqYFLkkd2DjtBtXhicY4KhLnxQFVDFJAcUIzWGweMHGySnIWbMlwWoeZQcb+sdNhsCMUvLMUwCpjsNeQ0JU/wCYex6xrYr4NlzUJSFEFLgG9bOQTzW+sb7Z7GPNiYUdHxD4PVIIClgvYpFwG3UN7Qo3sZdKqcoFlMrqQfqK/WJICSH5k9TUf5gHHtA/iEBs77AoYb1cDY16Q/jdCDTykfor9I4tjhh1NSocHlLh63IqPaJGaGs/oSP1jO8ZSeYH2CgT016QWJ61CoUo7gA/PzfdoMK8T0u6moKPRrUoLFrkRGVjQE3Skjd+Y9g1YHV4iagEF7kgNXYprFaJWp8FJLnyvdydOh+cWEUnHTFE5ZeZIJGZJSRTXzUoxY1rE0z5x/4St9LWehfteHwPlUCtJBzpsEgOMpsBWuprFuUBIRmQxAAPpMC/TpeMmKhPnV/CVetRT5/T3iSVzn/3R2uL7eaLJ2HzyxLKkpDJSDuyQmle8XYtHiM6kgBYWOw+kBAzkTFsDIcuRdIqL1zQNMxk2SQAFpCg4CmIaos7NSNmfIdaFFSQUqUoDdyk7/2fnGXxkOU5rhAHutRsWB/zCGAOvji2fIkHdLp905iD7fWg2FnTFqyFSluXDhyNKu+/28V4qcoOlABYD8tXOYWzEafdGLwkxBUEoZGUnOpVgA58z1entGsC9eLmJCioKU19LtYtS++sQTPKlDMopS5zF+YD8pAIsbV2MRRPmAZEL5BqdXreruX1t2gPFzA3MrMVUdmAIckOTW/28GIfKSCouyXcigUTyqY1FC4Bua0sYmqQDlykVIYFAS7ykKZw5u6n7bQKJo5ylwXSKZSCcqrUNGESTixmSlSqpLqZ7CUAa0Ygt9kQ4lqQP5QxqBoWCS7lD/mGo1ia1S0B1JSGD3vbQy6+YDvGfNBQFZlKLPagDs4qH0NjZoEUvMATmUAEsQTQVd8xdqX0YdIsArFSpTEpKXZJAc1pZm6+94EwKHWXLBIJJ2y8+tahJiudigS4SwsK6Mz5e3y1gdGIIXyblifU/p9Y3gdOnjEuodspAbs7M3rakZyZSVqJ8Q1PlSgq1JAppVvc+mRLmqUopym7t336As/SDcNMUTQMU3ZdR8iQaNStfYzFo9OBSUh5intWW1PLqzJoRsHVuBBM6aJQSFAroapFAaAm5Y0GlWiGNXNmI/FW4Uwqaszh3SkEs9X36vQZKkOJYClXU+UEOSQw5nFSKbQQqpvhmdmMwSuVsqqEEkEqykUJa5/SNFHEpASB4ks9SU3f09Yy+GzlKnrUqmVLBkpUL6HIwFVGgq8bP8Rus/5Ef9uKhVL4vKl0EwEEkuEm+1Et6QcMYVMAFqKiQA1SwKrHoHY1gZWLV/6szutvlSMnKoLdBDg35XD00STbUxYm3Nx5S/m0sNyAwFKudf2jBxKJqZi5qkKAe2bMoUIsNCS7U1hfwiszcuYV8qfV/K+2msVY2Us3IKlufKmpaxLevsO2pEpnIAOfnRnWqgKS9Ea+ImpBJ70jYwiUBIafMJrqNSdBMLCMfLM1JBBBbL/ZSosaWLdxeKBhlnL+GFVJFy3U0t6+sWBr/wAemW5z5wSzqOvoFl7X07w8CYPhayTmaXq/MRs1VBjCi8Ly1EBJUGRTmFzpmO71aHRmIcJSPw0K3DqVl1g4YVm0bxDVwKqo5JsxIixE6WSEggkhIABfyqzgUfYxnWsALQsgswGaZYCyAkj6iLk4VSgo5iQAS3/sAj3JHf0gg4gpU2V2UXqzlTAjy2cDWFMxawFEJlpBylQdSywodWByghmgSidwrlV/iFaXEtj0okn23iw8NFVOBmzahg5m/PnT7mB04vOCUqUUkKL5gkWYOc12YVBgTE4nKQQnUgqKiujZtQ10iItmSkZJjVDTLOWJCWFNaiGmsZMtNQMqwxd/Mh+ttY5yahc2eEIUoHKpgCE1BNKUFrwy+HTRMUgqXmSgF89HJTyeI7WL9hFg1s4rHKzAJQVDIi51yMdDXlAPrBGGnvKlkhj4lQA+Ue2nSMWXgCeVMyrJNVEbukEO99BoIFw61D/izAPECKKIuTVq7GLC67GKV4slgWzqzFrB0tXTWBuIIT4gzV5Ka1zL9oy+H4GYuWtYmryozZuZQsl3YCr9WjOxVZQJUssovV+Wgf0rbrBIdbeMx0sqUEqQ5SE3F3FG3oYxhMSy8qsrsTa3NRLVev0iuVhwJjsRzoI0dlr1avK1obCSiSwqSlgL2Ta1qGNSYyinFqdqkUUBQczBq3Arv7Qd/CrKSCCyHIIS4GpDO5LUat+lW4fgVeIgKl0cPmd2qB6Fw7dBHVSZYQGAc0D2FxYPBbhjJwfCClKipIcvlSTu4v8AlLd2gnAyClxlSnyCiXCqCrkuRpXaNWXLYl/5U+v5tYqlhzraXoa0cMddO8Y0qJOBFFGuVLFRAJIA9K3Pv1gHiclYlNIBcnMwZ2OoB7CkdAtOVLmgFSdPfYRgcc4opKilKFcrErDszPU610d/SKVOXx+HKQh0l60t+ZR/X5xTLxP4YlEEDOFgm4oUUHd3joThM0sLZKnJLLJCajTKBzHM21o5idOSpyEhNfKCdT8qNHaeWK2MJKSPxEmq5cx0khwoKdKWFSCySNy7bDRSBNSojwkKI51A5SSBRlORt8uhjmcICVFLkZmAqQHKkmrA7G8Gfw6vxASECWQQXNgWcsC5ZqsGrBYo3eKY1Uicjw1haXTUcxFcuVZsxJcHpbWBp/EllS8WnKmWWlKBJUxSSAcvK1xf+Y7xh47FBDyzmIfyvlLAFg5zfzGyRWL+E8YkJRNlTAsS5hBZs+UuNQQdBppFhaEnGystchUSp2Z77Gtm9jBJKQxKABRny1cAhgC/y1gDhzJxJXLzrSoKUhpasxDhLhCQrKKXU142pE3mJykKAfnlqSpiSKZkh7EU2MFCuThFnTInZg50oKpSep9hGhJlpA5aPqS5PqTXQekV/wAceh/w/wBIgcYRSg/wJ/6RAU585QH9f6XEBYhCFEFQTmNBuSxsdaDs0EzMSrcN/cT+36Rj8SxC/EkubzOgFQrQNvDAvOCQUtlS4PLQGoqKkUP9YIRgUoqEpr79W6f2faJZjfMdneth/SLDi1Pcs+9j1G0SD+GSaKfoLi+henbSFFxmruFHv+zwotQSdyEEyyCbAt10A1e0U4/HHKGAS1QwFPdzrEsBIzpAUNJx0AIRyilzUkuX+kW4zADy0BySdtSXqa6AW+tIg049OUKKSo7kk1TzHloBT16xZLxc1ScoSEpCSCWJ8ssqFCcocJ2LOKw2AlghQp5liuXVQGsEcOnDx2JpmJu4qhVMoDaaDWKg2BwClBgpfKtSSHYD/dtQMPzH2MNxDh7ImKsXUfnM/wC4PaCZOIVLmTcqCpppmGhcJ3KRWxG1ozcRx5K8yQHcKNQySwKmbzF2ArB5KyZhj4hXLUlKghNSQGzKd/8A5EV6QIMFMUnOpJWtw6U5QClgAQpKgAKOda+sS4FL8QqKyaFIAHVzcgkhg4D6aRu4PhiUKKkk1QlO9A5pQNUw24nN4aQsgjKo5VBwGBoC9QrqKxpIwikpcpCUlVQSXUSwQbqbnVVtto0pUlPiFIy1SXZndxcbxQnjCGZIIUSvKk0chaRlBFHOemg1pGdKg4QS1JzEhweUFTLWSEs76gmnQRTLm5pgRLQlSXKDWoAZJJ3GZ2JB8urwVw7h6prKnE5pawMo3T4Zcn1SbU5ugjclSAhyAAKklmA1Jf3Ji1MmVwVSVZiUkApygv8AzFyxuSFEtE5mF8BM2aoBh5JYuLAJzDqTbT0jbypopnOh7fsfnAmJwwmhctygAgkijuFO1RveDVi8JcJyhgSlvT00MPLIy3BIUl8vVQULf2SmLZhbL6j6GBEyQgEIo5STq5DAd6AQFfLnAqUNWT9Vp9uUxFE6WJgBUBMKQAnYE3ZqE/QbCJ4XDaskDUAM7EkJ9Kn3O8Zy/h7LmImEzFOxULaHejEijM8XhNXHYUTJakKfKoAFixa945z4h4/4ZKEMSB6sdm3Eb+HSUSkoJqEgEjoGe0edYq63JVZ1G7sXq25F41xgtauEknESwlNFIylyCUhinYAVYX+cY2Nlyw2SYVqALnKUi4IvU1ce0QHF8iVJZwQQ2YgVBSTShodeu8Z/iu9G/wBY6yMVoS8cZSjSpAYuxGr2gs8bBK1hOUqSAzvpUmgux94ysvLchmb206OYt4bhipYSVZUqBck7P9+kNiaPxIrxJmYJ84lKb1QNu1owv4ZQUoXKXf01jc4xLHjkAZQnwgN6JG0VTpf42IpTKv6PbtBFVnAyJwlyikOgnmVUBJzFgnWu9A1qx0yMGmUMiQBWpAyu/p0jk/hnEJlTVLV5UhzR9QH+cdlimJqxc0F9NtfX0jPL2YEUo1qfvp3i0zagftTTQxJYAr9/fXrAiuIP5E5r8zsn/MaNTR/SBCDr9799G/0jIwOERiMUEKmZQlC1PmZjmDM9HqflEsRilzMwS9KAIHK7tWbc9ssKTw9QpyS07AZle9n94U0cMjkBLHUkl/mzHtEwHHTZvWApeFKTyHV7MCfQUJ7RPI6pfiA5AsORZtXS5KvYmDEvKX1f2EKB5E5CUhJISAzBTi4e5Z7kdoUSaGFYGTq8lVLuSmWfVy/1iGNmnxFKDAMhLqJADZ3LAGjF3pHNYP4hUkqUkVUEodhpSxqwAZvS0QwuOXNWlK1KIUoEjyiydjTSv7mHqtaK52QkArIUqYeUqS/lUL3at+rPA6sVNc5UqSxLFIVUgKSCVH1NQ1+gijDKypCgwKEzFflZyEjs7/I9yMFx6ahAylAS5FUhwySp6GzJatYUy+IcQnLH4qpihsqidWISzaXYXG8VcPxAzEqNkLoBTynX0huKcYmYlQKyDlcBg1ztA2CUxUb8i/8A6kfrGs8J0fCcfKKCl8isxWFk0BAypJAFfMrawgDH8ZUpKZVGljLyvzAU1qQQEns9IzQpiCBs+od9rbbxqycMpJ8RUonKVEpeyRMSCDuGSvd3EFkR+EoUpaQBRZAJdgzgliNaaHaOzwoTMdWRIyzFgOBcEDN0PKOtB0jiOGY2aFpCM0xlOwdqOzgdjsGEd7gFryvMSEFyyQXYaV1Mc+bUFypYHTX16xDFl0KSLlKgO4IaLCoff+sDYnDlRl5VAZZgUb1AcV3u/YduZC8wnSk5yAmXzoYaggEm729o0pc8Vr1b1p+kct/5vLQsu6i5VypVzFVyVPW+tthaDeBT1FKibn5MqY4+d43YGrPmnMA2umlDp7fd7JKHLfYG5+/rFMsPS4+pg2TT9YKhILdAB9mMrEcYkmZd/DR4iSliFAgpPcUDf2o05jEEaGBFcOlhyEjqXNaNd4C5vi/FJs4JQhCpbrUA5KVkJSNNHzK9rmMnDyJZQpKvFIC+VSG/lDOSx3qNo6PivDE8k1KHUgigLBncqsTT6COYwEtpIKgzzUEBncMlOuhBVHWemap4qZWU/wC8zlXN5cpY2TVwA402s8ZEtCSoDmDsPR2EGcaxWcsQwSGTS911PcdgNoHVLHhpUAynreuUN5baEk60jc9MtXhMhKvMQwFywqwy3IcPuY0pvD0lUtVGUkEkkXyLo5LXA9xGVImCWgkp1D1rV2I3A+XvF8jFozJCQoKKkhLszksHr6wVJ8bWkzicpD5a0LlhXpYUgech50/+4u2+XeL+Mn8XmYK8QuLhwTQECrMatFPjBU+aRUFKvpF8Jl4HG5M9iSgpANbkP8njc4ZxBCZSTlIUOQzHpRjYq6iop9BgyZhSumV/7QBGmhBg/wDj05U5kBASfyl0l7kAuB5Q7PpS0NidBJKZpfMlTP5q7VCWAF79YI/gkmvnG6rf5SAPlGCkiYFlBExxQAuRzBR/DKQo0cUTrpFuHx0xBSHUTygoUwYqUQ1UuKZd7+kZwtyYtKSlKlBOZWVIJYEmwivGThJnS5K7zbG4FWD+ppHPca40FysqkjO4UlQNEsQNg5IcexiPxDiXlyVGcqZNYKKS7odIJrmP5msxpFOKddisIUM5BBsRSsUZbVb73jnpPEJsuXJnLUZksrZblRpbVVyH2qOsdAviElZAlKc3bKoU3dSQNfmIMsR1AvCisn19oUCcwrANLQSQxBIDaBSkW0JctpfeLeEpAKbPRt9CadvWvqIP42vLLlJTQGXLoGdgVK16gX/eMnhAeah9HqwFch1dx/T1jc9AXK4j4cphVUwKAPKQBzO4bWkZrqYnl81QyQdUUAcMyjanRqxKav8ADlVqyjZJrmVpYdn941RKkHDzJxljOXASpQYkCqwzakks+w0i9JzcsVZ6k0v9Ge0acrBqCloUVUEwEXqHDgdm79orVw0MCJqSQAWswyJUfzaOzNcGpgnD8IUCOYFSgSAHdiAQohnat7UvDqaWBxEuUgjJMSMyk5lIGrDmVmcVBpBqcGmZRKEpSaFTJftSJYfhhKQlbMKhKbXelatvGnJkuwsBtHK1pVw3AS5IORITSqiXLDdRsPSNSWX9CLwNOlApoHqmhN2UDdj9+8POWUyyaJUGDkgagO9BbTtGK0KnEJSbskEm5oA+rkxJSaPt1b59oitA2eKVeVTaEM9ASytQKAfvtAQYVi5gVKmplKlKSQQgHORpUkBPqYrlYJUlJORSQVgAhlAOoJqXJuSXO5NHaAuOcenSZiEy1ZApLqYJLFyBUpJsLfS8AHj2JnZJaiCkTJZSQEu4U4DpAflFt+4jclZdPPmlC5ISHC5hSaOQGJf5GsactMSQlvv2iSkRi0oCJqTEAisWJTEQPFpBMlWQOpqd2Bp6PHLYPhrSWWHUhspJsVLG146/HLIQrKQCxYmwLUJ6RzODn+KjMoAkzcpoBUVJ7iN8azWPxbKBJRkSE+EJilVzFwXBLtldCRYfOAsakCShWUVcEVYPmqOZzbcxt4jg6WkzlNkTJQFB2JJUoAijDzC50rAWLwo8EKFUpqBuHKB0fmB2vHSVk+CwXiImAEAnUvohCg4F6JN3ZoG4dh1ePlX+VfsUqBcb0du0XInGSk5FBTkC1nQEmhOjK12dqiLSo+OtZBFJpCgGBYLcglyata0KNx5CTilB3HjkP/jU9g0ZslGUzSA4SahyKPlZxXWBw0wTFFSirzuTSqgC4Id3JLvFknKELyElagHSoMpwoGinIVroDDgUYdAMwa1H31tEkyWAKCWU4IsCK6QMvEFO4UCD3HaIyMU+RJFiS/rS3vCFktAUHFCNqGv9knKo0/Kx6RcOKTAQFtNykM450tWhoofMdIGwx/CXqAUf8wh8zkJNRlBANxyPRVx6fKJFi5iZpP4gSUuEpygA1/mBygndgIE/hFgPkVl3bl97GJqQC/nozksW0uK/donIK5fNLUQNSFFu5H/MBCkFcQUU5HZDvlTZ7u2/tHV8L4w8pJCCwZGYIuoCrtSzG/trzOHWglpqBV+dPKXYmjcpqwtGrw1aFSfCSoF5mcAkJU+XKzKZJDbLeDlDHTIxqSWBcsDYmnq1YUYOGkATF+NKaiQPEFzzORptrCjGLR0zhyphYzKAICVFhckUFQ1bDQDuNg8CZU1IzJWN0kH8swbAu6NtOsbq8VUMop8rJJoKvZKHLXcly0BS8GJSgULzJKgMoqfKvXKBdRsB9TBKQGF4W65aVgMiWtwpTNWZRkl9jygjrWL+JcWSmUlCEAIWlTOSQCTlo4ApXo5eAMViyopIBFGZ8z8yzcl9XoT8xGhwzgpWCufmEtLqyktV3LBIdm2asP2gn/li8ROKpSShJAJ/KA4GYAM9eagFjHS8I4cZaQFJDkOCAp2sM5IDKNadIs4Fi0KC0JSEgKJSBqnlAUTu5av6RpycKkGiUjdhHO8vhqQP/D+vvFktHaLZlbRCYopSogORYPfo8Z0nCaxLwxqBvUfOLCnb3iKlQEPiJlWH2IFxLscumVxo3MB3Br2ghJuo+vb7r3inIejmp17MGhgrH4nwWbPm5klBASGzFYYM7MkdCX16WgjgPA1SZmaYE8vlKCsh8uoUNjd6GmsaGHSp7iqjYeqdzE0BToYkpU5UWAYEEinrl3jW/AxqYbFIXmylyhWU9Dt9R6gxcqM3AYUoM0n88wqu9Gbt6QUuZGMK43iSVDvAWMnZZa1DRCj8jY77RPBzCZaCakpST3AMWLU8dI8RBS7Zg28cpO4X/DqoVKSogtldiCG369PlHYKL3jmOM8Ym4eaoFAUkh5dWcChJoXqCdL1jXEVVw7hqzhEypmZBJcggksF5gLi7C1nizh+GSMiCxCZawHH8sxga6t1pGLg+IqlTxlKjLKyS9XJBFSau5BaNnCYxOaQxFUzEkbEqlljWhr7tG6Fs3gSTKKSCpQ8QpPMKklTMF3c6kwuFSvEloWvKp0pKQPyullF2B5rnvSBOJBSitQStk5wVM1BplJcsFO4DEF4BTxQZUiT4spADFKpmYk3NW5avQUfQRJscQ4amYMpSE51MSlsxYEgk5a1A+6xwS0EXoRtuNvR/oY3ZPEitGZRLlKrnrpt/pGNiJxXRVSDoAA1qAMGomN8WaFxU7ORc0SCTegAJ9dYoQGI6fbwVMw4LEaBL/NN/VPzioSygmj6e+sbCh2sTf3219TBUjEDxEuGASz/4WiXgAp3PT7r92iiZJL0r1A/Q2iRS1OmZr/8Ap4qchKSCxdVjWyYSZjP1+xCmTeRN7qPuB/rEkzMKklwKMXYV0qLa7RStvT0/Z4tkeWZ6Bx3EVS0l2e+9td6QofgeMz5VELJG1wOxBIhRnzEMWIKT97tDQYNdTM4oBMWBmKAoikxT5Qbu9SWB9oMwnEkrVykgsCylZnNSTYCOYnLqdSXt679vsQf8OqPjJH976H+kYxrWtwrBjMklSSSCMr2fMS7JBej/AHy6HFMelEvwipWaZqHqMweru7ONj3jA4bxFUokFOc+UUrUuaXc0jQ47gFzlIyoOYXVRm2JB0rGbPJWYPiCcN4uUrXmDyiaAcywlSk5iAogPQWoWcwX8O/EKllEkkK5VOo0UWcpLWNKaW98PH/D6gUpSlROUkqSDl/MAP7xUR7942Phb4fVKV4q8wOVkp9XcnYsBTqdoLJmma6nbpFwxBT5cp6KdvleB/v7pEX1LxybTRMLkNS4I1e4b1fWxEJSwU0L7dYoxMvMhSQcpUkjNWnVxWMaXiZoKVFSVqSlQXKTMfMpwygliHFdNFQ4GlKxSZnipS7yzlPqUvTu6e0OJPPm/Kxoev6OPmekcvhOGzcxyeNc5uUJKVVapVUsdDresdTgCyWIAIuPWtTqWIrGrMGiZCWy7hWw/m/rFkryJ6U9mhpXnA3KfcEP8voYUssW3qP7w07j6RgipdYiqULkAtvEUricSVpSDQig0Nj2sb6xeFgbDp92gfN9/1eJJiC8LeAJnDM5rMV1ACRooM4D/AJ1e53goCIrWR1hTPncAlhPIhING1A7FwzUsaUjm8FMMucoqPLLJ6hlhs2YAsKAl9o7h0kWFWekcbxjBqkqWkPlWXoLpchmBqQVgMOlqiN8aGtiw0uYBNKTopRFCUixu5ygM/oIxcZwYIkpUF5lFK1EHlCuUzCRSlNC3RrQRwjjSXEtacrgIc2JSkAOGoGcVgefgFTsYoLJMtOYUcDKEuE8o3Yb3hnhVRh1o/hfDCJaZgCj4oNSCFnKoFOjAGuzVdsUAqNBQJYfSugrT7r0ysQJypP4eUSwuQRUhSRlYuwBoVUuz70xJ/BZsui0M5DFwz3bM7C5u0blZoJCSQq3l9LFSveBZqKVrR3A+vvGilkpOZyWa9y9C4ux99xAOV5ZbQmmzlMaCmTMKGynV2+hg3DlCwSeVW+mmunf3MBIkFXXpF2ELOOoP384ajYjBEM4YkOCNe333gSbLISH6xorJQoHKCC9Da/rSLVgTPK4NeU9qPZVd+l4Eywnz+g+rxGW2U3JZvS8Gz5NC4YqcOLe1xb+kBigNh1016QhcmcSKWGigCBewLtCiiXVOtxb0O0KECZiH2H236RpfDwaekbhXsx+d4UKMX00jhKAzSAoJ0JIqWY9nGsdbwjEmah1AAgsW1P6XEKFGOTUacqLk/tChRyrcSUWHpDAwoUBRmSwoMoODoa6/vDS5YSKAD0DV3hQogrQKnqAe4o/s3tElBlDqPpb76CFCiS2V5k+oMIFwGo4BH1Hzh4URW6OLEO3diIuGo3D+xT/1QoUQViW7geh9n/WKVKb7+94UKNQL5ZiU5FIUKBKZRhsfgUTA0xIUEuz9j3sPlChQpxnFEozrVLzAILEH9Kvd9Y6bgyUmQlSUpSSAFMLsBUnU1h4Ua5egnjaJH99H1EQ4rJQvDTs4sEsQASDmoa20+cKFB/C5XhiUKCUrTmQzkPq5ALWplPvGyrhmHb/d6Wr0O8KFGuTMJWEkJtKFT19d/WIqXKFpSaubDoK+3yEKFBCxuLypS0vLRkUCKMAkvUOBqB+3WMVRYsQKFm07fvChR04s1IzjrUdbtoH/AHgRcoVItZvc/rChRoVBUkAbPWneHhQom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data:image/jpeg;base64,/9j/4AAQSkZJRgABAQAAAQABAAD/2wCEAAkGBhQSERUUExQUFRUVFhcYGBUYGR0aGxocHhkYFxwXHBUdGyceGBokHRgYHy8iIycpLCwsHB4xNTAqNSYrLCkBCQoKDgwOFA8PGiwcHBwpKSwpKSksKSkpKSkpLCkpKSkpKSkpKSkpLCkpKSkpKSwpKSksKSkpKSkpLCwsLCwpLP/AABEIALYBFgMBIgACEQEDEQH/xAAbAAABBQEBAAAAAAAAAAAAAAAEAAECAwUGB//EAEMQAAECBAQEBAQEAwUGBwAAAAECEQADITEEEkFRBSJhgRMycZEGobHwI0LB0RRS4WJygpLxFjNDwtLTBxVTg6Ky8v/EABgBAQEBAQEAAAAAAAAAAAAAAAEAAgME/8QAHxEBAQEAAgICAwAAAAAAAAAAAAERAhIhMUFxAxNR/9oADAMBAAIRAxEAPwD1fJDNE4Zo8D0I5YiZe0WxDNElJMOJZMEJRvE2g0hvChiIKaIqQItWBCIipEEqltFJhCGSHIMTSIsTJMCVNDZjFiktEWhRILxciTvEUJi4GAxHwRCKYm8MRAVaUiKpqBWLyIrWIYKE8OLUSosEusXJEQN4G0WpQIYGJCYICrWjYQyZO8WZ4bxYUYydoqAi3xxFZVEChiIdKYmJYhSgIMJSIKyxBUSCZIjkgmIKhYUmXCicKIijDGEYciBpGGCaxKEBEk4eBsNis+ZgeVRSX3DfvBEZJQjDPSImInMRCYdoWWJHEOIYQiYkeYlxFZk7ROJRJQkw5XEvCEPkiBIMTaGAiWWImKYjEjDRCk8J4ZUM0ISeHiMIRI8OBCEOIEgJQBh8sSMNmjSOFRFUMTEcsSLPEM8WFMVEtpCzUQuIqVCVMEUqn+kITMKKTPhRYtaAVExHLcK+MJa2St0K3UAx/wAQoD0LdI6LD4sKSFJIUCKEGh7wWWNSr4Q7RELeHJgILhfnn1f8an+RA+oMaEYfAcS8yaP5lFQ/zKf5FMbkFUNEVGJtESIGkM8ImJ5YiREkCuIpJi3JEFFoksQYm0VpXuIfxBvEk3hniPiDeGE1O8STBhZ4j4whJnPYGIJPCaGz9IYvo0SShREA6mHbrEjtDPESRESqHAueE8Z/DsSpRU6aBSg+Z7EDKzQdmixHMM0RVPA1EBYvjsmWHVMQP8Q+lzDiHkxArjlpvx5Lc8qiNMtSfXQe+9oz5nxfNUglKEoU9CVZgB1DCsbnCs9o7dc8DWM3FcXQlQSVJdVg9T6R5+rjK0IWnxFkzC5U5cXJCXJZ/wB+2PjuLKUoqLudX9KPG5+Ni8no+L47LQFFS0jLUhw4t+UF9veOWxv/AIkV/Clun+ZZZ+wFO57RyWIxSlnmuS9dSdX19YBmT9P1jrPxxi8nUzv/ABEnk0RLA2Yk+7+ukKOOUv7aFGukXaukkY0l3+6/L+sbHDONzZAPhqACgeUhwDTmA0VfcbwCjgqGBC1VKdHFQD3Yk/tBeG4SMoOZQcB3KAElg+YEZkh6OxjNyqa6rGfEcxOFRMSUlRZyBYvUNUdIKk/FIXLAIKVlFSfKFfy3fV+kcsjDyyhKM4Ylwxcl0gmuVrlQbd+18qUJSwqWpBIBBGcJFa3CT6aaxy6xvtWlhOIplrSsFXIVBQOooNt2jtUTHjg5eNUxZEsOoqUlK3dg+Y8tat++kT+HcVMw5VULlqJLvXNqo76OHjPLjrU5Y714Yxz+G+Jqc6WU9ctQ3Ry8E/7Ry9l+39Y59a3saapyXCSQ5qBqWvTWEmYCHBcdI5THY/NiZc1IYIQUnNUuX/KLi2sQ4dxdUlAQACBVz1uKA1vpV9Ieo7OxhkmOZlfEYKySRUJTlzbFRcOAK5gNLWi1HHFJK84cEuhmFGsSbWfvB1p7R0UIiMAfE6fzS1DuP6A+8EI+JpBZ1lJ2KVD9IutOxqmWIfKIyP8AaWU7c395qeu/yiif8WoCEqAJzTRLY0NSRmY6MHHqIutWxvGAOMYgIQlRdkzEEtehdm1gXiPxHLlihMxRLZUV1YubJ7xzk/jk6cE5siGIUkbl+VxmL+jV6NDx42s2u8SdYeOH4bxWdh0KDJmlUxSg6ikh9ACm71u1TWKMZ8YYktlT4dKskrc0FFWAfvD0o7x3xMD42blQo0cAt66Btax5rhfiqfLJ/FUomhCyVNV3AoxuO5iOC4mtSVIXMXMdQKQpRO762jX67B3jew/xHMQnyk3N+93feBsbxvEzQ45QwLJLdypwYinNsB7fJolg+KykrDpe7qVUJINL2dqa23jWRnQuOTNVX8RyBULYFwHZiczsSXrX0iscQxKkZAqcQLM+azMVCrdL+0baviFKgAUOSWKVMSE/zNsxEYeIn05Tl52SL22SaqADF9iIZ9AJiZE0uFiYodQoG4GutfrAUmTnUyMo3JYDSrt9KxsDihKgVTGZaxkdgWKxalWKLvaIqWEkBKbvWgYO9D/ijcAdHCJhRmK0ZiSySXcD+0HB9PnEpGDmGmUaF3uD26whxNQZkA5g9VMGBGtalxpF+H4lyOUMXACc1C5SAcxAOu0IUTfhxavzJA0v9iKz8HbzKehfTr6/KNFXFAlBJSXSCWFbVYHW0CTePFlDIEqYFLkkd2DjtBtXhicY4KhLnxQFVDFJAcUIzWGweMHGySnIWbMlwWoeZQcb+sdNhsCMUvLMUwCpjsNeQ0JU/wCYex6xrYr4NlzUJSFEFLgG9bOQTzW+sb7Z7GPNiYUdHxD4PVIIClgvYpFwG3UN7Qo3sZdKqcoFlMrqQfqK/WJICSH5k9TUf5gHHtA/iEBs77AoYb1cDY16Q/jdCDTykfor9I4tjhh1NSocHlLh63IqPaJGaGs/oSP1jO8ZSeYH2CgT016QWJ61CoUo7gA/PzfdoMK8T0u6moKPRrUoLFrkRGVjQE3Skjd+Y9g1YHV4iagEF7kgNXYprFaJWp8FJLnyvdydOh+cWEUnHTFE5ZeZIJGZJSRTXzUoxY1rE0z5x/4St9LWehfteHwPlUCtJBzpsEgOMpsBWuprFuUBIRmQxAAPpMC/TpeMmKhPnV/CVetRT5/T3iSVzn/3R2uL7eaLJ2HzyxLKkpDJSDuyQmle8XYtHiM6kgBYWOw+kBAzkTFsDIcuRdIqL1zQNMxk2SQAFpCg4CmIaos7NSNmfIdaFFSQUqUoDdyk7/2fnGXxkOU5rhAHutRsWB/zCGAOvji2fIkHdLp905iD7fWg2FnTFqyFSluXDhyNKu+/28V4qcoOlABYD8tXOYWzEafdGLwkxBUEoZGUnOpVgA58z1entGsC9eLmJCioKU19LtYtS++sQTPKlDMopS5zF+YD8pAIsbV2MRRPmAZEL5BqdXreruX1t2gPFzA3MrMVUdmAIckOTW/28GIfKSCouyXcigUTyqY1FC4Bua0sYmqQDlykVIYFAS7ykKZw5u6n7bQKJo5ylwXSKZSCcqrUNGESTixmSlSqpLqZ7CUAa0Ygt9kQ4lqQP5QxqBoWCS7lD/mGo1ia1S0B1JSGD3vbQy6+YDvGfNBQFZlKLPagDs4qH0NjZoEUvMATmUAEsQTQVd8xdqX0YdIsArFSpTEpKXZJAc1pZm6+94EwKHWXLBIJJ2y8+tahJiudigS4SwsK6Mz5e3y1gdGIIXyblifU/p9Y3gdOnjEuodspAbs7M3rakZyZSVqJ8Q1PlSgq1JAppVvc+mRLmqUopym7t336As/SDcNMUTQMU3ZdR8iQaNStfYzFo9OBSUh5intWW1PLqzJoRsHVuBBM6aJQSFAroapFAaAm5Y0GlWiGNXNmI/FW4Uwqaszh3SkEs9X36vQZKkOJYClXU+UEOSQw5nFSKbQQqpvhmdmMwSuVsqqEEkEqykUJa5/SNFHEpASB4ks9SU3f09Yy+GzlKnrUqmVLBkpUL6HIwFVGgq8bP8Rus/5Ef9uKhVL4vKl0EwEEkuEm+1Et6QcMYVMAFqKiQA1SwKrHoHY1gZWLV/6szutvlSMnKoLdBDg35XD00STbUxYm3Nx5S/m0sNyAwFKudf2jBxKJqZi5qkKAe2bMoUIsNCS7U1hfwiszcuYV8qfV/K+2msVY2Us3IKlufKmpaxLevsO2pEpnIAOfnRnWqgKS9Ea+ImpBJ70jYwiUBIafMJrqNSdBMLCMfLM1JBBBbL/ZSosaWLdxeKBhlnL+GFVJFy3U0t6+sWBr/wAemW5z5wSzqOvoFl7X07w8CYPhayTmaXq/MRs1VBjCi8Ly1EBJUGRTmFzpmO71aHRmIcJSPw0K3DqVl1g4YVm0bxDVwKqo5JsxIixE6WSEggkhIABfyqzgUfYxnWsALQsgswGaZYCyAkj6iLk4VSgo5iQAS3/sAj3JHf0gg4gpU2V2UXqzlTAjy2cDWFMxawFEJlpBylQdSywodWByghmgSidwrlV/iFaXEtj0okn23iw8NFVOBmzahg5m/PnT7mB04vOCUqUUkKL5gkWYOc12YVBgTE4nKQQnUgqKiujZtQ10iItmSkZJjVDTLOWJCWFNaiGmsZMtNQMqwxd/Mh+ttY5yahc2eEIUoHKpgCE1BNKUFrwy+HTRMUgqXmSgF89HJTyeI7WL9hFg1s4rHKzAJQVDIi51yMdDXlAPrBGGnvKlkhj4lQA+Ue2nSMWXgCeVMyrJNVEbukEO99BoIFw61D/izAPECKKIuTVq7GLC67GKV4slgWzqzFrB0tXTWBuIIT4gzV5Ka1zL9oy+H4GYuWtYmryozZuZQsl3YCr9WjOxVZQJUssovV+Wgf0rbrBIdbeMx0sqUEqQ5SE3F3FG3oYxhMSy8qsrsTa3NRLVev0iuVhwJjsRzoI0dlr1avK1obCSiSwqSlgL2Ta1qGNSYyinFqdqkUUBQczBq3Arv7Qd/CrKSCCyHIIS4GpDO5LUat+lW4fgVeIgKl0cPmd2qB6Fw7dBHVSZYQGAc0D2FxYPBbhjJwfCClKipIcvlSTu4v8AlLd2gnAyClxlSnyCiXCqCrkuRpXaNWXLYl/5U+v5tYqlhzraXoa0cMddO8Y0qJOBFFGuVLFRAJIA9K3Pv1gHiclYlNIBcnMwZ2OoB7CkdAtOVLmgFSdPfYRgcc4opKilKFcrErDszPU610d/SKVOXx+HKQh0l60t+ZR/X5xTLxP4YlEEDOFgm4oUUHd3joThM0sLZKnJLLJCajTKBzHM21o5idOSpyEhNfKCdT8qNHaeWK2MJKSPxEmq5cx0khwoKdKWFSCySNy7bDRSBNSojwkKI51A5SSBRlORt8uhjmcICVFLkZmAqQHKkmrA7G8Gfw6vxASECWQQXNgWcsC5ZqsGrBYo3eKY1Uicjw1haXTUcxFcuVZsxJcHpbWBp/EllS8WnKmWWlKBJUxSSAcvK1xf+Y7xh47FBDyzmIfyvlLAFg5zfzGyRWL+E8YkJRNlTAsS5hBZs+UuNQQdBppFhaEnGystchUSp2Z77Gtm9jBJKQxKABRny1cAhgC/y1gDhzJxJXLzrSoKUhpasxDhLhCQrKKXU142pE3mJykKAfnlqSpiSKZkh7EU2MFCuThFnTInZg50oKpSep9hGhJlpA5aPqS5PqTXQekV/wAceh/w/wBIgcYRSg/wJ/6RAU585QH9f6XEBYhCFEFQTmNBuSxsdaDs0EzMSrcN/cT+36Rj8SxC/EkubzOgFQrQNvDAvOCQUtlS4PLQGoqKkUP9YIRgUoqEpr79W6f2faJZjfMdneth/SLDi1Pcs+9j1G0SD+GSaKfoLi+henbSFFxmruFHv+zwotQSdyEEyyCbAt10A1e0U4/HHKGAS1QwFPdzrEsBIzpAUNJx0AIRyilzUkuX+kW4zADy0BySdtSXqa6AW+tIg049OUKKSo7kk1TzHloBT16xZLxc1ScoSEpCSCWJ8ssqFCcocJ2LOKw2AlghQp5liuXVQGsEcOnDx2JpmJu4qhVMoDaaDWKg2BwClBgpfKtSSHYD/dtQMPzH2MNxDh7ImKsXUfnM/wC4PaCZOIVLmTcqCpppmGhcJ3KRWxG1ozcRx5K8yQHcKNQySwKmbzF2ArB5KyZhj4hXLUlKghNSQGzKd/8A5EV6QIMFMUnOpJWtw6U5QClgAQpKgAKOda+sS4FL8QqKyaFIAHVzcgkhg4D6aRu4PhiUKKkk1QlO9A5pQNUw24nN4aQsgjKo5VBwGBoC9QrqKxpIwikpcpCUlVQSXUSwQbqbnVVtto0pUlPiFIy1SXZndxcbxQnjCGZIIUSvKk0chaRlBFHOemg1pGdKg4QS1JzEhweUFTLWSEs76gmnQRTLm5pgRLQlSXKDWoAZJJ3GZ2JB8urwVw7h6prKnE5pawMo3T4Zcn1SbU5ugjclSAhyAAKklmA1Jf3Ji1MmVwVSVZiUkApygv8AzFyxuSFEtE5mF8BM2aoBh5JYuLAJzDqTbT0jbypopnOh7fsfnAmJwwmhctygAgkijuFO1RveDVi8JcJyhgSlvT00MPLIy3BIUl8vVQULf2SmLZhbL6j6GBEyQgEIo5STq5DAd6AQFfLnAqUNWT9Vp9uUxFE6WJgBUBMKQAnYE3ZqE/QbCJ4XDaskDUAM7EkJ9Kn3O8Zy/h7LmImEzFOxULaHejEijM8XhNXHYUTJakKfKoAFixa945z4h4/4ZKEMSB6sdm3Eb+HSUSkoJqEgEjoGe0edYq63JVZ1G7sXq25F41xgtauEknESwlNFIylyCUhinYAVYX+cY2Nlyw2SYVqALnKUi4IvU1ce0QHF8iVJZwQQ2YgVBSTShodeu8Z/iu9G/wBY6yMVoS8cZSjSpAYuxGr2gs8bBK1hOUqSAzvpUmgux94ysvLchmb206OYt4bhipYSVZUqBck7P9+kNiaPxIrxJmYJ84lKb1QNu1owv4ZQUoXKXf01jc4xLHjkAZQnwgN6JG0VTpf42IpTKv6PbtBFVnAyJwlyikOgnmVUBJzFgnWu9A1qx0yMGmUMiQBWpAyu/p0jk/hnEJlTVLV5UhzR9QH+cdlimJqxc0F9NtfX0jPL2YEUo1qfvp3i0zagftTTQxJYAr9/fXrAiuIP5E5r8zsn/MaNTR/SBCDr9799G/0jIwOERiMUEKmZQlC1PmZjmDM9HqflEsRilzMwS9KAIHK7tWbc9ssKTw9QpyS07AZle9n94U0cMjkBLHUkl/mzHtEwHHTZvWApeFKTyHV7MCfQUJ7RPI6pfiA5AsORZtXS5KvYmDEvKX1f2EKB5E5CUhJISAzBTi4e5Z7kdoUSaGFYGTq8lVLuSmWfVy/1iGNmnxFKDAMhLqJADZ3LAGjF3pHNYP4hUkqUkVUEodhpSxqwAZvS0QwuOXNWlK1KIUoEjyiydjTSv7mHqtaK52QkArIUqYeUqS/lUL3at+rPA6sVNc5UqSxLFIVUgKSCVH1NQ1+gijDKypCgwKEzFflZyEjs7/I9yMFx6ahAylAS5FUhwySp6GzJatYUy+IcQnLH4qpihsqidWISzaXYXG8VcPxAzEqNkLoBTynX0huKcYmYlQKyDlcBg1ztA2CUxUb8i/8A6kfrGs8J0fCcfKKCl8isxWFk0BAypJAFfMrawgDH8ZUpKZVGljLyvzAU1qQQEns9IzQpiCBs+od9rbbxqycMpJ8RUonKVEpeyRMSCDuGSvd3EFkR+EoUpaQBRZAJdgzgliNaaHaOzwoTMdWRIyzFgOBcEDN0PKOtB0jiOGY2aFpCM0xlOwdqOzgdjsGEd7gFryvMSEFyyQXYaV1Mc+bUFypYHTX16xDFl0KSLlKgO4IaLCoff+sDYnDlRl5VAZZgUb1AcV3u/YduZC8wnSk5yAmXzoYaggEm729o0pc8Vr1b1p+kct/5vLQsu6i5VypVzFVyVPW+tthaDeBT1FKibn5MqY4+d43YGrPmnMA2umlDp7fd7JKHLfYG5+/rFMsPS4+pg2TT9YKhILdAB9mMrEcYkmZd/DR4iSliFAgpPcUDf2o05jEEaGBFcOlhyEjqXNaNd4C5vi/FJs4JQhCpbrUA5KVkJSNNHzK9rmMnDyJZQpKvFIC+VSG/lDOSx3qNo6PivDE8k1KHUgigLBncqsTT6COYwEtpIKgzzUEBncMlOuhBVHWemap4qZWU/wC8zlXN5cpY2TVwA402s8ZEtCSoDmDsPR2EGcaxWcsQwSGTS911PcdgNoHVLHhpUAynreuUN5baEk60jc9MtXhMhKvMQwFywqwy3IcPuY0pvD0lUtVGUkEkkXyLo5LXA9xGVImCWgkp1D1rV2I3A+XvF8jFozJCQoKKkhLszksHr6wVJ8bWkzicpD5a0LlhXpYUgech50/+4u2+XeL+Mn8XmYK8QuLhwTQECrMatFPjBU+aRUFKvpF8Jl4HG5M9iSgpANbkP8njc4ZxBCZSTlIUOQzHpRjYq6iop9BgyZhSumV/7QBGmhBg/wDj05U5kBASfyl0l7kAuB5Q7PpS0NidBJKZpfMlTP5q7VCWAF79YI/gkmvnG6rf5SAPlGCkiYFlBExxQAuRzBR/DKQo0cUTrpFuHx0xBSHUTygoUwYqUQ1UuKZd7+kZwtyYtKSlKlBOZWVIJYEmwivGThJnS5K7zbG4FWD+ppHPca40FysqkjO4UlQNEsQNg5IcexiPxDiXlyVGcqZNYKKS7odIJrmP5msxpFOKddisIUM5BBsRSsUZbVb73jnpPEJsuXJnLUZksrZblRpbVVyH2qOsdAviElZAlKc3bKoU3dSQNfmIMsR1AvCisn19oUCcwrANLQSQxBIDaBSkW0JctpfeLeEpAKbPRt9CadvWvqIP42vLLlJTQGXLoGdgVK16gX/eMnhAeah9HqwFch1dx/T1jc9AXK4j4cphVUwKAPKQBzO4bWkZrqYnl81QyQdUUAcMyjanRqxKav8ADlVqyjZJrmVpYdn941RKkHDzJxljOXASpQYkCqwzakks+w0i9JzcsVZ6k0v9Ge0acrBqCloUVUEwEXqHDgdm79orVw0MCJqSQAWswyJUfzaOzNcGpgnD8IUCOYFSgSAHdiAQohnat7UvDqaWBxEuUgjJMSMyk5lIGrDmVmcVBpBqcGmZRKEpSaFTJftSJYfhhKQlbMKhKbXelatvGnJkuwsBtHK1pVw3AS5IORITSqiXLDdRsPSNSWX9CLwNOlApoHqmhN2UDdj9+8POWUyyaJUGDkgagO9BbTtGK0KnEJSbskEm5oA+rkxJSaPt1b59oitA2eKVeVTaEM9ASytQKAfvtAQYVi5gVKmplKlKSQQgHORpUkBPqYrlYJUlJORSQVgAhlAOoJqXJuSXO5NHaAuOcenSZiEy1ZApLqYJLFyBUpJsLfS8AHj2JnZJaiCkTJZSQEu4U4DpAflFt+4jclZdPPmlC5ISHC5hSaOQGJf5GsactMSQlvv2iSkRi0oCJqTEAisWJTEQPFpBMlWQOpqd2Bp6PHLYPhrSWWHUhspJsVLG146/HLIQrKQCxYmwLUJ6RzODn+KjMoAkzcpoBUVJ7iN8azWPxbKBJRkSE+EJilVzFwXBLtldCRYfOAsakCShWUVcEVYPmqOZzbcxt4jg6WkzlNkTJQFB2JJUoAijDzC50rAWLwo8EKFUpqBuHKB0fmB2vHSVk+CwXiImAEAnUvohCg4F6JN3ZoG4dh1ePlX+VfsUqBcb0du0XInGSk5FBTkC1nQEmhOjK12dqiLSo+OtZBFJpCgGBYLcglyata0KNx5CTilB3HjkP/jU9g0ZslGUzSA4SahyKPlZxXWBw0wTFFSirzuTSqgC4Id3JLvFknKELyElagHSoMpwoGinIVroDDgUYdAMwa1H31tEkyWAKCWU4IsCK6QMvEFO4UCD3HaIyMU+RJFiS/rS3vCFktAUHFCNqGv9knKo0/Kx6RcOKTAQFtNykM450tWhoofMdIGwx/CXqAUf8wh8zkJNRlBANxyPRVx6fKJFi5iZpP4gSUuEpygA1/mBygndgIE/hFgPkVl3bl97GJqQC/nozksW0uK/donIK5fNLUQNSFFu5H/MBCkFcQUU5HZDvlTZ7u2/tHV8L4w8pJCCwZGYIuoCrtSzG/trzOHWglpqBV+dPKXYmjcpqwtGrw1aFSfCSoF5mcAkJU+XKzKZJDbLeDlDHTIxqSWBcsDYmnq1YUYOGkATF+NKaiQPEFzzORptrCjGLR0zhyphYzKAICVFhckUFQ1bDQDuNg8CZU1IzJWN0kH8swbAu6NtOsbq8VUMop8rJJoKvZKHLXcly0BS8GJSgULzJKgMoqfKvXKBdRsB9TBKQGF4W65aVgMiWtwpTNWZRkl9jygjrWL+JcWSmUlCEAIWlTOSQCTlo4ApXo5eAMViyopIBFGZ8z8yzcl9XoT8xGhwzgpWCufmEtLqyktV3LBIdm2asP2gn/li8ROKpSShJAJ/KA4GYAM9eagFjHS8I4cZaQFJDkOCAp2sM5IDKNadIs4Fi0KC0JSEgKJSBqnlAUTu5av6RpycKkGiUjdhHO8vhqQP/D+vvFktHaLZlbRCYopSogORYPfo8Z0nCaxLwxqBvUfOLCnb3iKlQEPiJlWH2IFxLscumVxo3MB3Br2ghJuo+vb7r3inIejmp17MGhgrH4nwWbPm5klBASGzFYYM7MkdCX16WgjgPA1SZmaYE8vlKCsh8uoUNjd6GmsaGHSp7iqjYeqdzE0BToYkpU5UWAYEEinrl3jW/AxqYbFIXmylyhWU9Dt9R6gxcqM3AYUoM0n88wqu9Gbt6QUuZGMK43iSVDvAWMnZZa1DRCj8jY77RPBzCZaCakpST3AMWLU8dI8RBS7Zg28cpO4X/DqoVKSogtldiCG369PlHYKL3jmOM8Ym4eaoFAUkh5dWcChJoXqCdL1jXEVVw7hqzhEypmZBJcggksF5gLi7C1nizh+GSMiCxCZawHH8sxga6t1pGLg+IqlTxlKjLKyS9XJBFSau5BaNnCYxOaQxFUzEkbEqlljWhr7tG6Fs3gSTKKSCpQ8QpPMKklTMF3c6kwuFSvEloWvKp0pKQPyullF2B5rnvSBOJBSitQStk5wVM1BplJcsFO4DEF4BTxQZUiT4spADFKpmYk3NW5avQUfQRJscQ4amYMpSE51MSlsxYEgk5a1A+6xwS0EXoRtuNvR/oY3ZPEitGZRLlKrnrpt/pGNiJxXRVSDoAA1qAMGomN8WaFxU7ORc0SCTegAJ9dYoQGI6fbwVMw4LEaBL/NN/VPzioSygmj6e+sbCh2sTf3219TBUjEDxEuGASz/4WiXgAp3PT7r92iiZJL0r1A/Q2iRS1OmZr/8Ap4qchKSCxdVjWyYSZjP1+xCmTeRN7qPuB/rEkzMKklwKMXYV0qLa7RStvT0/Z4tkeWZ6Bx3EVS0l2e+9td6QofgeMz5VELJG1wOxBIhRnzEMWIKT97tDQYNdTM4oBMWBmKAoikxT5Qbu9SWB9oMwnEkrVykgsCylZnNSTYCOYnLqdSXt679vsQf8OqPjJH976H+kYxrWtwrBjMklSSSCMr2fMS7JBej/AHy6HFMelEvwipWaZqHqMweru7ONj3jA4bxFUokFOc+UUrUuaXc0jQ47gFzlIyoOYXVRm2JB0rGbPJWYPiCcN4uUrXmDyiaAcywlSk5iAogPQWoWcwX8O/EKllEkkK5VOo0UWcpLWNKaW98PH/D6gUpSlROUkqSDl/MAP7xUR7942Phb4fVKV4q8wOVkp9XcnYsBTqdoLJmma6nbpFwxBT5cp6KdvleB/v7pEX1LxybTRMLkNS4I1e4b1fWxEJSwU0L7dYoxMvMhSQcpUkjNWnVxWMaXiZoKVFSVqSlQXKTMfMpwygliHFdNFQ4GlKxSZnipS7yzlPqUvTu6e0OJPPm/Kxoev6OPmekcvhOGzcxyeNc5uUJKVVapVUsdDresdTgCyWIAIuPWtTqWIrGrMGiZCWy7hWw/m/rFkryJ6U9mhpXnA3KfcEP8voYUssW3qP7w07j6RgipdYiqULkAtvEUricSVpSDQig0Nj2sb6xeFgbDp92gfN9/1eJJiC8LeAJnDM5rMV1ACRooM4D/AJ1e53goCIrWR1hTPncAlhPIhING1A7FwzUsaUjm8FMMucoqPLLJ6hlhs2YAsKAl9o7h0kWFWekcbxjBqkqWkPlWXoLpchmBqQVgMOlqiN8aGtiw0uYBNKTopRFCUixu5ygM/oIxcZwYIkpUF5lFK1EHlCuUzCRSlNC3RrQRwjjSXEtacrgIc2JSkAOGoGcVgefgFTsYoLJMtOYUcDKEuE8o3Yb3hnhVRh1o/hfDCJaZgCj4oNSCFnKoFOjAGuzVdsUAqNBQJYfSugrT7r0ysQJypP4eUSwuQRUhSRlYuwBoVUuz70xJ/BZsui0M5DFwz3bM7C5u0blZoJCSQq3l9LFSveBZqKVrR3A+vvGilkpOZyWa9y9C4ux99xAOV5ZbQmmzlMaCmTMKGynV2+hg3DlCwSeVW+mmunf3MBIkFXXpF2ELOOoP384ajYjBEM4YkOCNe333gSbLISH6xorJQoHKCC9Da/rSLVgTPK4NeU9qPZVd+l4Eywnz+g+rxGW2U3JZvS8Gz5NC4YqcOLe1xb+kBigNh1016QhcmcSKWGigCBewLtCiiXVOtxb0O0KECZiH2H236RpfDwaekbhXsx+d4UKMX00jhKAzSAoJ0JIqWY9nGsdbwjEmah1AAgsW1P6XEKFGOTUacqLk/tChRyrcSUWHpDAwoUBRmSwoMoODoa6/vDS5YSKAD0DV3hQogrQKnqAe4o/s3tElBlDqPpb76CFCiS2V5k+oMIFwGo4BH1Hzh4URW6OLEO3diIuGo3D+xT/1QoUQViW7geh9n/WKVKb7+94UKNQL5ZiU5FIUKBKZRhsfgUTA0xIUEuz9j3sPlChQpxnFEozrVLzAILEH9Kvd9Y6bgyUmQlSUpSSAFMLsBUnU1h4Ua5egnjaJH99H1EQ4rJQvDTs4sEsQASDmoa20+cKFB/C5XhiUKCUrTmQzkPq5ALWplPvGyrhmHb/d6Wr0O8KFGuTMJWEkJtKFT19d/WIqXKFpSaubDoK+3yEKFBCxuLypS0vLRkUCKMAkvUOBqB+3WMVRYsQKFm07fvChR04s1IzjrUdbtoH/AHgRcoVItZvc/rChRoVBUkAbPWneHhQom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1960-70-е годы появляются первые проявления новой образности архитектуры, использование современных индустриальных конструкций и прогрессивных строительных материалов - Дворец спорта в Киеве (архитекторы Михаил </a:t>
            </a:r>
            <a:r>
              <a:rPr lang="ru-RU" dirty="0" err="1"/>
              <a:t>Гречина</a:t>
            </a:r>
            <a:r>
              <a:rPr lang="ru-RU" dirty="0"/>
              <a:t>, А. Заваров) наземные станции Киевского метрополитена </a:t>
            </a:r>
            <a:r>
              <a:rPr lang="ru-RU" dirty="0" smtClean="0"/>
              <a:t>«</a:t>
            </a:r>
            <a:r>
              <a:rPr lang="ru-RU" dirty="0" err="1" smtClean="0"/>
              <a:t>Крещатик</a:t>
            </a:r>
            <a:r>
              <a:rPr lang="ru-RU" dirty="0" smtClean="0"/>
              <a:t>» </a:t>
            </a:r>
            <a:r>
              <a:rPr lang="ru-RU" dirty="0"/>
              <a:t>(архитекторы А. Добровольский, В. Елизаров и др..) </a:t>
            </a:r>
            <a:r>
              <a:rPr lang="ru-RU" dirty="0" smtClean="0"/>
              <a:t>отель </a:t>
            </a:r>
            <a:r>
              <a:rPr lang="ru-RU" dirty="0"/>
              <a:t>"Тарасова гора" </a:t>
            </a:r>
            <a:r>
              <a:rPr lang="ru-RU" dirty="0" smtClean="0"/>
              <a:t>в г.</a:t>
            </a:r>
            <a:r>
              <a:rPr lang="ru-RU" dirty="0"/>
              <a:t> </a:t>
            </a:r>
            <a:r>
              <a:rPr lang="ru-RU" dirty="0" smtClean="0"/>
              <a:t>Каневе </a:t>
            </a:r>
            <a:r>
              <a:rPr lang="ru-RU" dirty="0"/>
              <a:t> </a:t>
            </a:r>
            <a:r>
              <a:rPr lang="ru-RU" dirty="0" smtClean="0"/>
              <a:t>(</a:t>
            </a:r>
            <a:r>
              <a:rPr lang="ru-RU" dirty="0"/>
              <a:t>архитекторы Н. </a:t>
            </a:r>
            <a:r>
              <a:rPr lang="ru-RU" dirty="0" err="1"/>
              <a:t>Чмутина</a:t>
            </a:r>
            <a:r>
              <a:rPr lang="ru-RU" dirty="0"/>
              <a:t>, Е. Гусева, В. </a:t>
            </a:r>
            <a:r>
              <a:rPr lang="ru-RU" dirty="0" err="1"/>
              <a:t>Штолько</a:t>
            </a:r>
            <a:r>
              <a:rPr lang="ru-RU" dirty="0"/>
              <a:t> и др.)., Дворец детей и юношества в Киеве (архитекторы Авраам </a:t>
            </a:r>
            <a:r>
              <a:rPr lang="ru-RU" dirty="0" err="1"/>
              <a:t>Милецкий</a:t>
            </a:r>
            <a:r>
              <a:rPr lang="ru-RU" dirty="0"/>
              <a:t>, Эдуард Бельский) киноконцертный дворец </a:t>
            </a:r>
            <a:r>
              <a:rPr lang="ru-RU" dirty="0" smtClean="0"/>
              <a:t>«Украина» </a:t>
            </a:r>
            <a:r>
              <a:rPr lang="ru-RU" dirty="0"/>
              <a:t>(архитекторы Е. </a:t>
            </a:r>
            <a:r>
              <a:rPr lang="ru-RU" dirty="0" err="1"/>
              <a:t>Маринченко</a:t>
            </a:r>
            <a:r>
              <a:rPr lang="ru-RU" dirty="0"/>
              <a:t> и др.).. Оригинальностью и новизной форм обозначенная архитектура комплекса Киевского национального университета им. Т. Г. Шевченко (архитекторы В. Ладный, А. </a:t>
            </a:r>
            <a:r>
              <a:rPr lang="ru-RU" dirty="0" err="1"/>
              <a:t>Будиловский</a:t>
            </a:r>
            <a:r>
              <a:rPr lang="ru-RU" dirty="0"/>
              <a:t>, Л. Коломиец и др.)..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fire-dance.kiev.ua/images/dvorets_spo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2450522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hQSERUUExQWFBUVGB0aGRgYGBwaGhoYGRwaGhcYGh0aHCceFxkjGhgYHy8gIycpLCwsGB4xNTAqNSYrLCkBCQoKDQwMFA8PFCkYFBgpKSkpKSkpKSkpKSkpKSkpKSkpKSkpKSkpKSkpKSkpKSkpKSkpKSkpKSkpKSkpKSkpKf/AABEIAL0BCgMBIgACEQEDEQH/xAAbAAACAwEBAQAAAAAAAAAAAAAEBQIDBgEAB//EAEYQAAECAwUFBAgDBwIEBwAAAAECEQADIQQFEjFBIlFhcYETMpGhBiNCUrHB0fAUkuEkM0NicoLxJdIVNFOTB2Nzg6Kywv/EABcBAQEBAQAAAAAAAAAAAAAAAAABAgP/xAAZEQEBAQEBAQAAAAAAAAAAAAAAARExQSH/2gAMAwEAAhEDEQA/AL1WcBa6BsRiaEtlSBbwvHBNUVDYcuoVbmNMteesEyp4UAQXB+67okirGfOsdlSUg0AB3sIikxZLVAFyw/GLhZU+6nwEQkJpFpWwiKiqSgeynwEV9in3U+AiSiTFklFIDiZIGQA5CKZsxovmLYQEsPARKzvj3YA1IB6R4y4tSIDstAGQblHlGJRBUBBUsHMDwjwlJ90eEdMcEEdAA0aPExx4gqYBASTLTuHhFqJQGQA6RQmcItRNeCr4gRWtY9iO6OB4YPJkJfujwEXCKwTHQswFhlA5gHmHiQsyfdT4D6RBM6LUTAYCSLMj3U+Ai5FmR7qfARFJi1BgLU2ZIySByAjhsydUjwEXIibPEFAkpyYeES/Dp90eAixSY6ICvsZaQ6koAFSVCjak8IAVftlf+B+Rf+yJXvbCkoQlWF1AqVhxYUJqotvbLiU5wN/xd/4yBwMhyOBLViyDC35PWm0TUhhtPk7g1rvFYpslsw9whBdyPZNKsSDg6uOsMvSWzFc90DRq9Tnp14wkWhVQzHJo6TjNaGyXulRwq2VAVeg3a8+UMkRi2KQAQSMwDpxSfZhnd94rQGDzUh3BopI3MBXWofSgiYNWhbZR1angOy3giYkKQXG7XqIuBiAmWYvMxhAstcRmTHPKIqc1UVvEQd8dRWsBaTEcUQWuKkKeAKSt+UcjwDCIKU0UeMVrmNEVzHjgTBEBNJMdEkxamVWLCmArRIguWiKkiLkiCoTFgatEgYGtSiCeaQOtPvlF9mFPv71gLY6ER7DEgIg4ZcREuLY8IDiVNBMqdAykeETQmsUMUmLRAaC0EoXSIPFbxXarTgQpW4PElQjvG3usgHZlMVDesjYQd4ZzTcqGAFczEok1MxQUQ7MmmBDnu7+o3Qcq62JHZZU/ep+kD2W7phViUhSnLl2D1ffDv8P/AOQj86fpBGLvwDt1im0AK/0s1KnPyhZJlOkP55+dYcekcnbC+IBHSihxHyEKrHVIOhqOWkanABeUwpUnUYdRRgWH+RHLPtEEODufLPIwxVZ8RdgGoCc25eNYngS+FyVfyuTwonIcxFQIhbKxA4F6kDPLvDpmODgw5st9jZRN2VEUPsnkciKivkMoDVdMw1wtxUR8niu0WIy0OcK0k1TmH+PUVgrTYo9Gbsd5mWGQCse4VbQfcT3m3CudDD2y2xMwOk9DQjTLnEwXmPJUAIgtcVhUQWLLxOWnWK0DSLnaAmpbQMpTmJExwIgOJQ8XoTEkoYRJKYo40daJlESKYCKExYlMdSmLGbOIBbRKdt+IRdLlsIrtEyqGBLqApoGNTwgloCGGJIREmixKICvDEAmCGjhRARAiwI3RExdKVARTFyDSPLRuiEFcttqCEuWclkjeo5Dx+EZgIAZLk1LnVSj3lH4DgBB14WkrWW7qNlPElsSundHNW6F1jm45wQNH8YYh9bbyUhEpaQFbQCgdXGT6VDdYcpvZbVkkHUY0ljqH1hNfVnw2Q0chaKO2axR9M84SLusOWsyANB+JFOGcIIX9LxA6MQfL7HWEtkUOzSA5VUYRm6Sx5CmZh1fE84ykMkUxLVkkMGYe0o7tM+BRLvBKHSg4Ac1HvK4k6cosBBkgH1qv7EHyUrM+Q5xKZeolJZIEtOgSA/TSFk+0BKcRPKuZhWu0qUSTX6buAjQjed7TZpzKU8y55n5CGnokzLkEgCYCU8FgV8c/7eMK7QlxHbDaFIUFJAxAgjmKt1+sKHKrEoHCqhPUco5Z5xxvQKGSga6hj72oY1G8Q/npCjiFQsBQ5EAwnnWA9oWBrXLxpka14PygD7Ler0mMNAsZKPL2T95QaB/mM+UKDggDnWm46KHSLrLa1IYBmq6SaF/dJ7pfTKvSIH6TEwSYHsdrSsbOYzBoocxBUtEB7BFshFXiITBctEQQCY4V6COTV6CLLPKgJhGUeVEypopUrFAS7Q5CKLVLWFBVSkAuzlj/AEpqRyMEr2EFTCgJPIV0ED9vMUUkDCCWDlno+lcq5+EBSgnYBwkPnUhiFEKBKsmBHOLglbFgHWXDFSWG+rtvy4RWmzLDOEEl9FMT7WWVXPU8omuVMBSQHKixYsSzljRg1fhmYA42agqTziaUNAkm3LKgnAyi/ecd3OrQzAgB6xITIuwRBcuA8ItwQOhLQXJUYCuBbxtOBJY7SqDVjqc8gKwctLRn7RMM1eyCdBwS9TuYkA8gmAFkgZAMkUA3DfzqSeJMeuqyqlT0u7F2dsn5cRBYXLC0hLPhJKdSBRwN7ghs890N7Me0B4EEb99RpubhARvg/s6gQ7rQAN7qTTrlC/sFf9Cz+B/2wb6Rf8vRy65eXe7wy4wqUS9Bbm6/MRIMR6bWuabUpCVFKZYS24lSXJPSn+YRKtMymJlNQ6H6Q99L5rW1Y3pR/wDUQqzDiNTgFXOxEZgDTiYJlzgCz5x7swTXxge1XeUknMPn95RqBkhAOUVzZeE0+2iFlKgHOnj1gsgL/uiDSejlqxyANZZKOg2k+Sm6QVNITVqs3nTzMZ+4bQUGcN6UkAVqk4TnqcafCLzMKjtl20J138T90gCp1uQGx1D5JzrSm5gODuTEDbUKASZYBJIAAcgCoLmhJAbmYjKuhSwSAwNQ5HQ74WzpSpaVlsRGYGeenxiA+ejCoMXo6VChDvl9tDGw3xkJmXvgMBuxj2ae1lyiqXYUlITUlKQMWuoDeGUBdnMBJSH4GhruOmvCKNUlQIcFxm++LcZyEZ+yqUgerIA9093y7p5U4aw2st4pVQ0VuPxGihxG6ICZYcwUaCKQnWOKUTGR4KcwTKRFUqXWCwID3YuCDrSABd5SGDsKAu5SWzY59K1q7Q3SHjykjzeASgEmUygA6sTEMwSpVPEGsTSglRU5JySCAGc4iVUOElt2QFM45aZa0TEpSE9mScTmuFlEAccTJ4pO8VaKlNrr4nWKB7JZtrESSWYaAAtQAcnJ48Gg7DAtjBY8y3QkDqzQRiO6IJBMdIjiZm+OmsBEoiaFRBIaPTVhIJJYAP8AUxQDfNq2ezeq8/6deT93rwhXd9odbJLUIoNNSOTjwiSpKpqlKpXQ0IA7o1yD9SYKsdxCWMVUnfmG1fm5gM9Nsqu1W+Fya55ilH5a59YeXZalJYGpBzydtFeDPA96WdQViagBfizMRnUj4Rd+BSkJMsMlVCNMSqhXNRoTvbeYAz0nmCZZXSf4iHckZKqlRFU7jqISfg1Cn7PSlJ8wjocVYNty0pkuU/xZeL+YJCs31YNXhF6bykN+5H5EQgy/ph6O9tNxyzhmYQGPdU2/ceP+YyosykKKVAgjMHMR9DvT950HWFnpHchXJK5YeagOB7wzKeJZ240o5hKrIYKwTwgGwW0LCSNftoZgatnGkLp9oCDVyfvODLtON2oRp9/dIEtllKnGWoMdu1WFXeckMQ36wDuwKHa0zUhY6hJUPNIi/NQJGQL1aj1HF4W2e1tPlH+cDqrZ+cOVLAUA4GZNCaNQ7gXqH3QDtFuSEONkgOUnNtR0ypGcnSsVRr8ak8w58oYS7CVVVkdNSBv4PXrBAlS0VXr3Ue9o53JgC7PZWQKUGqjQDidY8JstAYOQN2ymB7XbSe9kNNB0jPLvftSQGwvQfMxAzvL0gSP3ctBVxy8cz4RGyTTOkIm4QFBRSsJyChkRuBBHiIU2mWVAuG3Q29C6drLORAUOaVMfIjwhQxsV5FNFOoZA6jmNeleENpCwoBSSC9QRCe1XaAsrBbTCA9N5Ay3PwiuTPKC6FJJ1AII0qoDLnn8Ig00osYmCSeEBWW2BbA0O76b/AIwbLXWICgWEQAcxEVMXJS3GCvTJKSxI7uUQXOTqcotCSYBmrdTYABUHEWfgM927lAWWWdQuWLq4UxFviILEK0BTCiS5bvaYlFu6Na5wys8wqDs2lf0p5mCJGsRWiLOziJSRAVpMAXrai+AZM5+Q6lz04wbOm4QSR97hxOUJ7TOCAVrclwC2QJNTXcKco0KrtR2vaj+XD1ILHxEK7p9I1JUkKV3sjpyV9Yf3daUlbgAE6DVt43gDrGKtNn9YtPurUOgJEBvQtK05NlTQHQj+V2fdC+zzGlqlMcnSxYgEFQbkoFuQgW6baQBkSnTeMq/CGFrkAbadBpnh6ZkVpziBXe9pxSUljtTRnyW7xWFcI5eKyES31Klc2AqOG1C43sB/mGB7eFmBtIJ9wEDl/kR21TSEkIbGzh8n0HWO3w4nOHDJHskhjU1AZ6CF8y1AmpDmMxa+fylJl5SkiuQmsz5ioLNughV8MP3QP/uj/bF14ISqYqiQXVRtSddnN/nFH4AUOw3Lw0+2jqiC7zQc5av+6n/bDSdd0tKcWGfKpiqEzUH+5BBApqIWG70AOSksN2Zrw+2jXWv0cs6ULUgiUMLshakEuwwlJLEdNBEoy0uYgzJRCyAmYhR9Uo0CgT5CN9ZJ8lVEKlrO5w9DShZWfCMfdd2Az5YUpQGIBws8qbt8aa0+iqsLBRI07RCV6vQgA7y7vlEB9nsRxEAFIqWIYf4eEtv9DrSomYqaiaokHDtSwOCRUADRz1hjclzzETKr9Wn3JimJ0BQrKjHPnnD9ayrKIPmU2WUKKFpKF6g0LHUEUUOI4xSLAxxDwj6Lfd1InSihgVp7qvdV8SN41HFowdhW7hiCHBTR0qFCktqCCOkUC2O9caihVNz8M34w69HLQU2pO5QUk/lJHmkCEV4SeyXjbPdxhpdFoBmylak/IgxQ8thVMmYXcqFE6Nx4RRd1nPbFIOPC7EAM4YNXIPBlmtPrVlBGNgneAAxJ4VV5RGzrlyFVUMZozhhk4YmpduA4wDH/AIcsq2VBgzhiXOpp3S/GCJM9SSygW3nP9fjzhDeN8qUVJSojDxr090co56JTNqeFlwyVVORGIEvpmImDYWaeCxBgtCXjLS7eEkBJL5OWbNg+/wC66w6s94guDQih8vDPKJgYle6Kp9mYvUuQ4+Y45HpE5ChnFz74gW2ZRVowAIJ4gnLnQ8K8IYCSAzaQHMDApCWFTuG09acfjF9mnEkhqZu51yzHPwii8o3RWoxao76RRaJlIAG1qxKABZvjp9evCKUWCWtBYhWLOrgnrUNA8u8ECeApxs4kqbZLn4vWBVLMq0LA7pLsMmIBDcn8ooimVgSFAMpKsK2OSnoeRpXfCi2AdtN/r+NT8Yc3hJYmYhymYKgaq0LfesZm/wC0lJmqFFOM9HAgIWS9lCcSE0S4r91h9YLUqelSFtQpLBw6SXbPeD+aMlYpTBycxiMaUrnSLLJMoOq0FSiUoxrp3APZSnBqciS0BL0mStKpeFBZlcq4foYWG4phqUSwdXmywX1faoYXX5YbQpSO0SMSnbtZhUoqGYOEYRpqYbp9DZrD/l/+1MPniDwD6/7tQqcVHEDhTVJAyHCsLRYCnuzpv9xUr4lobX5PAmkEjIZ8gYEUk6xmLWLtcgOrJVT1rACpbKLBmxfr8/CLJ884jzz61iElZd66+BzjaCTYqZDRvGNxei1ftPdYSwMi6iSnCU7WGgJBIDlhkzHGSbQGSOI/SNneivV2su7FAFGYFSXAJ3keT6iJRj/RslVtQktRSXz94ZA6fWPot4S0oKSlJDljhQcsSXIKQ7sSOo0ePnHomCbdLdv3gajUz+nhH1C1o2sRzASAA4LYwpdQa90eEKB0Edmlbr2tDiIGTMS5I45GOduM0qSWZq6/LdEp1mAlS0EBQSGFSaBgku4Ls0CzJI905aLV+sQWzpAqpnfPfR6+D8ct0fNbYJyJq0hiylVCUgnaLqJEvM5nrH0FElNWcflPxS8Yi9B6yYQ79or4mLANZZU1c1CVoSsFQG0kMX5ogtNlWi1pSiSAygQNpg4BoDMDZ5cdIncyfWy3DkEU35b6Q1lAqvBIajoJFBmgbjAMLDVSQqUtD+6aDUl22dC+LQRK8fRQdmpUhwUgkJUcWM+6CagnmRDRI79DslhV32jSpO6LbPa6MUqPQgV+EB8znW1JGNPebk/6w59HrU4mk7J7J65BiGMSmXacQHaFyWYhJceGfhrB9juopnLwFCWAJ9UnItQlLa6wDCaJSVJUQEhOW9VKk+MTs97CbOSlkhCgqrbVEkvwygW+7AEoQrCyslEYsJFaBJcgimW8wsuyQpMwH2DiYgLKgSkg+zTOA1Vjtyk07wHDw/x8IcybQFVFYx1pt8xLow4QdnEHfIYWpRLcd0NFWkBbAgGgAGbChJ8vusMGhKcQbz+kVWedkGJfVtdXD0DwHZLy0VT5tToeEQmWoqUSNBUhqNlXmYmBspxxEK7baQFAsSkGpFc9acaeMWIvAlJxUIBbjCi2WopSVA907SeBajc2Y84o7LWpalIUEqUgkAsNuWasdymao1aF15WnChLkuU4X1zLHnlELfNxLCkkgBiSHo7gA4Rw8oLtNiUouSgbALYSpiVcSHMAJd85MoDE5DAbya0Ffvq0LbdZxNVPWZSycQ2StmGTkMk6DM65Q6ulJExiod1VAjXMb3yiU9TC08FpG5zTNqan7EBl5iSQxk7J3KL+Sn3xtrhQr8GhJlhkDZRmyBshypVSzmp84yki8z2rEFnbTTFx4N4xsLtR6tTmihRgQRXU7nclmDQCX0tV62Q5JCxwo5ozAV1euvCD516oCiDNVQkd8/KZC70xDTLPwpXVirweheDpswFRZU7M5ZdKxBT6Sy3nnp5JTEJU7FXjFt9oeap9480gctIX2d0kDJ6nIxIVlZ8gEbj+v0pAlmDVIzLNw5+cXGUps2yz4F4rlqIehoPN2bfVvONhlYrKCUg/fCNdeshpVrOJKgtaKAVBx1cuQRplmlW9hj7tlHEDQ7Q+I++ka2+lnsp4wqqsH2QM3D6g0IFNDq7QZb0PlftqS4Lqej6hRz6x9DtyihZJqCC3AJSSfExgvQ9H7YhgoVOZ/kUa8dHzoY3dvtITMTiIw5kEhIAxIGeZoVHdTSkKIW6aUy0AmrFj1DZDQGARjUaKZOZLRK0TiuXJVifEFEk8WpTJjRuEXSU6aZn7+84gpkrcdfh+sYe8EtMWSM1rfxJjZ2gjEOYDbg8ZC9Rtk71KObb3+UWCy5pwM5BZtrPlDWzp/1NLZbAHRA+nwhRdcn1qK1B50NXoRXXOHNkT/AKmODDT3Ob6coDTuSF0DuPI/RvCOJXvYH5CISZz9rUUUMuL/ACbo0QBdXLMxBnTMHbAVehB0GY+eXGHFkLTZr1AQh6P7r8/0hBiJnj9d3Kh+kPrEp59oG9COeSN4igi+lDs1b3+RrAl3pYSgwrj03JcPFl6WbF2uFVVOWzGTBhXTRvrFF34gJLgkssce7qDATtAxTplAfV5EA1bl0iX4cfilHdhZjTICgyD/AFgCbfMoWiaCsPgIbjuprEk3itVpV2ctw6arKkbhlhJih1LRhTmSG66/UxTZJxCVKailNnXf4R6zWdaUNNIJOiQw4cfOOps6SNQOBgD5lQBwfxgO0WRJU5rQZ8FACnWCZSBmSfvpCuZeOA+uIyfGl8PeBLgjZ5k/GIJS0jCQwAwJb8036CC7yQxYH+Ck89v78IXptAXJxoIUFJSxFQQ83xqDDCea8RKTr/MPv/EULbgk/tPEBW7V2dsnimcp1W0aCalq10+ggq6FNPWAG2VHwBbpU05wJPztu1TtU06U14efjAlsKgpTUcGqXFP8cI3V3zR2eFqJAqcmxcYwNlmDtsmUCzjcz6jgPE84+g2EBUnmkfEfDdrAIfS6Z66QDuB4NiWN/EfZjQrtFTRP5Uf74z3pMQJ9nDNRhXR1Ac8/FoOnTk4i6pTuc5of4RB2+j6xWWY46D5wuQxUG11ZqbvvdBd6p/aFbvjQUfSOS0sKgfYDRIrHz1pA2hT6awGJYIIpiIyr3s23RCYVkHe2nlTUvFRUcBbvYeL5PTjG0PrrCXRhokrHx4xqb1lnsZpUGdQ1eoc7sq5mMvdFn20D+ZHkR4Q+viaewm5hpgD5kF1OKitGrnlSIEXoiT+NS/8AN44V5UD842F5WghfcCmmS0sKnMqJNCQ+yGLaVYxjfQZeK1g6srk+FT8tI216zVAgy6lmIBAIqK8Ou7hWUBWoerlMUlgoOk0LKAcZaiPS52y3ifhF942iUhMsFaWwsK5hLAtvFNIVTb7kjJ1/0h/jAFyJT1Jf7zjGXpNFeavCoP1jTyb0WvuSlZ+1QfCMVeMzaNHz6O+XVosDO5FgzkAtyJo2HJ9MoeWVH+p76itNEn76wguOW8xIZixFKPsb9K6w4k3hKTeClqXLSkEuoqSO6ku5eA0CVjBMPe2xkNHJAyD58coFXeHZ1KUpScypTHoKvC+978TgVLlKJmzF4qOAGVtVVh0oKaQulSVAF3Uau5T9YkHTekoTQSoYSeLuzP8ADw3QXZfSOULVadp2SkChqRhBzFavGMsdlSSKHNqrUacS8auxXNImT5ssIBCGKSaseSnxVfPhFHb1vczyFAlMoVNSyicgSnNt1c68bLDIExcrbUMeNghTJQAliGU9C2fwhvPuGWpOFZUQDk/E8BvgUNISESpJUEuxNTUuagPASV6OKTNWtKgykkUNe6BurlDGZehchlEf0N84S/jppL9mRv2FE7nrmeMestsWGGAgDLYPkIBuJyR/DW+9j9YsoamWsj5a+11eAE2ghmBoXGwWD9c4iq8FjJOr91We+AOsq0gjChYLZhJ4uaqYRVa5KwlTTW4HXIt5QumXzMDjApTmrJUCfOkWmz9qHUlSDoCXb9OcUKDbpslKQCSAlLocDvGazEZMa0zjSpvWWtOIKD9kCxLE7dTuOcJbXdAKazN1KYqP9YD9ILCAFiUnAQlJJCs8SgFOFFm5h4DRXHakKmqq5CVdRXxf5RVaiGtX/qj/APP1jHeix7O2y1KWoA4klwlttKkiqUuNoiHtpnui2YSCe2TkXHtDMUOR8ogU2eUkTia50fexLxvLrn+oILgYM+G+nAR82sifWscwd/Anxf4x9CuO3+rUkoV6tArSodnSd8KA/SCeEzrOliaBq6gqFXzp8Ify5hUAfWVD/vJevSMz6TLBtFmI1SDXcpRL89Y1EicjCmoyGpOnnEC280vaFszgh/ClNP1iuZMASeAPkIXX7e838TPRLkkspsbGpYVFAKO2ZygKUu0EMUkDDVzuDE5V8YzIpJOtRBLJ03t4UPnAYWc6CgOnRqtBF5S2OeYgaTZsyS+zkz6Zc46If3HaD2soZutNf7ocXxN/Z11TtTyUsGGFlN8CYR3C3bSv6k8PaGnSHd/Vs5CsTlb7aCAdlTEA6F+6MogUf+HoJtBy9o+IjW33ZQpSQylMqWS2W2pQqBUiiiXOoyzjLeg6MFoK1snYVUnIOMyaDf1hrenpRIQpSsQmKcAdikqxJSXSCs4UAhSqjEcizOYlUTe4kqElSwO46RiYMpiWc5U4wGb5QmiQj/5GnRLQitXpIm2LBBEtMsYRiU5U5d6BhyrBkuyoP8VHIPv5QRK1XtioFq5DZHiCDGFVdzvRXUj6xtUWGWDWaHfcT8s4y6piQTta+6YsFN23WvtAUJUohyxZjsnQZ14wTZrjXMWSkIJqKrLuEgFwOWkF3HamtEupLE0AI9k0yi+6p+O2qYiW610HUvUMIuqIs11lCsWNS1ClHArQ5VMN+yUBUsw3lz0FYZCyADU11Pyyi1KQOAjOoxcj0eU4KErzA3cyXqG5Ro7NZ+zmzVqUkFebnETxrrlpFdvsU6aSy04NEpdPifaPUDhFKbvm5KSG4Ef7oKLRbZTljMJ1Z2+IHlE+0lN3plNHPnANlsE1IokByd31iS7CsqBII0LHlxgg7tZXvLPziHboHv8Aj+sCzbtJIIxdSPpHTY1vQKb+pMAWufLZtscXbLi8VKtUsKCnXQNmW40dopmWJZYFCz/ePpFKrumK/htwUoF/hAEC2yQScaxiOpLdK0ixSHSTLWF7sRxedW8DAQuiYC+AHTMNzzi1Fxr9pYRV9muVeEUCpVNGZUGOhDEc089QIovULwrW5IKUjMkd9+X+YfMxP0+ccXZ5agSuhUKscJOVCQz9YaMlddgXPUUYiihOPRJFQa6cNYEtVimS0zMKklOIAqQopdQ4KzSdo8I2VgsktMwYVYktQBiytSoJDKjM3tKV2doUatPAc0eiqh9IaEBTNailP/WPrH0L0QtKzZ1IWtimUg4hnUnZL0OTR84kobdU742fotbZcg4ZqlJTNQkA0KQzkvq1R4RaHXpFLP4uzHPDhzNe8X59OEamxL9WjPupzUCchmdYyl7zAq1yWOMBKGILAuogVHPPnGilT2SAV1AA00jFUuve8kJnTAApRCiKIJqOLQjvi/F9lMwJZ0mpSt6jTZYHnHL1tykzpyUt++WXOblR47qQuvO2LMiY5HcVpuST8oSFZ/8AFzTV1Ho/yipU2d/N+X9IHslqUp30gmXPb/MbR6yW+ciYk4lJwmhbLxEGXxbVTV4sSmoBiWpRq5OeWYHJIimTNxrwEUL/AANecTN3+qJKi2OjMGYK1L74KAMgqQsOmrVzFC8FlSFBAUorKaBILCrAvVzQCLLLcyVLYqWxD5jTkOMNLLY0IOyGrmM/HWIiu6wqWCQjAKaJA1zfnrBMy/ZgymHyim8UOUuVENQPQchkIvsFzCaAoqZtwq3N4ioovyaSB2i+hhUbGVk4e0J35w5tk1EhWBMsKLZrL+WUNrJYFLAKpjA+yhISPmfOGjP3Lc0xM1CyvAxJqrgR84vsuAWhSwlU8kq2glhtcw1X3w/FmTLVspD72ru1im9bcUAFnct5P8omiCCs90GUP6ifhFmKaclj8vxpCubbVkGrch9kRGXalpD4lHmTvbfAOZQnulylQL4iwDBqaVrEzZ7Q59YgDQYcvKFZnrxDbUMR947ucSVbFFWFz+ZX1gGf4W0OPXJA/pHXSLJ9mnEbMxL8R8KfbQpTPUCRiV+Y/WJrnK95Vf5jAHpsc5g85J6Z+URMmd/1E/f9v28AhaqbSq/zHSIKUo+2rxP1gGK5FoJDTQByB+UTmS52kzyeE81KvfV4n6xZJs75qV+Y/WAZGTNBPrqHINlX/IiNolTmGGaCdRk/ViRA8uz0JxHNvCkQnWxSEk94DQ5+IgIzrT7yVJVvWVFB/uSWHUCKFzFJqEywG76Ugp/NVoOTOdL74giypNUug70lvEZHqICEi8VnNSgG9kt4UgH0htvaSezCiNoGpKjQHR3i+1SgZiZahVXtp2T1FQrwhZb5SkqACy2nD6xYhEiwLajljQsfGohla5a0iUtLES0hKtkO9NojUNSPAE+0YY3aNlXAiKFCLWRMlrcYQpyxL7Jdxzi9fpnaXLLcPQlIdtH4wJbrAlVsTJACQtqgVDpJLab/ABi5fouEkp7Q0Ld0aRfn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data:image/jpeg;base64,/9j/4AAQSkZJRgABAQAAAQABAAD/2wCEAAkGBhQSERUUExQWFBUVGB0aGRgYGBwaGhoYGRwaGhcYGh0aHCceFxkjGhgYHy8gIycpLCwsGB4xNTAqNSYrLCkBCQoKDQwMFA8PFCkYFBgpKSkpKSkpKSkpKSkpKSkpKSkpKSkpKSkpKSkpKSkpKSkpKSkpKSkpKSkpKSkpKSkpKf/AABEIAL0BCgMBIgACEQEDEQH/xAAbAAACAwEBAQAAAAAAAAAAAAAEBQIDBgEAB//EAEYQAAECAwUFBAgDBwIEBwAAAAECEQADIQQFEjFBIlFhcYETMpGhBiNCUrHB0fAUkuEkM0NicoLxJdIVNFOTB2Nzg6Kywv/EABcBAQEBAQAAAAAAAAAAAAAAAAABAgP/xAAZEQEBAQEBAQAAAAAAAAAAAAAAARExQSH/2gAMAwEAAhEDEQA/AL1WcBa6BsRiaEtlSBbwvHBNUVDYcuoVbmNMteesEyp4UAQXB+67okirGfOsdlSUg0AB3sIikxZLVAFyw/GLhZU+6nwEQkJpFpWwiKiqSgeynwEV9in3U+AiSiTFklFIDiZIGQA5CKZsxovmLYQEsPARKzvj3YA1IB6R4y4tSIDstAGQblHlGJRBUBBUsHMDwjwlJ90eEdMcEEdAA0aPExx4gqYBASTLTuHhFqJQGQA6RQmcItRNeCr4gRWtY9iO6OB4YPJkJfujwEXCKwTHQswFhlA5gHmHiQsyfdT4D6RBM6LUTAYCSLMj3U+Ai5FmR7qfARFJi1BgLU2ZIySByAjhsydUjwEXIibPEFAkpyYeES/Dp90eAixSY6ICvsZaQ6koAFSVCjak8IAVftlf+B+Rf+yJXvbCkoQlWF1AqVhxYUJqotvbLiU5wN/xd/4yBwMhyOBLViyDC35PWm0TUhhtPk7g1rvFYpslsw9whBdyPZNKsSDg6uOsMvSWzFc90DRq9Tnp14wkWhVQzHJo6TjNaGyXulRwq2VAVeg3a8+UMkRi2KQAQSMwDpxSfZhnd94rQGDzUh3BopI3MBXWofSgiYNWhbZR1angOy3giYkKQXG7XqIuBiAmWYvMxhAstcRmTHPKIqc1UVvEQd8dRWsBaTEcUQWuKkKeAKSt+UcjwDCIKU0UeMVrmNEVzHjgTBEBNJMdEkxamVWLCmArRIguWiKkiLkiCoTFgatEgYGtSiCeaQOtPvlF9mFPv71gLY6ER7DEgIg4ZcREuLY8IDiVNBMqdAykeETQmsUMUmLRAaC0EoXSIPFbxXarTgQpW4PElQjvG3usgHZlMVDesjYQd4ZzTcqGAFczEok1MxQUQ7MmmBDnu7+o3Qcq62JHZZU/ep+kD2W7phViUhSnLl2D1ffDv8P/AOQj86fpBGLvwDt1im0AK/0s1KnPyhZJlOkP55+dYcekcnbC+IBHSihxHyEKrHVIOhqOWkanABeUwpUnUYdRRgWH+RHLPtEEODufLPIwxVZ8RdgGoCc25eNYngS+FyVfyuTwonIcxFQIhbKxA4F6kDPLvDpmODgw5st9jZRN2VEUPsnkciKivkMoDVdMw1wtxUR8niu0WIy0OcK0k1TmH+PUVgrTYo9Gbsd5mWGQCse4VbQfcT3m3CudDD2y2xMwOk9DQjTLnEwXmPJUAIgtcVhUQWLLxOWnWK0DSLnaAmpbQMpTmJExwIgOJQ8XoTEkoYRJKYo40daJlESKYCKExYlMdSmLGbOIBbRKdt+IRdLlsIrtEyqGBLqApoGNTwgloCGGJIREmixKICvDEAmCGjhRARAiwI3RExdKVARTFyDSPLRuiEFcttqCEuWclkjeo5Dx+EZgIAZLk1LnVSj3lH4DgBB14WkrWW7qNlPElsSundHNW6F1jm45wQNH8YYh9bbyUhEpaQFbQCgdXGT6VDdYcpvZbVkkHUY0ljqH1hNfVnw2Q0chaKO2axR9M84SLusOWsyANB+JFOGcIIX9LxA6MQfL7HWEtkUOzSA5VUYRm6Sx5CmZh1fE84ykMkUxLVkkMGYe0o7tM+BRLvBKHSg4Ac1HvK4k6cosBBkgH1qv7EHyUrM+Q5xKZeolJZIEtOgSA/TSFk+0BKcRPKuZhWu0qUSTX6buAjQjed7TZpzKU8y55n5CGnokzLkEgCYCU8FgV8c/7eMK7QlxHbDaFIUFJAxAgjmKt1+sKHKrEoHCqhPUco5Z5xxvQKGSga6hj72oY1G8Q/npCjiFQsBQ5EAwnnWA9oWBrXLxpka14PygD7Ler0mMNAsZKPL2T95QaB/mM+UKDggDnWm46KHSLrLa1IYBmq6SaF/dJ7pfTKvSIH6TEwSYHsdrSsbOYzBoocxBUtEB7BFshFXiITBctEQQCY4V6COTV6CLLPKgJhGUeVEypopUrFAS7Q5CKLVLWFBVSkAuzlj/AEpqRyMEr2EFTCgJPIV0ED9vMUUkDCCWDlno+lcq5+EBSgnYBwkPnUhiFEKBKsmBHOLglbFgHWXDFSWG+rtvy4RWmzLDOEEl9FMT7WWVXPU8omuVMBSQHKixYsSzljRg1fhmYA42agqTziaUNAkm3LKgnAyi/ecd3OrQzAgB6xITIuwRBcuA8ItwQOhLQXJUYCuBbxtOBJY7SqDVjqc8gKwctLRn7RMM1eyCdBwS9TuYkA8gmAFkgZAMkUA3DfzqSeJMeuqyqlT0u7F2dsn5cRBYXLC0hLPhJKdSBRwN7ghs890N7Me0B4EEb99RpubhARvg/s6gQ7rQAN7qTTrlC/sFf9Cz+B/2wb6Rf8vRy65eXe7wy4wqUS9Bbm6/MRIMR6bWuabUpCVFKZYS24lSXJPSn+YRKtMymJlNQ6H6Q99L5rW1Y3pR/wDUQqzDiNTgFXOxEZgDTiYJlzgCz5x7swTXxge1XeUknMPn95RqBkhAOUVzZeE0+2iFlKgHOnj1gsgL/uiDSejlqxyANZZKOg2k+Sm6QVNITVqs3nTzMZ+4bQUGcN6UkAVqk4TnqcafCLzMKjtl20J138T90gCp1uQGx1D5JzrSm5gODuTEDbUKASZYBJIAAcgCoLmhJAbmYjKuhSwSAwNQ5HQ74WzpSpaVlsRGYGeenxiA+ejCoMXo6VChDvl9tDGw3xkJmXvgMBuxj2ae1lyiqXYUlITUlKQMWuoDeGUBdnMBJSH4GhruOmvCKNUlQIcFxm++LcZyEZ+yqUgerIA9093y7p5U4aw2st4pVQ0VuPxGihxG6ICZYcwUaCKQnWOKUTGR4KcwTKRFUqXWCwID3YuCDrSABd5SGDsKAu5SWzY59K1q7Q3SHjykjzeASgEmUygA6sTEMwSpVPEGsTSglRU5JySCAGc4iVUOElt2QFM45aZa0TEpSE9mScTmuFlEAccTJ4pO8VaKlNrr4nWKB7JZtrESSWYaAAtQAcnJ48Gg7DAtjBY8y3QkDqzQRiO6IJBMdIjiZm+OmsBEoiaFRBIaPTVhIJJYAP8AUxQDfNq2ezeq8/6deT93rwhXd9odbJLUIoNNSOTjwiSpKpqlKpXQ0IA7o1yD9SYKsdxCWMVUnfmG1fm5gM9Nsqu1W+Fya55ilH5a59YeXZalJYGpBzydtFeDPA96WdQViagBfizMRnUj4Rd+BSkJMsMlVCNMSqhXNRoTvbeYAz0nmCZZXSf4iHckZKqlRFU7jqISfg1Cn7PSlJ8wjocVYNty0pkuU/xZeL+YJCs31YNXhF6bykN+5H5EQgy/ph6O9tNxyzhmYQGPdU2/ceP+YyosykKKVAgjMHMR9DvT950HWFnpHchXJK5YeagOB7wzKeJZ240o5hKrIYKwTwgGwW0LCSNftoZgatnGkLp9oCDVyfvODLtON2oRp9/dIEtllKnGWoMdu1WFXeckMQ36wDuwKHa0zUhY6hJUPNIi/NQJGQL1aj1HF4W2e1tPlH+cDqrZ+cOVLAUA4GZNCaNQ7gXqH3QDtFuSEONkgOUnNtR0ypGcnSsVRr8ak8w58oYS7CVVVkdNSBv4PXrBAlS0VXr3Ue9o53JgC7PZWQKUGqjQDidY8JstAYOQN2ymB7XbSe9kNNB0jPLvftSQGwvQfMxAzvL0gSP3ctBVxy8cz4RGyTTOkIm4QFBRSsJyChkRuBBHiIU2mWVAuG3Q29C6drLORAUOaVMfIjwhQxsV5FNFOoZA6jmNeleENpCwoBSSC9QRCe1XaAsrBbTCA9N5Ay3PwiuTPKC6FJJ1AII0qoDLnn8Ig00osYmCSeEBWW2BbA0O76b/AIwbLXWICgWEQAcxEVMXJS3GCvTJKSxI7uUQXOTqcotCSYBmrdTYABUHEWfgM927lAWWWdQuWLq4UxFviILEK0BTCiS5bvaYlFu6Na5wys8wqDs2lf0p5mCJGsRWiLOziJSRAVpMAXrai+AZM5+Q6lz04wbOm4QSR97hxOUJ7TOCAVrclwC2QJNTXcKco0KrtR2vaj+XD1ILHxEK7p9I1JUkKV3sjpyV9Yf3daUlbgAE6DVt43gDrGKtNn9YtPurUOgJEBvQtK05NlTQHQj+V2fdC+zzGlqlMcnSxYgEFQbkoFuQgW6baQBkSnTeMq/CGFrkAbadBpnh6ZkVpziBXe9pxSUljtTRnyW7xWFcI5eKyES31Klc2AqOG1C43sB/mGB7eFmBtIJ9wEDl/kR21TSEkIbGzh8n0HWO3w4nOHDJHskhjU1AZ6CF8y1AmpDmMxa+fylJl5SkiuQmsz5ioLNughV8MP3QP/uj/bF14ISqYqiQXVRtSddnN/nFH4AUOw3Lw0+2jqiC7zQc5av+6n/bDSdd0tKcWGfKpiqEzUH+5BBApqIWG70AOSksN2Zrw+2jXWv0cs6ULUgiUMLshakEuwwlJLEdNBEoy0uYgzJRCyAmYhR9Uo0CgT5CN9ZJ8lVEKlrO5w9DShZWfCMfdd2Az5YUpQGIBws8qbt8aa0+iqsLBRI07RCV6vQgA7y7vlEB9nsRxEAFIqWIYf4eEtv9DrSomYqaiaokHDtSwOCRUADRz1hjclzzETKr9Wn3JimJ0BQrKjHPnnD9ayrKIPmU2WUKKFpKF6g0LHUEUUOI4xSLAxxDwj6Lfd1InSihgVp7qvdV8SN41HFowdhW7hiCHBTR0qFCktqCCOkUC2O9caihVNz8M34w69HLQU2pO5QUk/lJHmkCEV4SeyXjbPdxhpdFoBmylak/IgxQ8thVMmYXcqFE6Nx4RRd1nPbFIOPC7EAM4YNXIPBlmtPrVlBGNgneAAxJ4VV5RGzrlyFVUMZozhhk4YmpduA4wDH/AIcsq2VBgzhiXOpp3S/GCJM9SSygW3nP9fjzhDeN8qUVJSojDxr090co56JTNqeFlwyVVORGIEvpmImDYWaeCxBgtCXjLS7eEkBJL5OWbNg+/wC66w6s94guDQih8vDPKJgYle6Kp9mYvUuQ4+Y45HpE5ChnFz74gW2ZRVowAIJ4gnLnQ8K8IYCSAzaQHMDApCWFTuG09acfjF9mnEkhqZu51yzHPwii8o3RWoxao76RRaJlIAG1qxKABZvjp9evCKUWCWtBYhWLOrgnrUNA8u8ECeApxs4kqbZLn4vWBVLMq0LA7pLsMmIBDcn8ooimVgSFAMpKsK2OSnoeRpXfCi2AdtN/r+NT8Yc3hJYmYhymYKgaq0LfesZm/wC0lJmqFFOM9HAgIWS9lCcSE0S4r91h9YLUqelSFtQpLBw6SXbPeD+aMlYpTBycxiMaUrnSLLJMoOq0FSiUoxrp3APZSnBqciS0BL0mStKpeFBZlcq4foYWG4phqUSwdXmywX1faoYXX5YbQpSO0SMSnbtZhUoqGYOEYRpqYbp9DZrD/l/+1MPniDwD6/7tQqcVHEDhTVJAyHCsLRYCnuzpv9xUr4lobX5PAmkEjIZ8gYEUk6xmLWLtcgOrJVT1rACpbKLBmxfr8/CLJ884jzz61iElZd66+BzjaCTYqZDRvGNxei1ftPdYSwMi6iSnCU7WGgJBIDlhkzHGSbQGSOI/SNneivV2su7FAFGYFSXAJ3keT6iJRj/RslVtQktRSXz94ZA6fWPot4S0oKSlJDljhQcsSXIKQ7sSOo0ePnHomCbdLdv3gajUz+nhH1C1o2sRzASAA4LYwpdQa90eEKB0Edmlbr2tDiIGTMS5I45GOduM0qSWZq6/LdEp1mAlS0EBQSGFSaBgku4Ls0CzJI905aLV+sQWzpAqpnfPfR6+D8ct0fNbYJyJq0hiylVCUgnaLqJEvM5nrH0FElNWcflPxS8Yi9B6yYQ79or4mLANZZU1c1CVoSsFQG0kMX5ogtNlWi1pSiSAygQNpg4BoDMDZ5cdIncyfWy3DkEU35b6Q1lAqvBIajoJFBmgbjAMLDVSQqUtD+6aDUl22dC+LQRK8fRQdmpUhwUgkJUcWM+6CagnmRDRI79DslhV32jSpO6LbPa6MUqPQgV+EB8znW1JGNPebk/6w59HrU4mk7J7J65BiGMSmXacQHaFyWYhJceGfhrB9juopnLwFCWAJ9UnItQlLa6wDCaJSVJUQEhOW9VKk+MTs97CbOSlkhCgqrbVEkvwygW+7AEoQrCyslEYsJFaBJcgimW8wsuyQpMwH2DiYgLKgSkg+zTOA1Vjtyk07wHDw/x8IcybQFVFYx1pt8xLow4QdnEHfIYWpRLcd0NFWkBbAgGgAGbChJ8vusMGhKcQbz+kVWedkGJfVtdXD0DwHZLy0VT5tToeEQmWoqUSNBUhqNlXmYmBspxxEK7baQFAsSkGpFc9acaeMWIvAlJxUIBbjCi2WopSVA907SeBajc2Y84o7LWpalIUEqUgkAsNuWasdymao1aF15WnChLkuU4X1zLHnlELfNxLCkkgBiSHo7gA4Rw8oLtNiUouSgbALYSpiVcSHMAJd85MoDE5DAbya0Ffvq0LbdZxNVPWZSycQ2StmGTkMk6DM65Q6ulJExiod1VAjXMb3yiU9TC08FpG5zTNqan7EBl5iSQxk7J3KL+Sn3xtrhQr8GhJlhkDZRmyBshypVSzmp84yki8z2rEFnbTTFx4N4xsLtR6tTmihRgQRXU7nclmDQCX0tV62Q5JCxwo5ozAV1euvCD516oCiDNVQkd8/KZC70xDTLPwpXVirweheDpswFRZU7M5ZdKxBT6Sy3nnp5JTEJU7FXjFt9oeap9480gctIX2d0kDJ6nIxIVlZ8gEbj+v0pAlmDVIzLNw5+cXGUps2yz4F4rlqIehoPN2bfVvONhlYrKCUg/fCNdeshpVrOJKgtaKAVBx1cuQRplmlW9hj7tlHEDQ7Q+I++ka2+lnsp4wqqsH2QM3D6g0IFNDq7QZb0PlftqS4Lqej6hRz6x9DtyihZJqCC3AJSSfExgvQ9H7YhgoVOZ/kUa8dHzoY3dvtITMTiIw5kEhIAxIGeZoVHdTSkKIW6aUy0AmrFj1DZDQGARjUaKZOZLRK0TiuXJVifEFEk8WpTJjRuEXSU6aZn7+84gpkrcdfh+sYe8EtMWSM1rfxJjZ2gjEOYDbg8ZC9Rtk71KObb3+UWCy5pwM5BZtrPlDWzp/1NLZbAHRA+nwhRdcn1qK1B50NXoRXXOHNkT/AKmODDT3Ob6coDTuSF0DuPI/RvCOJXvYH5CISZz9rUUUMuL/ACbo0QBdXLMxBnTMHbAVehB0GY+eXGHFkLTZr1AQh6P7r8/0hBiJnj9d3Kh+kPrEp59oG9COeSN4igi+lDs1b3+RrAl3pYSgwrj03JcPFl6WbF2uFVVOWzGTBhXTRvrFF34gJLgkssce7qDATtAxTplAfV5EA1bl0iX4cfilHdhZjTICgyD/AFgCbfMoWiaCsPgIbjuprEk3itVpV2ctw6arKkbhlhJih1LRhTmSG66/UxTZJxCVKailNnXf4R6zWdaUNNIJOiQw4cfOOps6SNQOBgD5lQBwfxgO0WRJU5rQZ8FACnWCZSBmSfvpCuZeOA+uIyfGl8PeBLgjZ5k/GIJS0jCQwAwJb8036CC7yQxYH+Ck89v78IXptAXJxoIUFJSxFQQ83xqDDCea8RKTr/MPv/EULbgk/tPEBW7V2dsnimcp1W0aCalq10+ggq6FNPWAG2VHwBbpU05wJPztu1TtU06U14efjAlsKgpTUcGqXFP8cI3V3zR2eFqJAqcmxcYwNlmDtsmUCzjcz6jgPE84+g2EBUnmkfEfDdrAIfS6Z66QDuB4NiWN/EfZjQrtFTRP5Uf74z3pMQJ9nDNRhXR1Ac8/FoOnTk4i6pTuc5of4RB2+j6xWWY46D5wuQxUG11ZqbvvdBd6p/aFbvjQUfSOS0sKgfYDRIrHz1pA2hT6awGJYIIpiIyr3s23RCYVkHe2nlTUvFRUcBbvYeL5PTjG0PrrCXRhokrHx4xqb1lnsZpUGdQ1eoc7sq5mMvdFn20D+ZHkR4Q+viaewm5hpgD5kF1OKitGrnlSIEXoiT+NS/8AN44V5UD842F5WghfcCmmS0sKnMqJNCQ+yGLaVYxjfQZeK1g6srk+FT8tI216zVAgy6lmIBAIqK8Ou7hWUBWoerlMUlgoOk0LKAcZaiPS52y3ifhF942iUhMsFaWwsK5hLAtvFNIVTb7kjJ1/0h/jAFyJT1Jf7zjGXpNFeavCoP1jTyb0WvuSlZ+1QfCMVeMzaNHz6O+XVosDO5FgzkAtyJo2HJ9MoeWVH+p76itNEn76wguOW8xIZixFKPsb9K6w4k3hKTeClqXLSkEuoqSO6ku5eA0CVjBMPe2xkNHJAyD58coFXeHZ1KUpScypTHoKvC+978TgVLlKJmzF4qOAGVtVVh0oKaQulSVAF3Uau5T9YkHTekoTQSoYSeLuzP8ADw3QXZfSOULVadp2SkChqRhBzFavGMsdlSSKHNqrUacS8auxXNImT5ssIBCGKSaseSnxVfPhFHb1vczyFAlMoVNSyicgSnNt1c68bLDIExcrbUMeNghTJQAliGU9C2fwhvPuGWpOFZUQDk/E8BvgUNISESpJUEuxNTUuagPASV6OKTNWtKgykkUNe6BurlDGZehchlEf0N84S/jppL9mRv2FE7nrmeMestsWGGAgDLYPkIBuJyR/DW+9j9YsoamWsj5a+11eAE2ghmBoXGwWD9c4iq8FjJOr91We+AOsq0gjChYLZhJ4uaqYRVa5KwlTTW4HXIt5QumXzMDjApTmrJUCfOkWmz9qHUlSDoCXb9OcUKDbpslKQCSAlLocDvGazEZMa0zjSpvWWtOIKD9kCxLE7dTuOcJbXdAKazN1KYqP9YD9ILCAFiUnAQlJJCs8SgFOFFm5h4DRXHakKmqq5CVdRXxf5RVaiGtX/qj/APP1jHeix7O2y1KWoA4klwlttKkiqUuNoiHtpnui2YSCe2TkXHtDMUOR8ogU2eUkTia50fexLxvLrn+oILgYM+G+nAR82sifWscwd/Anxf4x9CuO3+rUkoV6tArSodnSd8KA/SCeEzrOliaBq6gqFXzp8Ify5hUAfWVD/vJevSMz6TLBtFmI1SDXcpRL89Y1EicjCmoyGpOnnEC280vaFszgh/ClNP1iuZMASeAPkIXX7e838TPRLkkspsbGpYVFAKO2ZygKUu0EMUkDDVzuDE5V8YzIpJOtRBLJ03t4UPnAYWc6CgOnRqtBF5S2OeYgaTZsyS+zkz6Zc46If3HaD2soZutNf7ocXxN/Z11TtTyUsGGFlN8CYR3C3bSv6k8PaGnSHd/Vs5CsTlb7aCAdlTEA6F+6MogUf+HoJtBy9o+IjW33ZQpSQylMqWS2W2pQqBUiiiXOoyzjLeg6MFoK1snYVUnIOMyaDf1hrenpRIQpSsQmKcAdikqxJSXSCs4UAhSqjEcizOYlUTe4kqElSwO46RiYMpiWc5U4wGb5QmiQj/5GnRLQitXpIm2LBBEtMsYRiU5U5d6BhyrBkuyoP8VHIPv5QRK1XtioFq5DZHiCDGFVdzvRXUj6xtUWGWDWaHfcT8s4y6piQTta+6YsFN23WvtAUJUohyxZjsnQZ14wTZrjXMWSkIJqKrLuEgFwOWkF3HamtEupLE0AI9k0yi+6p+O2qYiW610HUvUMIuqIs11lCsWNS1ClHArQ5VMN+yUBUsw3lz0FYZCyADU11Pyyi1KQOAjOoxcj0eU4KErzA3cyXqG5Ro7NZ+zmzVqUkFebnETxrrlpFdvsU6aSy04NEpdPifaPUDhFKbvm5KSG4Ef7oKLRbZTljMJ1Z2+IHlE+0lN3plNHPnANlsE1IokByd31iS7CsqBII0LHlxgg7tZXvLPziHboHv8Aj+sCzbtJIIxdSPpHTY1vQKb+pMAWufLZtscXbLi8VKtUsKCnXQNmW40dopmWJZYFCz/ePpFKrumK/htwUoF/hAEC2yQScaxiOpLdK0ixSHSTLWF7sRxedW8DAQuiYC+AHTMNzzi1Fxr9pYRV9muVeEUCpVNGZUGOhDEc089QIovULwrW5IKUjMkd9+X+YfMxP0+ccXZ5agSuhUKscJOVCQz9YaMlddgXPUUYiihOPRJFQa6cNYEtVimS0zMKklOIAqQopdQ4KzSdo8I2VgsktMwYVYktQBiytSoJDKjM3tKV2doUatPAc0eiqh9IaEBTNailP/WPrH0L0QtKzZ1IWtimUg4hnUnZL0OTR84kobdU742fotbZcg4ZqlJTNQkA0KQzkvq1R4RaHXpFLP4uzHPDhzNe8X59OEamxL9WjPupzUCchmdYyl7zAq1yWOMBKGILAuogVHPPnGilT2SAV1AA00jFUuve8kJnTAApRCiKIJqOLQjvi/F9lMwJZ0mpSt6jTZYHnHL1tykzpyUt++WXOblR47qQuvO2LMiY5HcVpuST8oSFZ/8AFzTV1Ho/yipU2d/N+X9IHslqUp30gmXPb/MbR6yW+ciYk4lJwmhbLxEGXxbVTV4sSmoBiWpRq5OeWYHJIimTNxrwEUL/AANecTN3+qJKi2OjMGYK1L74KAMgqQsOmrVzFC8FlSFBAUorKaBILCrAvVzQCLLLcyVLYqWxD5jTkOMNLLY0IOyGrmM/HWIiu6wqWCQjAKaJA1zfnrBMy/ZgymHyim8UOUuVENQPQchkIvsFzCaAoqZtwq3N4ioovyaSB2i+hhUbGVk4e0J35w5tk1EhWBMsKLZrL+WUNrJYFLAKpjA+yhISPmfOGjP3Lc0xM1CyvAxJqrgR84vsuAWhSwlU8kq2glhtcw1X3w/FmTLVspD72ru1im9bcUAFnct5P8omiCCs90GUP6ifhFmKaclj8vxpCubbVkGrch9kRGXalpD4lHmTvbfAOZQnulylQL4iwDBqaVrEzZ7Q59YgDQYcvKFZnrxDbUMR947ucSVbFFWFz+ZX1gGf4W0OPXJA/pHXSLJ9mnEbMxL8R8KfbQpTPUCRiV+Y/WJrnK95Vf5jAHpsc5g85J6Z+URMmd/1E/f9v28AhaqbSq/zHSIKUo+2rxP1gGK5FoJDTQByB+UTmS52kzyeE81KvfV4n6xZJs75qV+Y/WAZGTNBPrqHINlX/IiNolTmGGaCdRk/ViRA8uz0JxHNvCkQnWxSEk94DQ5+IgIzrT7yVJVvWVFB/uSWHUCKFzFJqEywG76Ugp/NVoOTOdL74giypNUug70lvEZHqICEi8VnNSgG9kt4UgH0htvaSezCiNoGpKjQHR3i+1SgZiZahVXtp2T1FQrwhZb5SkqACy2nD6xYhEiwLajljQsfGohla5a0iUtLES0hKtkO9NojUNSPAE+0YY3aNlXAiKFCLWRMlrcYQpyxL7Jdxzi9fpnaXLLcPQlIdtH4wJbrAlVsTJACQtqgVDpJLab/ABi5fouEkp7Q0Ld0aRfnq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2928926" cy="242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7" name="AutoShape 11" descr="data:image/jpeg;base64,/9j/4AAQSkZJRgABAQAAAQABAAD/2wCEAAkGBhQSERUUEhQWFRUWGRgYGBgYFxcXGBgaGhgYGRcYFxgXHCYeGBwjGhcYHy8iJScpLCwtFx8xNTAqNSYrLCkBCQoKDgwOGg8PGiklHyQsLCwsLDQsLCwsLCwsLCwsLCwsLCwtLCwsLCwsLCwsLCwsLCwsLCwsLCwsLCwsLCwsLP/AABEIAL0BCwMBIgACEQEDEQH/xAAbAAACAgMBAAAAAAAAAAAAAAAEBQMGAAECB//EAEsQAAECBAMFBgMEBwQHCQEAAAECEQADITEEEkEFIlFhcQYTMoGRobHB8BRCUtEVIzNicuHxB0NTohZzgpKywtJjg5OUo6Szw+Ik/8QAGgEAAwEBAQEAAAAAAAAAAAAAAAIDAQQFBv/EADARAAICAQMCBAYBAwUAAAAAAAABAhEDEiExBEETIlGRIzJhcYGh0RRCUjNDseHw/9oADAMBAAIRAxEAPwBdM2gpWHMhGXdVnBuo0LNVmqSKPUjgIfbKwijLH6oFlpCw5SSCpISODqdQ/wBk8GioJxoJVLSjIpOUllOCosaKZ3Zj5GLLge0M7KkFS1ClCUqIAejqDqcHjHNjkk9+aI3vZ7MiUhALBKQamwBLNXyAiobTw+Iw0x5OVUkKTlQQ6UPmSAkEulg43SL2gL9PSZ0lUuYF7ys4ZbEEWSgKACQ1Gc3NYbY3aiJkp0rSyVAEOxzZS5ILEAABIfgY7FF3TCU01a5D9jbZUuZkmSciynxJO6QlyKKAIFSzP1h9EOD/AGaP4U/ARmKWQkhNFEFjdqVPl+UK+dii2W53PkhaSlQdKgQRxBoYGUtLKkS1ZFhAZh4QXCSNCzWhDh9tz0qUA04CpTTOkH+B1NzKSOcFScAjFTZeJ3kFFCmjkpYp3gbBy/HlBKLRkZqQokYGapctGdE1eHnOS7zMpIrvVCRvBuhrF1TKAJIABN6X68YExeyULzkOlcxISVChpY01EGJDBoVDnUZGRqNA3GRqMgA3GRkagA3GRqNwAZGRqMgA3GRkZABkZGRqADcZGRqAAPF4YkbugoH1dwaB+TO3KKVtbAKVnSpVCEllKFC5YBXLfJcl+rR6DCzaOys7kZXcEboagIOYVzGqoKsDyvF9m5QJUQzkMtOaWU5lNUy6mpLU5c4UY7Z4RlTLnTEhI8M0JUDlJ3kEs6SS4HBVzrftp7AZJXL3immUGyg7gg1FzS1jUxXtp7OZATMQ5TuJdJQQXrUEgkZVOVM1TXSEk+CkJKL3VlHxuCnJUhYSDUALQDv5wMoIawAYcLRPPlEqOQBqhSScwZrEpudBpQC0MsPhFTVEJGZRY5ClIztS7Ah3Ympeu8wEINoyFIK1yysZP7tYfdJbxilLVu19I5t5cFvGhy4IhkII1IHXzH9I7l4hSQycrC2bK45V4W8o7wmH72UZiFpqcqkEspJYq8NikgKIP7pBaj67oihQCRehPwpDaa+YlknGaWlUcS8b3SQJgUpaVMQDlJS1CFNagDQywHaBAC1LlzkpcVTlOSwqCQFdG68Y7lYpCnqC1C+nrEuGCSGUAXqzcGH11ijSs5uRliO1+Ec92taktZcvIrMS5KspKCwH7rlZ4Vk2F2tTNKgubLlMdxMwkJKWUTvtumgDalYreF02VLCFAgBJ8Qa+kcjASZssSx4Ulw1CHfjXWLrJJMV44s9E2Z2wWkKKp8opS1O8RMBcgUUlZLM+uloeYftahQUVggkMCN4M1tDfl8I8VxHZZGUmWohWjmkH9g574gyZy1BRSpKEKJCc58LqDkWpQguzWiqknyZpkuGXvErSVEzZS6GkxChmTQM4O7TkpJi8bExKVyUlKlKYMSoKCiQKvmr7nrHm8jakxInzsWg4YIUMoKVFSwSxfKHFWDlIBzQ2wHalUqRKXTu5wzJJAF2diDRWhd2pDy8xkXo5RZdoTJq5oElZSQksC2VTHUEHpp1gjZO0Ji1KRNQlKkNUE1flVqNYm8KNlbYSqaVssgigSCsJFAwCat5CG2zpqVzpikHMkhO8Kg+dnoYxpfo2LfPqxrGQn23NJQ4DgKAA/EoF79Q3V+ET7N20icSllJWLpUOjsdWfryhdO1lFJXQxjIyB8bjkSU5pighLgOaBzZzpCjhEZHEuYFAFJBBsQXB6EXjuADIyMjIAMjIyMgAyMjIyADIyMjIAMjIyMgAyIlLYxJHEyW5H17fV4AKd2jwq8xWkqGVQBPhdIctnOpcgG1QLvCbEbVBIZkEAkIzAqKmYEEgBQCQd25rd4vWLmpUhSSC4G8mjmxdn5/KKHtQJlTgySCvu2FSC4+4N2ruXcdGeEntuZ9RNtidLmZZwIDAlQSQlRf7qSHylhYu5P7zRXdoYJJWcilDLSviAdilRAYv5CtotmM2WVDNmALgKSKKuxOdyFPnzsSHdQexhSvCLKTMcKqrNYL8TOqUeejFhXgY5silyaikY/DCVMEyWKJO8AeH9CD1h9hsZKUgKcB9CajrAu0SEkFQIBAGgFi9GoSPXW7wpm7IIJyqS1w5DsaiJbSS1Mx32OVkKW5FCqoHB6tG8XjsiwZBIFCxqH1DG4giZiiJmdIAPq8alzFJlKJQlaVLD1YvzpZ29Y7Z3FW19Ks5cbt7Mnl7QnJSFTEgiY6hXQm2rM9jxEG4TbSAACCn3HtC3GYNfdy3QUZEsWVmTU06GheAQSCAavGY5xlsy04Tj5lwXSRj0q8KgYG2nssTmL5VDUcOBitiCZW0JibKPnX4xd4/Qis3qh6nD4oJyDFrUj8CyVo/3VEj2iHE4bFrUlSloWUEKS4AqMrWApuppyhWe06wQClJ9RDVG10qbfKOIP5wlNFVJDRfaraAWlapcssCFZUpT3jkF15bkEA0a3WHHZ/tgubP7pctEiasOlTkZlaOpnGrHiGo7hPJxNLvAu1JRUAuXSYgukih6fPyjVJoHFPc9ExO1pgSmRPy73gZaHOjpUMwbq5g/YOJQmZmmTlLLBKSpCnDvRS60vc+kUGX2tmqnIxE3ApVPQnKJiZy0HWuWofeV6tGbS7dzTkKMKZZB3yzv0yZR55XtUw+pGVW6PT+003E5ZX2SpKgVGnhccbhzXlE3aXZ6Z0llO4OZIBYEpBIzchejWjzaT2+kySDKmT0jguWxHVlFJ9rRbdl9tUzkd4pOZBdOZLpYOM9DrUPXhGV6FVlqtqoR9gsLPXMeVNyS5a0Z0ud5KnJpVJO6RYeK8enKUwc6ecU7sNgUYdUxpyVCYJbO6VZk53DGhoRYmHPazbRw2HWtAClsAAbBywJYg8fTlCJUtzqzSjlyfD4Yw2ftSVPTmkzErH7pduouPOCo8t/s0xSvtiszAzJSlUZiy0kGnIn3iwbT7f8A2bFTJU1AMtLMU+MboJoaKvxEZqCfTyUnGO/cuUZHCJoKQp6EAjztHcMc5kZGRkAGRkZGQAaAjcZGQAZEc0nT4PEkDbQmhMtRVQNVnPwrABQO0OORLnzEiqV6Jo5YNlyl3oBzrC3FqTOyTAtSgUDdzWAvpc3rWhfWGwCFzQCxPhVvHUFiC+oUPq9exezpQUpBQEkqUzBjQUAPiqTx+Ec0ndiWWLYmzkzUqDFM6Wqi0lRUx8JSlRAukOdPR0+1UPLGeUWExaQbTAWKwE5qlJAJy5ToCdII7L4VAmJqsbpFJs0EA2AyrDC300G9pMHKQsKILFTrK1zHzAOlIKlAlNXprR9IeErgajznGYZTZkMQAA4OYE7pIN+LuKUNtAe6Wai3JNKUesNcbhN8mWou2ZrkEljU5X5nrTWFeJmpzHMA/NIf3EcX1Q1mkYVLpKvCeLj5NfgY4RIMtSjmGV2KXTY8CosDbq3SGGHwYmAglQAqCBmLAuX843i+zaVse+VxcylnTikR2eJDKnbo54xlGthbnzpUkIJqnKrPmYAN56+sCqwa86d1Vj908uUN5HZdn/XSza6Vp48RHJ7Or7wELkkAH77H0MShojk24Ol34bQuVhyLgjrESpcN5+xZyE5iHSkVKVZ0izOBpQ19xAqEZuRYG9K8D9H4x6sWpbo8tpxEGI8f1xgwqKeYjMTgVFdGIbRSTryMFYjBKy+FRqLAnXlHJllKMlR3YYRlDc1LmEVBI6Ug7CbTXmAJcEgViBWFP4T6GOcMj9YnqI6nHY4lJphmE7T5lMpLDi7+zQ2w+0Qo0UCOGsUfCnfP1oINKiNIi4qrOjW7SRdFTQoMQ4NDAOz8SpEvuZkhcxCFqUlSJ3dFQLMFDKQoUJ08RivStqqT94+dYmw/aReZlAEcrwlNcDqfrsW/B9p2XMVPkT8qiMiZYljIBq4ACyxq6Ra9TEy/7QZb5FJmKl0pMlhWYg0dDluoPpCGRtdJ1brSCvtXQxuprk3Z7pjvZ3a3DSp4nyMLPKglSWACZanDOQolSbDUuYTbYXPxOIVOEkS8zFlLdjlyklgHep84kTio4xeNKZalJNQkkdQCYRuzojmyRdqQ9m9q8eZBkrl4eYgpCG3gWAAvmvSC+z39oE7DSRKn4aZMykssLcsTQVBtpWKNsnb2cHv1sHSxqmpe5FNNYtuz0d5RK0AUqVFQFAWOUEgsR6xu9k9W3Jbdj/2lSp8xMvuJyVrVlAZJHUlw1KmnGLjFH7D4QlSpi5agU7qFEhnNDlDuTetms7mN9l9pzBPxLqKkFKpgBL5VJWUNycN6RtlY42036F4jITbD2/30hU2YkSwgkEvQgJBKv3RXWG8tYUAQQQagioPQxorTTpnUZGo3AYRTsQlLZizlh1+UQbU/ZKeoYuOIat4F2/MZB6e5PDyhdtDauWYk0UjKBVw4Vc+nkcsY3QrZURjRlc6Ag3FePtAm1Z4VveFYmORU2ADVNXJJ1PrBO3sOETFpBpvKHmS+vAg+Z4QjxoZSST42N9XDX8veOF7NoUebIlZnSkhQFapCgkAgl3ow66QV2lkfqkGcTMuwIZnP3ikVN6Ut6C7PxRSpJTQk6Ho/wg7tHOeQhQIBBqk3oN0nW1Ku/PTYO8bHXJVAUP4c27lFy1GB5decV/HS/wBYqwr+EH4iHSiM2alQb6+/S3GAJrvYn0PuBEccn3G4MlbWQQ4ahu6hT+USTdvywzJJ/hnLS3kISo2jKCULIZKjwcuCQaCrD5x1O2vh86hmBL3Dt5UjvxRxK006INS2pj/CbeSSf2iWa83Nd7ZoI/TKMwTmmVBNpShRuTvFbl4mUfDvPwIp6wR9nSofyH5QeBh1Xb9h9c9NUWOTi0E7qmLUdIQdLKFPJQYxBidloUqxSoiuVhxqUEsOoJBhInBs+VV/KJUbbXLZMxJI0oCPf84v4a/2ZEHdedWST+x4UXzzLf4WbV7pMbxPZIkeNrXkzOL6AwOvtBUES5el0AG/I8IJmdphohOn4061srhHPlw5206svjnBLbYxfZ9YtMQPJadekBHBLlzkhe8CXCgXB8VjqAzNcQ0/0nTw/wA80a11iROLTND/ALwLEvqWLm9PMcxbofiw3mtvwcqUJbRKhhsPvmo10Vy/dgpeGsHHq3DjFpRsOU5Pc14gTRw4EiNr7Pyv8NYP8UwfGWREZ54uDSsrDG1NMpK5BZVqP95J1VwPSA8P4j5fARdMT2WklCglSgogs60mrlqFKSa8KxWZWz1pUXlzLCrFrC27CY5J2Wydv/dzlJqRyHziLFYhSRuqI6EiCFS2UaKFB8+UCY9mubjh+cXxyuG5DJGsmwzwu11AB626wVO2ukoUC4cECmpDaQnwksKSpnP9BweJEbNmKbLJmq3hYKPDgmFbiqseMZb7h2xQoFWVa0OA+QitX3gaEOkGsM5YmSUNLnqCEkryZUlKlN95IG/YCr2HAQD+j1oUkzJE0IuopCgoDiHcOL1pTS8C46fNkzEMvNLXvIWBuzE2cPUVcFJqkgg1ENLl0wTa2ouWA7Zd1JfvlGZmSW7pcopS28N1JSpjQBwC9dYd9mO3skqUMicykuosUkjeJc1SWck0ArekUkYz9UJqcy00C2/u1n7qku7FiUqsa2IIjJGLWoFcszUZklJSEgBSSQ+YLSQbD0gt9xk642PSdgSjKws+XJmCYpYCkggg1DEsd2rpAYmg8oeYPFrl7NUpLhctEwB0sQUk/dVwpePKlbbxUveGIUbAju8OS1mDgUYCjgbo4CHOze3hRJUicJy3oEiUFJUlhRTLIBd7MIzYt4zb8yvez0SV2g7qXh/tLZ5xAdA3Q53SrhdIPMw5lYhKiQlQJSWUAQSDwPCKFitqy8R9lRMCpJLFANSpO7QoJzAulPEwbPX3Qx8+WonOE93lId2FRqllKIqOesaMlGfD3/7G3aiaRLcaKCTZ6sQRXjFY2sk/ZxQOUp6q4GtmDjy5wyxW1hMkpzkFSkS5hZi2ZDu3ChD86cgBNSSULqlQUwZj4k0FCRQpoOFOMTmc8uRb2lxWaTh5qU1UlQVwdJDg82V7CK3tDfCG+63kNT8/KGM+Yky0g/dWqvEENbz9gYV4ksgEM+Zi9dQdeUcs95WAbs/FOATRieVr3aHe09ooXIYKV3hslsxOosXCfCauKiEEifugDQEng706UYf1iw4BKJctKxcA5WAAChvMCfFRNjq/AQY9m0NZRijMa1L+GyTrdN+lusT4aTMyh8mt1AG55QVt9cszVlJBzFxugVIcs9BV/aFcvFBhvqFB+H5piLeljMqGJlFqqFHZxXR4Wq8X1zhvj5VOnG0KG3o747mTVNWESEl6XMMZJLXUkjgT8HgXBJ1YvbkKXghII3qtpSnJjqeUK5OzccE1bJRtCYlt9XnWJUbamgVIsdOt2bgfSNTMO5Ae5MDrltmTeoFuIJ8oNaYaGnvwSS+1Mx6pT7iCv9IxcpLcspb1iuo8XpB6EELTrVrDhSGlJRMinIeJ25JLPR+KYmGKSsjupiUqsGI+ELAFsHQDukmgO8KgU8qRHglp79L3OV2tm8onjzSb2/kbJiSQ3ky1A5krBJ+f9IJGImP468lERT9lLZbil4dq2kRlY+J28tI6JZpcNJ/gjHHG7XI1M6f/AIsxq0zkg6sUk1HKJ5PaGW7EKBb927VqCNYRfphQLk00FH+ngeTtoKWQUpbi1YRqE/mj7AnXDLZ+npT+JX+ZvadHMzbkl3Uos4+6o+xzQgGNlfhHpGKxkgXAHkYVYMSXcHOTfYtUjtTIYsZlOSxpp+tTEcztVKP3Jqq8Ef8AOtUI5E2UQ6Qk+nwMSzZgCSQAGB0HCDw8X1NuX0HErtBK71BylI1LS6aF8qAW6e8TT9gJSsBC8uHXmmMFpHdzFJDLlnVJAG6CygB+FJFL2ftpS3C7NdCa8OdKxa+x20ll0gKKUGgKjuJIu+oKtOp0jMmNpOWFO/QFNL52hph9krMtITMQpSd0g94tC0sQpK20INwxDAghgQnR2JBUWXNy6Ph5qiORUoJB60drC0OUYnE5gSiWkUfNNnLLPVnUztaCZjFQUUyubozG5o5I0b3jnhh6yG1P9BLqOnl/citzOzAkhRC5xdgdyWhPCyl5vaBzIVVJJKSG/ZfNJaHm15SiAZSpKRR0iTLc141PD8oRLw68z/q2/wBWH9RD+B1T3/gF1HTrb+TYw4LJlEhWhyLQQeIALcYNkbdxMlJSmcCQoPuJJBo6QSoMOOp84JmY6WRdQZiAyS5CRTwhq9aaRUMctfezVAFLkEZS9GYVAHCNwLqL+IqRs8mFryO2XFfbMAgTZag6AkrPdizUZKnKRVqlnZjDSTtiXOTnTMSVhJWAmpKmFWNUkqALENQixjzSRthYCH3noXvEp2hLVmzBSSCzgqaraAjl6R1W+5LZl8x8xLzEy1Od0gHRrg0b7wI6KhclIIY1r8m48D7CE8vEzx4JgmJDbqq3txPuIIXtHRQKDzFHOgIvHLkjvaKLYIweIIWx4EW5waqbS9G99DyZjW8JMDNdXH21ce0MkyM4UVClT9eYeOaaVjIHm4kLYMWBFQAcxc+XrGhOVpb183N+sDTZTEpdiLdGf8/SNy8UogOovq1oNO2wWVIzCUs1BR+WgMDLTv8AlFil7JxLkBEzK5uS/sWgdWycVnP6ua3QnTQx6GqN8on5m6fYW/ZylGYK4FhSn5i/lE+DDpKlFQrd6hXDm8NE4CfkIMua9G3aUDGkdJwWIZu7mfe+7qwY1GkSlKPqNNpPZHCMOCEg3HOr8ICxknIpTHn61HwhrOw00ZnlrJZwSh6tyB0iBWDUuaUqDa+FVQ2jUFDGQdcsrnScUo/8/TuV2Qnf+uIg7EHwsavpexjSJBSsgo/4uXOCJ8gBQ3df3tQrnDzq0ELSYHLxywoBVmY2rzcfVIPwuDIVLW9CsOGNC/HqDHJWlIdaXJLa0o736RLhZxWuU9E5gw8/5NDaUvl/JCU21chVsuU6oadw4S7bpDca/wBIG2dJDmp14D0LwxQzM/K1/DXxV0HnDNcC+JTAJ8reIalW4aVHrC2QN4/WkOJiBmJcmho3Bhx4wsQmvkPhCRVSZRvVBMmTEeOO7HYjnGp3TFiNbm8OqnQRrEYlQBDkaUMS4MUPQfAxFjU30qOPAxNyaorGCbZrBrKTTWGkjtUuXQMoE1uG9IBkSxnSCQHJqaCxuYCVKyqUDQiZb1h3sLVstX+lKvwD1P5RGntOZiFMkpLKZjZheAJmEZGfRRUARWoZwdAQ4LGrKB1ES7N2Me7UqZuhlEJ1JahV56fDWWScIRUpdx4xk20uxvYu1Zq1spaiG68L8IsH2pXERWezuL7qaSRmBQpJHVuMGzNrJBICJjaUenURklLU9tvUZSXF7jXZ+OXMJBS6kkAsSEmp1ylnA5wacA6g6ATlD+M1605+sVrD7VCZqViWu4CnSA4oaO7Ggq1iYsMvb5Ne6ajVV70RHPkjn1fDW33NU4JeYimdnTl3WzAhs+Ui1XAHWFGL7MzK+Ekl90hPxDQ4Vt9dx3YtcqPHmHhDtraKnKlZVUY5SUtcjMHLuHrD44dUn8Sq/DEeTE9o3f2ZzNw60ZnQreVLrUMxcszg0EFpxmcUWsMQ4UAq5sSC+lYFlbWU5aYt8oVVlO+ge5pDPv1HxiWTxUk347oJeLO+GkZaBsIVgKVlJS4STVgS5FeLA0vDQYg0FgQz+lzxaFeOSEKSlKsyalw4Dm9D5e0R4nHLJCXodLRBxtmph02ZWuor5O3qCfWFc2YXMTTp1b2gWZIL2+EbGKFUrHmG2hIF1yOW/MidOOkE0mST0mzoRq2biiaSV/8Agj/pgbFY2bIVlmJUhRFihILdCLUjoj00V/cHi+iLQmfJNAqS5072aCelXjs4qUmueUAOM2d86RTUbRKjUoc8Uo/6Y6ONJsUt/Cn8oz+mh/kZrl6FvG2JVT3slzdp80fKORtOWSAJqNbTyT7pMVeXOJSVFmFCdwXewNTrYRuStSwpSVAZQ5coSbgUBua6c4WXTwSpyGUm/lRak49L/tk/+YB/+uCjtBAvNT5zgND/ANnyiiHbSk2J8m5co2japN1sNX19ox9LDbzGrJL0LwraiH/aJA/1yR6fq4CxGNlkgFaCSfxoUfEWbcCj5RUFbS9Og18o4O1E2FDxb0NoZYIriQupvlF0kGVp3X/t6+h1gnPKUP7ong0g6MR4vKKHL2o+61L6deETd6L69B+UH9Mv8v0w8WuUXLEyJTHclPl/DJevRbwpk7Elmvd//L8jCGZtRiXdzc0r1pEP6SzHLoeKU/lGPp6e0zVO1wWn9CSh/dj/ANT5zBEWJ2bK/Alqfi+c6K5b6EamzmDneA0LVbSNfTtqtYqypO6LThsFJqyZdhw58ZxjczC4fVMrS+TnxmxXJW2UgUkpD8/5Rte3ktWSk+/yiD6JOviv2ZVdVJX8P9oshw8grSAmVWlMgN2oyoindnwt0FSu8TWWQazUgeA1rMQLakBrhINfHaIqP7NI6Ew+2fjziUpQF5FpPizEEcC6W3gx6vxJMLPC8HmjO49/p9SuPL4nllGn2MwLIQSQVpPjSKqLZmWhzSYkEtxBI1IMGJwE2YWcCUQClTftBcFIe2lWaoZwRBeCwE9Ct/ES1CxeconqHF4zGbGnKUCnEoANW71YGlQw11+gJQy4lLzSv0ZScZuOyoRbPwSlzEhJylnds1m0hjP2KsqBzJpxzceVIIxOwpqWV9oRS47yZ8hWO5ez5gT+1QaAPvqe0dObqsab0y/RzeDP0K32hwhSUG4U9szUbj1gzDbFUd4Zd5KblQ0DvSJp3ZycQP8A+i3DvdfKJpUsyjkUtykPZSXd3fMK1D+cKupjLaMt/sZLFKK3RDI2KUy2LZgTlIUaedOP1aCJGBdwpOVrKBcxzLxzsoPa70HV+sdpmzfvBXICx5DifyhZSkyVEGO2Eo75DpYVSaljHErCs9Ke7gvBeDxSyQxIB5FRH4iG0b4RipalqOUUdgaAkXcuXb+cCnJqmCRkrD5qkirivE9fqkQfo5QqXYEWF6WDj35RImWS4BG7YlQAB6EEnrE5whIorMlYo+9lcFi4ApyaBNo1WhRMmF7MenNvOJgscT6tBJ2Wgue9Ud2tBQ051F+FoGk7KUsZgBV7u5Ys9uUVtCuI8P8AajtH/GA42rwPhiq9pNtT8VME3ELzrbKDwAcgDzJ9YkKIB2gmg6/Ix1uNE4TbdEaMISAX+vWJ0YdQ19v5wThZW6OggpEmNWOxZZWmAfZyQzxwMHzMNu4jhWGhniQqzS9RJiJbEDr8om+wg6mOtoSmUn61EM0YaFUNx5ZHpTFqMAK3r8ojVgEj+sNcVhww6/Iwi2wjKpIFAR84nNqMtNFccZTjqs3LAExhwg1KHibBYMMksHYacoJlyK+sZinrbQZ4OCTFOKkV8vziGShpg8/hDLGy97y+ZgJQZQPX4RVxpk4ytUTqiHFeBXSNmeIjxEwZTXSBhFOyLDpceQ+cc4iUwPRME4IfAfExziUUV0T84g9qOqPLIMPLqOsPuyZmInLVLSlTMDmUpF8wukGFEpLKT1+YjFTWKiFKFR4aFnOrw8oRktM+BNUk7jyemoxc0hyUDl32Ip6JjqXi16qSOkzEF/8ALFFl4hbKLqan3q2Gj0iCXiZ2YgrUAS/7Qlvekc76Tokr0v3N8fqrrUvYv83GkuHLMS/ezqeTPC44vioafenk/KKPgMbNWvIZq2VSsxQFXuSaR1NxC5asq1uQAQQpwQbWLPyjX0vS3tF+5qy9RW8l7FvxGMOWhQ9L963/ABQlxmJUpbKRmpTIpQa9SC9YSSceUruSDS73pr5RbdmYQM/eSkvT9o1nux+nhJY8eJXig7+5SMsk/wDUmq+wswSpiT+yWzly6i4PFhaloOE8pcGWpKCGAUG1BIDnQw1VhRUibKIAqrO46OxgVGFVOICFoCg7hIMwkUA8KQ3rxiN5pcxoaUYV5WDzJ5UzUcGnAa18rxBKDUNjpTp8DFkwHZJ2z51HoED4m0OMH2WloFk6OBvnSjqLcdI1RZJY5FA7qZQJSo6UBJ5c9IZSdjTSwIKepAL8Wi+p2ckXD8ioV8gQIlSw8IA6ML9IosbfJuhLuUmR2JmKuthxKW9AS/tBJ7GTdMQAOGSLVm6fnHJU3AdYbTGPIyguyPLVSYW7VlUHX5GLEZUKttyaJ6/Ix6kobHkYpeZHWDlbieggpMqN4KX+rT0HwglKIdREk92RplR0ZEEolRL3cPRNsrO15DLR5/FMNRJgfbsrel+fxTDXuoRR3ZWUvIhbikUHX5GK32hG+jofjFuxkqg/iEVjtQjfl9D8RHn59s6+x6XSu8L+452dK3En90fCJES3r1ifZaf1aP4U/CJclT1PxhOi3nIbr/kiJsdL3/KFuOSzefwh5j5e8OnzhTtSSSigcx6M4+VnBilugGSgHX3g0YMKGvqfyMKTJmi8tVQ9jYxIiZMF5Z9D+UcLi33O/jsP8N2eI++9NUH5Ex2rsysgssVA+7MH/LG8N2klJoVA9UqHwTBUvtVJ1Uj0b4iEeHM+690YssV6+zAZvZ5aSHUP92Zy/diE7IAqT7KHHi0NZm2cOogZULc0AI5UoImTLzAFGEpzzB6GlQPoRk8eX+5pflAskO1+zK9iV5bWBuOgHHlAk7HN4a0Nrg8bRaJvZSbOL5USgLgLJ1tQEg0MHyOxCZR31ZOt+e65V5tCWltyPyee5WIoD1g2XsKbNLIlkq/dct5fOL3g+zeFQQoJM9QNHOVIPP8Am0OpeAWoaIRcoQAkXa4ubVLw8p+hqg2efSew5DGZNCXNQkZ1AcHfK9tTD3AdnpUtykZm1mEE9coYX5RaFbLYAndHJiSCdTqKe2tYmQsp8Kf8u8QKXbjryMLqk+CmiK5AJeyCsbxa1FWL2YavSCMNhZco/q0JBa4AtpUGv8o6mTjx6Jb60jiXiy7EPoKtX5xqx+prl6BSZqjQn6flHRUeMBnEn8LU4mvSkTSppJAIyg8RdrsTq8VVIm7ZMlXP1+UbXMygnhXy6RrBhxQkeRroam+nrE4SpIUCBcB68Aat8HiWTJpQyia+0ZQWDnSlLAgv5womYtSzmSlTHgHFKXNYlnYoBC0q3mqD91qn4sBAhC/urSEmocVrWtY5NbkWTfCQo7uFe3pW4nr8jDvLC7bcklAYOx66ER9I1sfNwdSRvZ8v9WnoIKTKjnZ0o92lw1BenxgsS4LS5BptukcoTHYREqMOeBjtYCWCqE2FSfQB4XxYLuMsM32EO3k+DqflDBonmmU4zV/7tZ+IiRIlXyzD/sgexIiTzxTLrp5OKTF+KlunzEItsbIVNKSCQwNklV24RckYiWLSlnzR+ZiPGFUygRkTwBBJ6nhyjjyyUpazsxReOOlCDCLWgBOQMAACVFJLcsvzgpCSeAc8R84YnB2c246flHScKDarcvWIwag247FZ+dVIgk7AmLIVkdw4JCiG0ZqQQNkqDPL/AMpZtCT1anOFu1lZGXmKRYhK2rxCQYUnaYP95MprmPXjrDuTkuSelLsWudsVYAVmlpem8EpbhVcBzsEtQIK0kMRQIYjkQIrkvFpzgHNMqLEqccn05xdcNh1EDMBLSq2ZgW6X9AfynKVbIorZVV9iJSq1rqD/AFibDdgpCWJzLfQkNztX+kWkrlSrlUz0lp6NUkW4RkraU5ZPdSwgfiSnL1JUXWddYnc3y6GUCHD9n0yUkCWmWk2KgUgvqHdSrC35RIZiAQlOaaoAslsqRq5FVEUvuwdL2Jm3lrUt6sxS/Mkl7nU14VqfJwaEAhO7uu4SWIL3y14O40FdAKCH0oV91PWWcSE2ICS9TclLkvW6omwvZ0AAulahVlEkEPYVarF/jBi5iBTeLcWIqK+cDzlPqSRx8rP8IqoWbaRJh8MhIvbqRd+YFv5VManYkg7j5auOF3LaHlyiIOeflX6tHQ668vjDaF3F1vsR4hZUwKaaUY24DTpEASTTKryT/SC+jR0B0t1h0qFsWFzowGlfZ/X1jtEzTKOFQRz8/eGGWlvP5R0Un+cAC7u2vpSzeUSnDcMvMu2WzX4wxlYYkmxsdLksLkH3+MGSpaUv4XB0qxB9AfXXiISU6HjGxfhwhKCpqh3DhutCXIPEAV4QBtHaNSAb3BLsNACSRr/WCMfjAColanbdTRqah3OtidIRqk5iHLuxY6HnTztHHklY8nXlRtcvOo3A4AueJAPU+8Rd+1HNKeNrco1iCBcEtfQKZiQCLaetYHAUwos0FpZIrW7aWiIqtvYMlBBDv/lPzEThSB+M9Mo+JEDIkg3qS5JNf6eUTSsOLR6vjSZBYYLsSZ5eoUfMfKOkYlAtL9//AMxiZIryjqUkU5wupjaUczsashkgI5gOfIqt6RBKwy0g1LEuTcvzJvBCcRVm+fy5wKvHkkjSo9h+cTlOuQ2QQMOPvKF/P+UcqSm7vASSSWdg2bj917mOcXjCgkCzBWt3DWPP6eIvK+xqsnn4vLdmDczUFrdPaNrxgKfCS/OwPFjfT6oMZoNcofz8/gIYYHZ5mzQlKhLzBJJCfxMSAHAFYm5t7BvyRZKMlJzMSKcbGMRJIUWUCToxfR8oSS9y3ENQWgzbWJl4aZk7szVPdayEaDwIANP4oWK23N3kghCRvZUDIK3tcU1eGWNvkeqZMrZdR3gQkMHCxvX/AAVUT1EQfYcMhjkzsXaiE+gc+4tGsATPmpQ+XMQCWzXCjyH3feHq9hS5RbxOGJUxNGNH8N9P5RVQS2QV3FuEw8wJzSZWRBD5khqEgftFEqNeB8oNRsVRNVOq5Y9GYkOTWGuEwzpJeictGNRvMKEaj6vEuExBICXvmPEUDu2perw+mjVQLgNk92pwjeFlE5XrqXDgn4QXPIS1QpwCRukPpyoKaxF9oUoAOWYC50fnA5nlVT8z8YdIxtILXRQsGJKaBmemjk0tlF4inrBOthUipp1MQAvXmPd45Qpw/GHSEbO1KcXL68+cbSBR+l40pTW4D4CIyfONMJXFhy1PpHIu7etojSusTy0O/wDtH0ST/LzgA5Q9WfyeO0k/EvQU5VrHAuHtR/Pq8YJ1QEuLa1r0hbGokBpUGtdbVc2qPPjBWGkrJoCoA1ZnIDM3l7PwrD3dFF6gBmoGKikjmdXJeDpWDyhICjvgKfgDoAeda8ISUh4xNYyeEhNARQkZlO5Dgg0FANa+cItpYwAvkbMqpFTZ/FdnbxPaDMZOJRwADkAmrvzewAq9uZivSpqphNW0s9KuBw/lHNOVDTdbIzEzSreD6hzrTThpHE1bEEVAeugcWqHNvhW8cYdROUJZLljR+Bep5xFPVkUMvMnm7/8ASOMc9mRhuaM8DeZSSScpINqORUVYigGsZLC1DMCVA6kF/Oh+MCnGhQQShyreIKiUvR6Bq6vxJ6Ql2mtcuatLpLG7KFw9gvnDqDexVr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9" name="Picture 13" descr="http://www.doroga.ua/Handlers/ContentImageHandler.ashx?CatalogHotelContentImageID=10127&amp;Size=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9" y="2500306"/>
            <a:ext cx="3238491" cy="2428868"/>
          </a:xfrm>
          <a:prstGeom prst="rect">
            <a:avLst/>
          </a:prstGeom>
          <a:noFill/>
        </p:spPr>
      </p:pic>
      <p:pic>
        <p:nvPicPr>
          <p:cNvPr id="24591" name="Picture 15" descr="http://www.childbrand.ua/_data/place/13835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00306"/>
            <a:ext cx="3214710" cy="2415626"/>
          </a:xfrm>
          <a:prstGeom prst="rect">
            <a:avLst/>
          </a:prstGeom>
          <a:noFill/>
        </p:spPr>
      </p:pic>
      <p:pic>
        <p:nvPicPr>
          <p:cNvPr id="24593" name="Picture 17" descr="http://perecrestok.kiev.ua/cross_images/concerto_halls/Kharkov_KKZ_Ukraina_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0"/>
            <a:ext cx="3500462" cy="2450324"/>
          </a:xfrm>
          <a:prstGeom prst="rect">
            <a:avLst/>
          </a:prstGeom>
          <a:noFill/>
        </p:spPr>
      </p:pic>
      <p:sp>
        <p:nvSpPr>
          <p:cNvPr id="24595" name="AutoShape 19" descr="data:image/jpeg;base64,/9j/4AAQSkZJRgABAQAAAQABAAD/2wCEAAkGBxQSEhQUEhQVFhQVGBcWFRgXFRQWGRUXFxgYFxcYGRQcHCggGBolGxUVITEhJSkrLi4uGB8zODMsNygtLisBCgoKDg0OGhAQGiwlHyQsLC8sLCwtLCwsLCwsLCwsLywsLCwsLCwsLCwsLCwsLCwsLCwsLDQsLCwsLCwsLC0sLP/AABEIAMIBAwMBIgACEQEDEQH/xAAbAAABBQEBAAAAAAAAAAAAAAADAAECBAUGB//EAEEQAAEDAgQDBQUFBgYCAwEAAAEAAhEDIQQSMUEFUWETInGBkQYyQqHwFFKxweEjYpKi0fEVM1NjcoKj0haDkwf/xAAaAQACAwEBAAAAAAAAAAAAAAAAAQIDBAUG/8QALxEAAgIBBAEBCAEDBQAAAAAAAAECEQMEEiExQVEFEyJhcYGh4ZEyQsEUgrHR8P/aAAwDAQACEQMRAD8AzwE8KYanheiOOQhTptnZKFNjiNEmBtcPZlCM5ribLLpVnWMq7Tx062KzSg7suUkGZRJm89FSxnDpuAjYPFGSSbLRa8OUblFkuJHMHBu5IdWkW6rrQ0FZ3E+GE3borI5rdMjLHS4OfhKFYq4ct1CFlWhMpIQmhEhNlQBCE0IkJoQBCE7WqUJwEARexQIRsyiWoGChKFMhNCBEIShThNCAIQmhThKEADhNCJCaEgMvjTTkzAgZZNxM9B9ddlxeLcdDN+n4dF6JVohwhwBHVcr7RYBwfmbGWwF4Lbac/wC65+rwX8aNWDJ/azmg2fFRdZHczraNVB4HiuabbImOqSjBSQB7EGoho2lLKnFSRZehs5AKFMUTqAi0qUlXcOch5hEpV0NKzOpgqfZuGxWhWw7XOkW5+KPQfFiQQq3MkomQwcyt/h1Nrm2Q6mFY7YI2EhkgaKrJPcuCyEaYYYeFaaRCq1ashU/tblVtbLNyRaxdFjgQViYvh8aK5WquIVL7URYq/HGS6KptMzy2E0K5VLT0QXNWhOylgIShEhKExA4TqUKTSgYGEoRnNUMqBA4TQjZFEtSGChMWosJ4QACE0IpCYtTAFCUIhCaEACK43izKheQ6G3Ljb0E+Vgu2hYfHaLjsC0xoDIj8fNZ9RDdAtxSqRxzWgT3el9Z+vzQWiHG8c/0hdHjeBsjtA90uMnSYi8AXJvveyw+I0Ay7dCeREGJy3vYRdcvJhlDlm2GRS6K4xEWyhMghs7/MJlTyW8Hrr6xZIPjmnS286BPgKgIc5pJ/dJmPOfqFQfjmuzB12ulpjKDIPM2mOvNUWVnNbrq4QO9PgTsY06q6WqUJWue/sYvd2jpTWI2vGg16xsUbtOuqxMNWkS4uBaIIEmTtfYjzWm2s1w7sSCS0G0kb/P5rbh1O/t/RFUsdGiKmiZ1WNFWw9QObImLi+sixlFhbIpNWiptrgPTxRTOxBQQEoT2INzLlHFKy6o0XWUFMuUHjTZJZGWKtQT0VKrqiEqBCmo0RcrBwkQiQmhSIg4TQiwmhMAcJoRYTQgCLI3UzTGxTQmhRodknvQSFOE0ISCwcJQiQmhMAZCYhEITQgAZCjCLCocS4gKOUEE5jeJsBqdFGUlFWxpN8IjxHF9lBiQfqVQ4zj2OoOyvANp5iRKjxHitGtRqAO7waSBe56WvquKfVOUX11nYAxcc1jz6jb1ymaMWK+wrMXlk3I2uRcHnPUrPxFQk3t00hSrNANjNpPihOfP1yXNcn0bUkIN6hJDSUSR6FjO5dkSZbYCCe9cjcXsVRzyWF3uZmkubY6kSBr8P9lqYioKziIkQCCGgEGLAzscx8RKqPws3EAA8jbxaTBtdUZGk+CmPRYbXyB5bAbEERImLAx1NrbLV4XL204ykSSRJBteRzuQs3AURLu93SGugEDSwmXGxNpHPY2Wlwym4DM0AhuYicoFwYDWgyAL3Gs+mrBBxkpMrnT4RuNpgSmLhMfV5/os3GYmwbUac2vleAYJ6TzRaOOzFw7xMNIGW95OkxP/quktZC9qMvunVl/KllU238FLKtqdopYOEoRIShMAcJoRYTZUADhNlRcqbKkAPKmyouVNlTAEWpZUWE0IAFCUIkJoQAOE0IuVNlQMFCWVEhKEgBQmhEIShAAoXMcWa2nXDqhLmvB6xoBba1hHiuqIXK8c4dVdUcAC4POYaAAD4cx092TEbKnNe3gtxdnI49jmkktIaZi1pJP9PkqFV8mT8ltcdoVaIa1wgOAInbmAJtc3PVYLiuPkVSo6MOVZM30/NBJTkKJVZMaUk8JIGd2colsjM13vBwEXkETqLgdI5QVRpYhxOaQbg2B0I1nflP6KWIJuRm1zE5CROkCTBFjYX25IuGYYa4PIJaQPeBBzEeG+k79FSoquSktUyAQA3MOQc5riRE96bAEC1vmr3bEGQ5wNRwFtXAagEWMCOWh1VjAcOpvMtgMa5pEgkOAAzEgmBm1Go+SvYPA0RmqPaGiYaHd4NzdwOy7Sc1tII0W6OGUq5RTKaQClhjWGVrQAxxBfnDohthzMhyu4fAuHvizXd3Kb5Q5uQaCdXX5EhEo13Ndka1oYWNcwtgl0C5a2PDXaIWpRqZxI02PO316LXhw4+vJROcvsCw9MhoB1Gu89UTKiwllW9KlRnYLKllRYSyoAFlTQiwlCABZUsqLCbKgAUJZUXKmyoAFlTZUXKmypgChLKilqbKgAWVNlRcqUIADCUIuVNlSAFlTZUXKmyoGCypi1EcLG09BuvMOJ+0dZ9R5FSowSYaCBlEyBaNt9VTmzLGuSzHjc+ifttxAVXNGUsNMuaQ7UybH5aLmAJm4t1/BGx1ZznkvOZ3PnYfXqghs6bSZsFx8k982zpwjtjRAnomR6JDXAubmbrHebIjny/XRKoSCHi0yW25W0OqhRIFCSsVRSJkEtB+HK4x0kuukntFZ2FXEHukCIEj3gZLrCTEidLb9VGg8dvlkiXXae8Ziw6An8VSc8ktLiGkAXbq8Od96IFoPLRNRDWuiBd5Ah0w3fvG1xvros0o3yytI2cJUY51KS7KHODhEZXNkiTeQY9Ft4XBPex7nvytOUP0HdEO0+GBbKRsQsvhlcgZw0dpAykE5wJDTLiLC4Mi1l0FCrTLiQ4sJilVyht6kxnLgYzaHNyC26fY0UZL8Feu3M1rmuzNZUzBojMAbQSfdBN/RbnDy0h2VuUNe5p6ke8fVZXDMSyXHM3IKgDpiAY7rmkAQMwnlcrXo40VHhrCIjNIuYncRaf6LdgcU918soyW+CzlShEypZVtKAcJQiZUsqAB5U0IuVKEACLU2VFypZUACypsqnUcG+8Y8UP7Sz7w9VCWWEXTkv5LoabNNbowbXyTFlSypvtLPvBSZUa7QgoWbG3Skv5HLS5oLdKDS+aZHKmyo2VMWqwoA5U2VGypsqABFqYtRsqbKgAOVNlRsqYtSAr1XBoLjMASYBJ9AvGvaCsx9Z7qYcGFxMOEGfinrMr2zKvMPbvA1KdRzuzpMpOIylhhz9dWzqJJsIuOix62LcLNWlaUjG4NxKnRvUo0qs6SDIjntHkVVxmKaQ4NYGjNI1Ljbd3KduqDWpwAZ1tHL5RyVkPHcIGbLo1xLi4xEZQPTay5251RtpXZPCHK1tZxaQHNOSRmeAXW0IGkQRofFZbbuvYE+k7+S0sNgu0BdUqNpsDe6TJzkEwBHnf8dFn1KRmB5dUndIa7LGLIY9zWdm9rSQ1+Ud4TY3SVGUkr+RKj03HcOw9OiC/I95e3ssxdTOSTJ+JpaQJE7RvAWHSa79q1kCn2kPh4IaCMoc370SdrzdXMTjC6kKQY1jSTlgtE5WyQL2b6QqXCMK101dhJI7pPecGx17p6b8kTnCVbVwUwi0uS8cQW2IdIDQ2ZbPeJjwt5QreBoSKJcXEl3eMNcYkiQwd7KDqVHHFjmA0mMLmkPhzIIY8xBe0xmbPvC/NTpVHMe05gC1hhxIym5JJgQ7uuLTa991WlCPfI9svCNhvDw1+XO55caRlhkEDbNOgbAk/eWlhGinTPvU6rSGnOWuizXWIsW94DNa/guX+3FrpdIgEhwc0zuDTBBA0iw+JdDwziAuXtp9m1odAEvnu5STuQQ7bUhaMeXGn6FMsczpqdOABM9eallVcY2bwl9tHIeq6S1OL1M/8Ap8noWMqWVV/tw6eqp8W48ygzM6Lagkgx4ZSUPVY15HHS5G6ohjMdVa9zQGQNPemIlBPE6vKn/Msavx6m4l5BgkbvtOnwTGiH/jdLk7+fnH3Oa4OTV5nJ7ZOrPa6fRaB4o7oJtLn6+Tco1q7p7zP4gz8Qk5la0uZf/d6T5LDHHKfJ38/OPu80v8cZyP8APuY+5zVDyZX23/JtWPTw/pUV9kbbsJVtJpn/AO0Hb5JDBVZiaU6/5jY9ZhYn+OsOzv595H3OYTjjrOTtvv76fAoU2WrJFKlL8fs2ThKgGtP+MH5SpfYqoIE0pPKo3aNweqxBx6nydt/qb6fB0SHHafJ22z99PgRTQPKnxu/H7N6nh68kAstr+1A57kwdCmrursiSzWLOa7Y8p5LBHH6fJ3pU3/6dCl/j9O1nelTlP+nylTWTIum/5KZY9PJ/Eov/AGo2/ttXkz5qVLGVS4CGXIG6wf8AH6f3X/8Ak5T/AKfJN/8AIaYg5XWg6VOU/wCmro6rPauTM89HoXF1CNnaZU2VZ/CuKmuztAyGEmDDzMEgm7RAkK72rvun+E/1XeWrxtdnh56XJF00EbSJ0U3YVwEwhMxL2/AfQ/1U/t9Q2yfL9VB6tXwSWmdcgi1ZftLwz7RhqlPeJbYnvNuLC/p89FpurPPwfL9VBtSodGE+AKk9TjkqYlgmnZ4Zi+HvYO+MgBIhzgHTuIPLe1jqq2HxDmHuGCZEjWCIIXtPtFg+0ou7ZjWgCzyCC3ezo8bX8CvGXNbnuCWA3DbGG9SDBMbjyXNmkn8LN0W2uUFoUnViymHACQ0TAAzGSfDcnxReOii14ZRykNaA9zXOIe/4iJ0E2EINLEhr5g5cxkB2o2aXb8phErta/NUa4h5cctMNg5TPeLgAPIAJWqCuTLSRG0CRISUCZ1OKa5zIA6kNExsJ2N4CLgOFvkMeXMBMFsC5AzQTNhGWPwW5R4S4Gm8upkFzYy1A52XJ7jgD7wMm+uUIlfhlTO6q1rc0vLXE3MNEiDZvdPy9cdtKjdixRi059LuvrRVo8PJB7TtJa6BlMDLIvcePkpDh7mBxNR2pPdy9603nrt0Oi0uFUnucGN94gE5iA28m3WbRZU8fjZcb90SLc4gnqNvNUOUuzdPNp8cb7l6efuyFHAse8Q6q1xcGnMBDXH4TOtjrfxuh18GGukPcZIEHKN5dNvqNVYoY3I0MZAIiCbxF9+UeCzGAkH4nSSCSGwNzExMynubRk1WpxOC2RVv68FyuKcz2tWY+ENtP/VWhw0G/bVY8G/8AosIVSNb31Mid+Vtvktfh3EgDDpg69PLZHxIt0PtCCltyqk+vFBanChB/bVNNS1vL/isPjDM7xlqVHMlziQyZcCdAGzGt91r8R4u0ywQWkQ4xNjrbwQDjaGUnsyKoMth3cy7sLd5lXYrfZL2jrMUvgw/d8/gFhOLBji93ukQYm0cw4j6IVvD+1dF5hpdPLIB6d66ocRfSrUu7TaaxJcbnIATEBuxty8Fl8EwzqVdry34XGwgDYbKTxx8lOl1+XGlBNV60dFW9rKLSQ4vka/s5/NEZ7S0i0uBcQNe438My47imBe+uSBJqd4aXtfystvh2GLOH4prhBBIP8qHjglZtw6/UZZOKaVJvruvuX2+19AmJf50wB6yi4n2npMjMX30hgP4FcOOHPydplOSYnzj8bLovbPDl78M1okmmQAN7hN4oJpeoQ1+pljlktfDXj1+5rYX2opVDDS+erAPSXXQ6ntfRaSCXyP8AbB+crE9kMM6njMrhBDXSPRZnEsA8vrPDTkFR8u2HeKFig5bRS9oalYlltcuqr9naN9p6RZnl2UanK238yCPbCgYu+9v8sD5ysnBUieG1GgEkvAAG5ziyo4XBZBkcCCSMwjQ/O2lxGgS93AWb2jqcW3lfEr66/J1Fbj7Q++bLlPwiTcTAF909D2opOs0vP/QDTWxMrBxlfM8CDBAAJBMwbyJI08NFeo4VmCy1Mxe+oXtLrAaZjA0AgHVJQiRw67UNye5bV26/xZZxdAUmMHbPEwA0saIaZn4Z39U7qtMvI+0VIJPeNOmBz+7P9+i5upxTthDwS+4aQ4gBuotMXU2NLvcBLp6zHl0TlBryZMntBqdwSr7/APfk61vD5AIxFQjYhjCN98nUeiccL/3qv/5s6fudD6rMwHEn0w1syCbZhtaeo1XT03TBIAkBwuDLSSJt1BVDcjt6TPgz8VUq65/HJkV+HZWknEVBA3Y0DfXucyPRUKdacre2eBzhh1cSfhg6lbvtHhSyg2o7JkcTAm4IMAkcpBGuq4kTmyyW3Oxy6m06naPzU0pNHP8AaOoWOaWPx39f5Ombw/MLYioeuRmv8C4XjnDHUakPc3vS4RN+sRbku/4PWb7sGSBcxHLLM81zntbhHCq7O0SZjeQDueY09FPA5Nseq91l08Zf3Pxb+5xzkVrobDXHaRz132hW8Vw19JjHuAh8xobXvOxMH0VethcgYQ8OL25obMsuRDutp8CtVnF2tCY10WaCOcBJWqL8rQIFte8RfeySVkD1SowOrB2d7mtuMwMSM3fHLuuAjpzuaON4q8sNOlWIbJc6mGE522BExppNx5qXDnGXB7SIph4JnvBwsRPMbhCwjiXQ5rhrJgxPIm1/JY0pNOR1ILFkyrFFtJ19buynTxrSWsNM5wcvukNnl3b7nRVcX3X1MsnK94uCLh0HxEdd0fFU8tZgl3vsuYgku56kwg1K2apUOgDnAQCPiOpPjoFV4sxapTWR7u1x/AJ1cgTqSTJvIB3J2BlUWhhm5dMSGkw02gzsrFRjs5Ey0g+Ogt48v0UKdKk4ad4SQZykc7BWJoy7r4Y1SrkaNBpGsZtBBAIE6TO6qU6hjvOBJNgASB+7IE26EK99mEOGzri5udoJ5W9VRztgzEggwcoIiJKnCg75C1O7AtHg6NbzaIF9UXDYZroGbLrq3S5tItshVBnaHNmTuCTI5xIE3+tFCkcwhwzHnA1m5t0MypIEzUbgWsglzTNrF5kgTZwiNRbwV3BPY2llyvzB0ON40GS03Jv4SPLCq4jIyWgFonV12zOXw8eiu4zE5BWaZzCoA0yPce3MBMXPeB+VlPHFyfLLHLg1vZzAh2PoioJY1rmusYDRmIDnTb3gNVq8dwVOMU1mUUzEEOaB7rdy7mFi8SeO2w7W2Y9xqciSCWCRoYyuF9Mx5qxiKv7LEgGQGaiI93xUJyqond9n4bjLI3zTiXOD4Ol/h9Rr2sJYbOJJJl+bT3SB0VOtSa7G4EPjKQ4GfA/nHqqXs60mg9xcSZcBPLKLSdpJUPaZmarhQTlBgSRMS5t46Ic7yL5FuPTqGjkr/q5Or47gaVPF/smsHeIlsXHei+sQG/JC9nuHUamCxbnhrnitWEHWO8dJ5xqhV6QZUDWuDwHuAc0AAiCJF9CuSoVstbFXaJebkWHePUbEqMJu5Mt1GngsWKF8J+noixVqNNVrKYYKZqtAEhgHuhxI2bI1QSR2jpABgmWmxEObPL+/NZGLw4YBmIIOkdRP5ojSG96JESC4gEHeJvzVm2o0cTV6jfkU14LL8S0FokCIDsxgE+hIEeOiN7S1mChRa0hwEmxOuUX0nd1rbrAxWLDqoLYsRE6DmDJiJWp7QV29nTBABzS5jMuRpyxZwFyZuJKe3mJLBNe5yvq0jDwrwHb/ALsa/gVsUCLjU3tYbG48yFn0sKDLmkRsDy116K0x7RLTqb7kEx6Jz5Oc+S7Q15TuZgbGTsul4Vi25srWk2aCRef3jNxsuTotFgDNtzM+G0grZw2KNNgNOC4xIJ1tv1WefodD2dPbmUr6NH2t421+FbQaW521CSWgl+QSR8yf0WCXWY6blpkEcnuAMCbxlCzq+NLnuLxrOnXYCJVyq4GlSdBF3iI0IIMecnVWvpJmbUyU8spLy2WMHXIccwAGbmTAI3MRup+1mPFSrMi1rGRe8+f5qrSA1nXy8oVHiBMieoG9gpY1t+4scuV8jRwuEOKo9kcVSZ2WapTpuaZe52UuGaNg3TmephYjggYGEubTe5rw45XES1of5G7QIGvJB4BUaKvfFgxzgR4DU8oHzWhxXiTamDFSwdmAvByktg9dGFDlK0l0dGGLE8cpSfL/AMHK1cO1pjtRoCbaEgEjXUEkeSdBbhHkSG6pK45n2PTcDWzCu8d6zQ0XAi/dE6ASi1+K9nh2U2vc4El7hlAaNmtAFybTJCrYHAOp4eqADncQSN5MflBQOKYKo+m3I0giIAAzTJBtyAE/9gsbT20i/FFxnw+VyiGBr9riaNp/aMuCIIBDtPAKiH5jmGhnQEbkabnn5ovsxw+q2tTc+nUaW5iXObYQx8CfiuQBKDgaT2taKjXNcIblywRy8BdV5I7YmablK5S7sO4aW3His2vXbPvEHXURex0mYja1lfOacoDnECwALi4joNbws4NrtM9lVgtOb9i+7oAicvO+nNLDFu2V7b6D0KrviiNnGYNrEdEHENbJmzjJkCdN4G3j+idvD64aZpvlwzS1pBaSOuyBhhW7uenUkZg49lUPK1m3mPl1Vyi7tBtZGnhyTfKZu0nmL32AmNEWvRIEiwInScrrGQY+oUGNql2VtOoAJ1Y8AgfdMWP9FoYThdaqWMayxiC54YZkAAgwTrp0Um2mrGot9GVxCs1rchkZoHS5t4j+i06WHBDmS0tJnQjI6Dck63i0b8lT49wSrRcztWFhNTs8wI+61/duQbO1G45ytOqx8vkObaA4GSR3ubbW58lauESS4Om9ksIz7ThA/wD0XOyuAIvWN4M3tFh+mXixFHFiAIkRAEW5Wj0VbF4kspPqVG5zRjJaO85xvrp358+qqZA9tR7hJ7Nzj1IbP4qEviv5HV0cnh2vtytV8uebOswRjg1CIu6oDYfvH3o5xuub9pKT3VcKKfvHTQXzMAubakJvZRodh3tcLOe6dbjI3fyVp1CmyvhC0R+2aDJJsC0qEpXJv0NiXutPtTvd8X/H/u0adak9lRgeCDqAclx3hMtJ5GywsXH2fE6f5zpMCQO/vqfCF1XtLTpV8RrPZ02CxNi7M/5tc0rznjhFLE1WtsLXGsloPPqoaaV8+aJa1zyYYSlVX3+v2UqdQ1HNae9IdE3ILWkgj+GFKmXdmSDAI0IdH5BG4Q5oewkd6ahm8/5ThHIzJVLE1x2cM906aA25tBt4rW0cDI7kZxPgrVXFuFjbaIgEbyFTeExKk0RNPh5BJ8oIgRz67K/ci4M97Q8gfxWG1hFyDG8G/ktenVkCAbnLysYF5MFVzjyQaIUMRpmkHqD5CfWPNbWFqkuaHAENuAe6LmBJi4sVjUsQM8WguAJg36xy69F1nD2UWwMzcxaXDNAHdc5oM7GQRHyVWRP0NWkwe8y1aX1OcxGHcKj8xYCJ0ggGwAzawJFvFWasiiwkiz6o92ZhlKNrbnzWZjar+0e4kF2YyQbTyjcX16K4GudhQTEisXtbm70GmIsP+KltdcleWLeSVEqlZtwJmIBPKx01N5UXmQBa19ee87fqqDakmfnOsXkWR61RrReZi0Xl23lYpbCuKt0Sw+IYxmIadXMAZNwTzMEXgyPwKz8Ji3AZCXZM7XObaDlJvpY/JV3vJ1SpN1nQ81oXRZubdl+pXe4k5AbmDIFgYGkDbYJKqS0bt/hckjkjS9T3Fr/2riBuN5jugA+CO/FBtMtyy8ROgN5JgaGAB6rn6ePOtr3uOeuqd+Pc4g92RMHxt4RZc330Q94jQ9qeJ/ZKVj+0fJYDBEyJnwB2MLk8Vj3PbSqVLOy32Bgm4jwBjqtDi2HGJaBUc605SDcE3Kp0uDlxos7Qu7Mwxrg2+Z0kE8jcJvJCSoi53wbHsngXF4ruHdylzARM2trtG/VdLg3ZoDmhpvI3gEQdZBkrMZhazRkcabREQcp7vK2yNhcOQQc9wNQwT4X20UoOuEmSjx4NF8AwMp1BGhLpEXUqzLCO6Wm8ZQDJvqdovzVVjGyJL7EmRkmTvoj0soM56v8A4z+Smm/QnaM/ivF+wDTUnM89mxgDcxdIkk5oy31sq7/YlnbfaXS2Q17qM93tNyS0xbkLH5LS4lgKVYDNUqZg4Ob3KWrSHCTEgGLxdWqmLaxsZgAZtHMbcttFbHoTs5b/APoOAqYvsGUw12R2Yklojugb6+BWNS4NiCHEs1sCMkb83WN9YXW1KoJ1M7CL+MajzTue1oGa3p9FTsW05XFcDq1KFal7rqjm5S5zcoEtMmCSBY6CbBa2G9maUQXOyuYWkEs0IA1G8ErRZjKex+SX2+mN/wAVGixTmq566KmB9laFARSe8yRILmkDYm4G23yT8X9laVZoAq5SCSLWM2IMBXm46nz+X6qTOI09LegRtV2T9/l2bL4Go8GpQCXkHJTaYH+mwMbtrAjyWPivYjDYh76lR1RribQ9sEAAAwGmNNDdbZx9PnCYY6n94IUFHlIJZ8soLG3wvByVL2I7JsCpnc1zi05bQWvaJOxjLzufTk63svXpAMqdkQHho71o1LpsY8l6w/iTIjM3zXM+0lZ9VuUU2kcw75wpq2Z2jzqvwmJl7J5S63mqtLCZXgktIBkwT8rLsqeFe5uR9LPyMGR6BY2K4W4E6DxkfirEiPJnVcPnAIIHL6gpmty2Oyu08K8DLI5xPjt5oTuHOJlxj5qVESuY+ioZByCuDh55/gkeGO5H1/RFMLRVAHT1Q41Vo4E9R5SgvwzhuPw/FFAmM0c4TVBp/f0QqjC33h81Bz0rGEeBbqhkKJKjKQyRIToRCZID2Onxpu9OodINgIi9tU7+Mt2pEf8AJ4N/IW3RKHs6IHaVbDYANAPirdLh1BnuszHm6XfM2WNNmpe7j8/wZ9DiZeYaydjlE+pgrXw2GLgC5kHfOdPy/BWBWIENAA8J/smcTqTPn56KashJxfSoRGXceAOim1/1ZVquJa2xcPAa+iE7EOIkAMHN9j5BTSIGjmQHY1ujZceTb/2VBpLzbNU6nusHkrVPCE++6R91vdaPPdSHQKrjXkxMfus7zvN2gSp0XGS7uDeDLj/yeU1bHMZZgHlYDz3WdVrufv5RYeSdAXK+OawZaYHjt+qz6j3OMukyitZ5pnnlATCwJdt+KiAT4eaLm6/XonkfX9kwBvJ+gmpk/Ln+SlIJi315IrDzg+AhKxkH6fQ+YUM30Lo1Qjb8tUJ06kt/BAEXT19CE3akax6klSHr9eCYj6+gmIYum4VqlxFw7tTvDTr6kXVYPv7w9ESQeqTAsnBsqDuEj9094fwnTyVKtwzLrmaP42fO7UjTIMgn8x6K3Q4o4WdDuZ0Prv5o5QuCiOFNIl0x95oa9vnAkJx7O03XZUHkJ+QNlsU2U6hlpyu6HK703Q6uFdyD43Hcf67o3sNsTIPswec+ZH5KljPZ7KJcQB1cAF0DMQQYD9PhqAg/xD81ZOLj32ub195vqEb5C2I4KnwqlV9x9Gepc35lDxfAX0zDmGPvtYXsNp94abi67fEcIw1e5Ywnm3uu8y2D6rPf7MvZfD16jOjjLfUR+ae9gopeDjqNCk4wC0xrD8pHkWlQfw4SYNrwSzpP6LpsZhcSL18PSrx8QaC4eBEOCx6gw0gRXw7p0Ds4nfuvAdHgVFuXhj+B+KMh2BM60/n/AESW2MN93G0o2mg+fPW6SjcxbI+v4/Z6LQE6o1PZJJVQJMINVl8beQBBInkUySsQxcLYMhMCecX05qjhDmqjNe+90klIR0DtY2jRZvHXkFoBMQbba8kkkLsDJJnW6tNCSSmJkZsq2IEaW8LJJKK7G+glBxy+v5qec8ykkmNdFVhkkFHo20snSTYkFcVTqDXzSSSY/JOi4yLn6CK955nVMkmJFTFvObU6c1YpNEAwJtdJJIPIRzkHEtEAwJ57+qSSBA6G66HCOJogkyb3PiUkkmN9EKozU3ZrxpN4Wbwt5zgSYOomx8kklEa6CcVGV3dtba3JWuHPJbck+JnmkkgPBZO6rV6LXth7Q4cnAEehSSUSLPNOLMDazw0AAGwAgDySSSVx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7" name="AutoShape 21" descr="data:image/jpeg;base64,/9j/4AAQSkZJRgABAQAAAQABAAD/2wCEAAkGBxQSEhQUEhQVFhQVGBcWFRgXFRQWGRUXFxgYFxcYGRQcHCggGBolGxUVITEhJSkrLi4uGB8zODMsNygtLisBCgoKDg0OGhAQGiwlHyQsLC8sLCwtLCwsLCwsLCwsLywsLCwsLCwsLCwsLCwsLCwsLCwsLDQsLCwsLCwsLC0sLP/AABEIAMIBAwMBIgACEQEDEQH/xAAbAAABBQEBAAAAAAAAAAAAAAADAAECBAUGB//EAEEQAAEDAgQDBQUFBgYCAwEAAAEAAhEDIQQSMUEFUWETInGBkQYyQqHwFFKxweEjYpKi0fEVM1NjcoKj0haDkwf/xAAaAQACAwEBAAAAAAAAAAAAAAAAAQIDBAUG/8QALxEAAgIBBAEBCAEDBQAAAAAAAAECEQMEEiExQVEFEyJhcYGh4ZEyQsEUgrHR8P/aAAwDAQACEQMRAD8AzwE8KYanheiOOQhTptnZKFNjiNEmBtcPZlCM5ribLLpVnWMq7Tx062KzSg7suUkGZRJm89FSxnDpuAjYPFGSSbLRa8OUblFkuJHMHBu5IdWkW6rrQ0FZ3E+GE3borI5rdMjLHS4OfhKFYq4ct1CFlWhMpIQmhEhNlQBCE0IkJoQBCE7WqUJwEARexQIRsyiWoGChKFMhNCBEIShThNCAIQmhThKEADhNCJCaEgMvjTTkzAgZZNxM9B9ddlxeLcdDN+n4dF6JVohwhwBHVcr7RYBwfmbGWwF4Lbac/wC65+rwX8aNWDJ/azmg2fFRdZHczraNVB4HiuabbImOqSjBSQB7EGoho2lLKnFSRZehs5AKFMUTqAi0qUlXcOch5hEpV0NKzOpgqfZuGxWhWw7XOkW5+KPQfFiQQq3MkomQwcyt/h1Nrm2Q6mFY7YI2EhkgaKrJPcuCyEaYYYeFaaRCq1ashU/tblVtbLNyRaxdFjgQViYvh8aK5WquIVL7URYq/HGS6KptMzy2E0K5VLT0QXNWhOylgIShEhKExA4TqUKTSgYGEoRnNUMqBA4TQjZFEtSGChMWosJ4QACE0IpCYtTAFCUIhCaEACK43izKheQ6G3Ljb0E+Vgu2hYfHaLjsC0xoDIj8fNZ9RDdAtxSqRxzWgT3el9Z+vzQWiHG8c/0hdHjeBsjtA90uMnSYi8AXJvveyw+I0Ay7dCeREGJy3vYRdcvJhlDlm2GRS6K4xEWyhMghs7/MJlTyW8Hrr6xZIPjmnS286BPgKgIc5pJ/dJmPOfqFQfjmuzB12ulpjKDIPM2mOvNUWVnNbrq4QO9PgTsY06q6WqUJWue/sYvd2jpTWI2vGg16xsUbtOuqxMNWkS4uBaIIEmTtfYjzWm2s1w7sSCS0G0kb/P5rbh1O/t/RFUsdGiKmiZ1WNFWw9QObImLi+sixlFhbIpNWiptrgPTxRTOxBQQEoT2INzLlHFKy6o0XWUFMuUHjTZJZGWKtQT0VKrqiEqBCmo0RcrBwkQiQmhSIg4TQiwmhMAcJoRYTQgCLI3UzTGxTQmhRodknvQSFOE0ISCwcJQiQmhMAZCYhEITQgAZCjCLCocS4gKOUEE5jeJsBqdFGUlFWxpN8IjxHF9lBiQfqVQ4zj2OoOyvANp5iRKjxHitGtRqAO7waSBe56WvquKfVOUX11nYAxcc1jz6jb1ymaMWK+wrMXlk3I2uRcHnPUrPxFQk3t00hSrNANjNpPihOfP1yXNcn0bUkIN6hJDSUSR6FjO5dkSZbYCCe9cjcXsVRzyWF3uZmkubY6kSBr8P9lqYioKziIkQCCGgEGLAzscx8RKqPws3EAA8jbxaTBtdUZGk+CmPRYbXyB5bAbEERImLAx1NrbLV4XL204ykSSRJBteRzuQs3AURLu93SGugEDSwmXGxNpHPY2Wlwym4DM0AhuYicoFwYDWgyAL3Gs+mrBBxkpMrnT4RuNpgSmLhMfV5/os3GYmwbUac2vleAYJ6TzRaOOzFw7xMNIGW95OkxP/quktZC9qMvunVl/KllU238FLKtqdopYOEoRIShMAcJoRYTZUADhNlRcqbKkAPKmyouVNlTAEWpZUWE0IAFCUIkJoQAOE0IuVNlQMFCWVEhKEgBQmhEIShAAoXMcWa2nXDqhLmvB6xoBba1hHiuqIXK8c4dVdUcAC4POYaAAD4cx092TEbKnNe3gtxdnI49jmkktIaZi1pJP9PkqFV8mT8ltcdoVaIa1wgOAInbmAJtc3PVYLiuPkVSo6MOVZM30/NBJTkKJVZMaUk8JIGd2colsjM13vBwEXkETqLgdI5QVRpYhxOaQbg2B0I1nflP6KWIJuRm1zE5CROkCTBFjYX25IuGYYa4PIJaQPeBBzEeG+k79FSoquSktUyAQA3MOQc5riRE96bAEC1vmr3bEGQ5wNRwFtXAagEWMCOWh1VjAcOpvMtgMa5pEgkOAAzEgmBm1Go+SvYPA0RmqPaGiYaHd4NzdwOy7Sc1tII0W6OGUq5RTKaQClhjWGVrQAxxBfnDohthzMhyu4fAuHvizXd3Kb5Q5uQaCdXX5EhEo13Ndka1oYWNcwtgl0C5a2PDXaIWpRqZxI02PO316LXhw4+vJROcvsCw9MhoB1Gu89UTKiwllW9KlRnYLKllRYSyoAFlTQiwlCABZUsqLCbKgAUJZUXKmyoAFlTZUXKmypgChLKilqbKgAWVNlRcqUIADCUIuVNlSAFlTZUXKmyoGCypi1EcLG09BuvMOJ+0dZ9R5FSowSYaCBlEyBaNt9VTmzLGuSzHjc+ifttxAVXNGUsNMuaQ7UybH5aLmAJm4t1/BGx1ZznkvOZ3PnYfXqghs6bSZsFx8k982zpwjtjRAnomR6JDXAubmbrHebIjny/XRKoSCHi0yW25W0OqhRIFCSsVRSJkEtB+HK4x0kuukntFZ2FXEHukCIEj3gZLrCTEidLb9VGg8dvlkiXXae8Ziw6An8VSc8ktLiGkAXbq8Od96IFoPLRNRDWuiBd5Ah0w3fvG1xvros0o3yytI2cJUY51KS7KHODhEZXNkiTeQY9Ft4XBPex7nvytOUP0HdEO0+GBbKRsQsvhlcgZw0dpAykE5wJDTLiLC4Mi1l0FCrTLiQ4sJilVyht6kxnLgYzaHNyC26fY0UZL8Feu3M1rmuzNZUzBojMAbQSfdBN/RbnDy0h2VuUNe5p6ke8fVZXDMSyXHM3IKgDpiAY7rmkAQMwnlcrXo40VHhrCIjNIuYncRaf6LdgcU918soyW+CzlShEypZVtKAcJQiZUsqAB5U0IuVKEACLU2VFypZUACypsqnUcG+8Y8UP7Sz7w9VCWWEXTkv5LoabNNbowbXyTFlSypvtLPvBSZUa7QgoWbG3Skv5HLS5oLdKDS+aZHKmyo2VMWqwoA5U2VGypsqABFqYtRsqbKgAOVNlRsqYtSAr1XBoLjMASYBJ9AvGvaCsx9Z7qYcGFxMOEGfinrMr2zKvMPbvA1KdRzuzpMpOIylhhz9dWzqJJsIuOix62LcLNWlaUjG4NxKnRvUo0qs6SDIjntHkVVxmKaQ4NYGjNI1Ljbd3KduqDWpwAZ1tHL5RyVkPHcIGbLo1xLi4xEZQPTay5251RtpXZPCHK1tZxaQHNOSRmeAXW0IGkQRofFZbbuvYE+k7+S0sNgu0BdUqNpsDe6TJzkEwBHnf8dFn1KRmB5dUndIa7LGLIY9zWdm9rSQ1+Ud4TY3SVGUkr+RKj03HcOw9OiC/I95e3ssxdTOSTJ+JpaQJE7RvAWHSa79q1kCn2kPh4IaCMoc370SdrzdXMTjC6kKQY1jSTlgtE5WyQL2b6QqXCMK101dhJI7pPecGx17p6b8kTnCVbVwUwi0uS8cQW2IdIDQ2ZbPeJjwt5QreBoSKJcXEl3eMNcYkiQwd7KDqVHHFjmA0mMLmkPhzIIY8xBe0xmbPvC/NTpVHMe05gC1hhxIym5JJgQ7uuLTa991WlCPfI9svCNhvDw1+XO55caRlhkEDbNOgbAk/eWlhGinTPvU6rSGnOWuizXWIsW94DNa/guX+3FrpdIgEhwc0zuDTBBA0iw+JdDwziAuXtp9m1odAEvnu5STuQQ7bUhaMeXGn6FMsczpqdOABM9eallVcY2bwl9tHIeq6S1OL1M/8Ap8noWMqWVV/tw6eqp8W48ygzM6Lagkgx4ZSUPVY15HHS5G6ohjMdVa9zQGQNPemIlBPE6vKn/Msavx6m4l5BgkbvtOnwTGiH/jdLk7+fnH3Oa4OTV5nJ7ZOrPa6fRaB4o7oJtLn6+Tco1q7p7zP4gz8Qk5la0uZf/d6T5LDHHKfJ38/OPu80v8cZyP8APuY+5zVDyZX23/JtWPTw/pUV9kbbsJVtJpn/AO0Hb5JDBVZiaU6/5jY9ZhYn+OsOzv595H3OYTjjrOTtvv76fAoU2WrJFKlL8fs2ThKgGtP+MH5SpfYqoIE0pPKo3aNweqxBx6nydt/qb6fB0SHHafJ22z99PgRTQPKnxu/H7N6nh68kAstr+1A57kwdCmrursiSzWLOa7Y8p5LBHH6fJ3pU3/6dCl/j9O1nelTlP+nylTWTIum/5KZY9PJ/Eov/AGo2/ttXkz5qVLGVS4CGXIG6wf8AH6f3X/8Ak5T/AKfJN/8AIaYg5XWg6VOU/wCmro6rPauTM89HoXF1CNnaZU2VZ/CuKmuztAyGEmDDzMEgm7RAkK72rvun+E/1XeWrxtdnh56XJF00EbSJ0U3YVwEwhMxL2/AfQ/1U/t9Q2yfL9VB6tXwSWmdcgi1ZftLwz7RhqlPeJbYnvNuLC/p89FpurPPwfL9VBtSodGE+AKk9TjkqYlgmnZ4Zi+HvYO+MgBIhzgHTuIPLe1jqq2HxDmHuGCZEjWCIIXtPtFg+0ou7ZjWgCzyCC3ezo8bX8CvGXNbnuCWA3DbGG9SDBMbjyXNmkn8LN0W2uUFoUnViymHACQ0TAAzGSfDcnxReOii14ZRykNaA9zXOIe/4iJ0E2EINLEhr5g5cxkB2o2aXb8phErta/NUa4h5cctMNg5TPeLgAPIAJWqCuTLSRG0CRISUCZ1OKa5zIA6kNExsJ2N4CLgOFvkMeXMBMFsC5AzQTNhGWPwW5R4S4Gm8upkFzYy1A52XJ7jgD7wMm+uUIlfhlTO6q1rc0vLXE3MNEiDZvdPy9cdtKjdixRi059LuvrRVo8PJB7TtJa6BlMDLIvcePkpDh7mBxNR2pPdy9603nrt0Oi0uFUnucGN94gE5iA28m3WbRZU8fjZcb90SLc4gnqNvNUOUuzdPNp8cb7l6efuyFHAse8Q6q1xcGnMBDXH4TOtjrfxuh18GGukPcZIEHKN5dNvqNVYoY3I0MZAIiCbxF9+UeCzGAkH4nSSCSGwNzExMynubRk1WpxOC2RVv68FyuKcz2tWY+ENtP/VWhw0G/bVY8G/8AosIVSNb31Mid+Vtvktfh3EgDDpg69PLZHxIt0PtCCltyqk+vFBanChB/bVNNS1vL/isPjDM7xlqVHMlziQyZcCdAGzGt91r8R4u0ywQWkQ4xNjrbwQDjaGUnsyKoMth3cy7sLd5lXYrfZL2jrMUvgw/d8/gFhOLBji93ukQYm0cw4j6IVvD+1dF5hpdPLIB6d66ocRfSrUu7TaaxJcbnIATEBuxty8Fl8EwzqVdry34XGwgDYbKTxx8lOl1+XGlBNV60dFW9rKLSQ4vka/s5/NEZ7S0i0uBcQNe438My47imBe+uSBJqd4aXtfystvh2GLOH4prhBBIP8qHjglZtw6/UZZOKaVJvruvuX2+19AmJf50wB6yi4n2npMjMX30hgP4FcOOHPydplOSYnzj8bLovbPDl78M1okmmQAN7hN4oJpeoQ1+pljlktfDXj1+5rYX2opVDDS+erAPSXXQ6ntfRaSCXyP8AbB+crE9kMM6njMrhBDXSPRZnEsA8vrPDTkFR8u2HeKFig5bRS9oalYlltcuqr9naN9p6RZnl2UanK238yCPbCgYu+9v8sD5ysnBUieG1GgEkvAAG5ziyo4XBZBkcCCSMwjQ/O2lxGgS93AWb2jqcW3lfEr66/J1Fbj7Q++bLlPwiTcTAF909D2opOs0vP/QDTWxMrBxlfM8CDBAAJBMwbyJI08NFeo4VmCy1Mxe+oXtLrAaZjA0AgHVJQiRw67UNye5bV26/xZZxdAUmMHbPEwA0saIaZn4Z39U7qtMvI+0VIJPeNOmBz+7P9+i5upxTthDwS+4aQ4gBuotMXU2NLvcBLp6zHl0TlBryZMntBqdwSr7/APfk61vD5AIxFQjYhjCN98nUeiccL/3qv/5s6fudD6rMwHEn0w1syCbZhtaeo1XT03TBIAkBwuDLSSJt1BVDcjt6TPgz8VUq65/HJkV+HZWknEVBA3Y0DfXucyPRUKdacre2eBzhh1cSfhg6lbvtHhSyg2o7JkcTAm4IMAkcpBGuq4kTmyyW3Oxy6m06naPzU0pNHP8AaOoWOaWPx39f5Ombw/MLYioeuRmv8C4XjnDHUakPc3vS4RN+sRbku/4PWb7sGSBcxHLLM81zntbhHCq7O0SZjeQDueY09FPA5Nseq91l08Zf3Pxb+5xzkVrobDXHaRz132hW8Vw19JjHuAh8xobXvOxMH0VethcgYQ8OL25obMsuRDutp8CtVnF2tCY10WaCOcBJWqL8rQIFte8RfeySVkD1SowOrB2d7mtuMwMSM3fHLuuAjpzuaON4q8sNOlWIbJc6mGE522BExppNx5qXDnGXB7SIph4JnvBwsRPMbhCwjiXQ5rhrJgxPIm1/JY0pNOR1ILFkyrFFtJ19buynTxrSWsNM5wcvukNnl3b7nRVcX3X1MsnK94uCLh0HxEdd0fFU8tZgl3vsuYgku56kwg1K2apUOgDnAQCPiOpPjoFV4sxapTWR7u1x/AJ1cgTqSTJvIB3J2BlUWhhm5dMSGkw02gzsrFRjs5Ey0g+Ogt48v0UKdKk4ad4SQZykc7BWJoy7r4Y1SrkaNBpGsZtBBAIE6TO6qU6hjvOBJNgASB+7IE26EK99mEOGzri5udoJ5W9VRztgzEggwcoIiJKnCg75C1O7AtHg6NbzaIF9UXDYZroGbLrq3S5tItshVBnaHNmTuCTI5xIE3+tFCkcwhwzHnA1m5t0MypIEzUbgWsglzTNrF5kgTZwiNRbwV3BPY2llyvzB0ON40GS03Jv4SPLCq4jIyWgFonV12zOXw8eiu4zE5BWaZzCoA0yPce3MBMXPeB+VlPHFyfLLHLg1vZzAh2PoioJY1rmusYDRmIDnTb3gNVq8dwVOMU1mUUzEEOaB7rdy7mFi8SeO2w7W2Y9xqciSCWCRoYyuF9Mx5qxiKv7LEgGQGaiI93xUJyqond9n4bjLI3zTiXOD4Ol/h9Rr2sJYbOJJJl+bT3SB0VOtSa7G4EPjKQ4GfA/nHqqXs60mg9xcSZcBPLKLSdpJUPaZmarhQTlBgSRMS5t46Ic7yL5FuPTqGjkr/q5Or47gaVPF/smsHeIlsXHei+sQG/JC9nuHUamCxbnhrnitWEHWO8dJ5xqhV6QZUDWuDwHuAc0AAiCJF9CuSoVstbFXaJebkWHePUbEqMJu5Mt1GngsWKF8J+noixVqNNVrKYYKZqtAEhgHuhxI2bI1QSR2jpABgmWmxEObPL+/NZGLw4YBmIIOkdRP5ojSG96JESC4gEHeJvzVm2o0cTV6jfkU14LL8S0FokCIDsxgE+hIEeOiN7S1mChRa0hwEmxOuUX0nd1rbrAxWLDqoLYsRE6DmDJiJWp7QV29nTBABzS5jMuRpyxZwFyZuJKe3mJLBNe5yvq0jDwrwHb/ALsa/gVsUCLjU3tYbG48yFn0sKDLmkRsDy116K0x7RLTqb7kEx6Jz5Oc+S7Q15TuZgbGTsul4Vi25srWk2aCRef3jNxsuTotFgDNtzM+G0grZw2KNNgNOC4xIJ1tv1WefodD2dPbmUr6NH2t421+FbQaW521CSWgl+QSR8yf0WCXWY6blpkEcnuAMCbxlCzq+NLnuLxrOnXYCJVyq4GlSdBF3iI0IIMecnVWvpJmbUyU8spLy2WMHXIccwAGbmTAI3MRup+1mPFSrMi1rGRe8+f5qrSA1nXy8oVHiBMieoG9gpY1t+4scuV8jRwuEOKo9kcVSZ2WapTpuaZe52UuGaNg3TmephYjggYGEubTe5rw45XES1of5G7QIGvJB4BUaKvfFgxzgR4DU8oHzWhxXiTamDFSwdmAvByktg9dGFDlK0l0dGGLE8cpSfL/AMHK1cO1pjtRoCbaEgEjXUEkeSdBbhHkSG6pK45n2PTcDWzCu8d6zQ0XAi/dE6ASi1+K9nh2U2vc4El7hlAaNmtAFybTJCrYHAOp4eqADncQSN5MflBQOKYKo+m3I0giIAAzTJBtyAE/9gsbT20i/FFxnw+VyiGBr9riaNp/aMuCIIBDtPAKiH5jmGhnQEbkabnn5ovsxw+q2tTc+nUaW5iXObYQx8CfiuQBKDgaT2taKjXNcIblywRy8BdV5I7YmablK5S7sO4aW3His2vXbPvEHXURex0mYja1lfOacoDnECwALi4joNbws4NrtM9lVgtOb9i+7oAicvO+nNLDFu2V7b6D0KrviiNnGYNrEdEHENbJmzjJkCdN4G3j+idvD64aZpvlwzS1pBaSOuyBhhW7uenUkZg49lUPK1m3mPl1Vyi7tBtZGnhyTfKZu0nmL32AmNEWvRIEiwInScrrGQY+oUGNql2VtOoAJ1Y8AgfdMWP9FoYThdaqWMayxiC54YZkAAgwTrp0Um2mrGot9GVxCs1rchkZoHS5t4j+i06WHBDmS0tJnQjI6Dck63i0b8lT49wSrRcztWFhNTs8wI+61/duQbO1G45ytOqx8vkObaA4GSR3ubbW58lauESS4Om9ksIz7ThA/wD0XOyuAIvWN4M3tFh+mXixFHFiAIkRAEW5Wj0VbF4kspPqVG5zRjJaO85xvrp358+qqZA9tR7hJ7Nzj1IbP4qEviv5HV0cnh2vtytV8uebOswRjg1CIu6oDYfvH3o5xuub9pKT3VcKKfvHTQXzMAubakJvZRodh3tcLOe6dbjI3fyVp1CmyvhC0R+2aDJJsC0qEpXJv0NiXutPtTvd8X/H/u0adak9lRgeCDqAclx3hMtJ5GywsXH2fE6f5zpMCQO/vqfCF1XtLTpV8RrPZ02CxNi7M/5tc0rznjhFLE1WtsLXGsloPPqoaaV8+aJa1zyYYSlVX3+v2UqdQ1HNae9IdE3ILWkgj+GFKmXdmSDAI0IdH5BG4Q5oewkd6ahm8/5ThHIzJVLE1x2cM906aA25tBt4rW0cDI7kZxPgrVXFuFjbaIgEbyFTeExKk0RNPh5BJ8oIgRz67K/ci4M97Q8gfxWG1hFyDG8G/ktenVkCAbnLysYF5MFVzjyQaIUMRpmkHqD5CfWPNbWFqkuaHAENuAe6LmBJi4sVjUsQM8WguAJg36xy69F1nD2UWwMzcxaXDNAHdc5oM7GQRHyVWRP0NWkwe8y1aX1OcxGHcKj8xYCJ0ggGwAzawJFvFWasiiwkiz6o92ZhlKNrbnzWZjar+0e4kF2YyQbTyjcX16K4GudhQTEisXtbm70GmIsP+KltdcleWLeSVEqlZtwJmIBPKx01N5UXmQBa19ee87fqqDakmfnOsXkWR61RrReZi0Xl23lYpbCuKt0Sw+IYxmIadXMAZNwTzMEXgyPwKz8Ji3AZCXZM7XObaDlJvpY/JV3vJ1SpN1nQ81oXRZubdl+pXe4k5AbmDIFgYGkDbYJKqS0bt/hckjkjS9T3Fr/2riBuN5jugA+CO/FBtMtyy8ROgN5JgaGAB6rn6ePOtr3uOeuqd+Pc4g92RMHxt4RZc330Q94jQ9qeJ/ZKVj+0fJYDBEyJnwB2MLk8Vj3PbSqVLOy32Bgm4jwBjqtDi2HGJaBUc605SDcE3Kp0uDlxos7Qu7Mwxrg2+Z0kE8jcJvJCSoi53wbHsngXF4ruHdylzARM2trtG/VdLg3ZoDmhpvI3gEQdZBkrMZhazRkcabREQcp7vK2yNhcOQQc9wNQwT4X20UoOuEmSjx4NF8AwMp1BGhLpEXUqzLCO6Wm8ZQDJvqdovzVVjGyJL7EmRkmTvoj0soM56v8A4z+Smm/QnaM/ivF+wDTUnM89mxgDcxdIkk5oy31sq7/YlnbfaXS2Q17qM93tNyS0xbkLH5LS4lgKVYDNUqZg4Ob3KWrSHCTEgGLxdWqmLaxsZgAZtHMbcttFbHoTs5b/APoOAqYvsGUw12R2Yklojugb6+BWNS4NiCHEs1sCMkb83WN9YXW1KoJ1M7CL+MajzTue1oGa3p9FTsW05XFcDq1KFal7rqjm5S5zcoEtMmCSBY6CbBa2G9maUQXOyuYWkEs0IA1G8ErRZjKex+SX2+mN/wAVGixTmq566KmB9laFARSe8yRILmkDYm4G23yT8X9laVZoAq5SCSLWM2IMBXm46nz+X6qTOI09LegRtV2T9/l2bL4Go8GpQCXkHJTaYH+mwMbtrAjyWPivYjDYh76lR1RribQ9sEAAAwGmNNDdbZx9PnCYY6n94IUFHlIJZ8soLG3wvByVL2I7JsCpnc1zi05bQWvaJOxjLzufTk63svXpAMqdkQHho71o1LpsY8l6w/iTIjM3zXM+0lZ9VuUU2kcw75wpq2Z2jzqvwmJl7J5S63mqtLCZXgktIBkwT8rLsqeFe5uR9LPyMGR6BY2K4W4E6DxkfirEiPJnVcPnAIIHL6gpmty2Oyu08K8DLI5xPjt5oTuHOJlxj5qVESuY+ioZByCuDh55/gkeGO5H1/RFMLRVAHT1Q41Vo4E9R5SgvwzhuPw/FFAmM0c4TVBp/f0QqjC33h81Bz0rGEeBbqhkKJKjKQyRIToRCZID2Onxpu9OodINgIi9tU7+Mt2pEf8AJ4N/IW3RKHs6IHaVbDYANAPirdLh1BnuszHm6XfM2WNNmpe7j8/wZ9DiZeYaydjlE+pgrXw2GLgC5kHfOdPy/BWBWIENAA8J/smcTqTPn56KashJxfSoRGXceAOim1/1ZVquJa2xcPAa+iE7EOIkAMHN9j5BTSIGjmQHY1ujZceTb/2VBpLzbNU6nusHkrVPCE++6R91vdaPPdSHQKrjXkxMfus7zvN2gSp0XGS7uDeDLj/yeU1bHMZZgHlYDz3WdVrufv5RYeSdAXK+OawZaYHjt+qz6j3OMukyitZ5pnnlATCwJdt+KiAT4eaLm6/XonkfX9kwBvJ+gmpk/Ln+SlIJi315IrDzg+AhKxkH6fQ+YUM30Lo1Qjb8tUJ06kt/BAEXT19CE3akax6klSHr9eCYj6+gmIYum4VqlxFw7tTvDTr6kXVYPv7w9ESQeqTAsnBsqDuEj9094fwnTyVKtwzLrmaP42fO7UjTIMgn8x6K3Q4o4WdDuZ0Prv5o5QuCiOFNIl0x95oa9vnAkJx7O03XZUHkJ+QNlsU2U6hlpyu6HK703Q6uFdyD43Hcf67o3sNsTIPswec+ZH5KljPZ7KJcQB1cAF0DMQQYD9PhqAg/xD81ZOLj32ub195vqEb5C2I4KnwqlV9x9Gepc35lDxfAX0zDmGPvtYXsNp94abi67fEcIw1e5Ywnm3uu8y2D6rPf7MvZfD16jOjjLfUR+ae9gopeDjqNCk4wC0xrD8pHkWlQfw4SYNrwSzpP6LpsZhcSL18PSrx8QaC4eBEOCx6gw0gRXw7p0Ds4nfuvAdHgVFuXhj+B+KMh2BM60/n/AESW2MN93G0o2mg+fPW6SjcxbI+v4/Z6LQE6o1PZJJVQJMINVl8beQBBInkUySsQxcLYMhMCecX05qjhDmqjNe+90klIR0DtY2jRZvHXkFoBMQbba8kkkLsDJJnW6tNCSSmJkZsq2IEaW8LJJKK7G+glBxy+v5qec8ykkmNdFVhkkFHo20snSTYkFcVTqDXzSSSY/JOi4yLn6CK955nVMkmJFTFvObU6c1YpNEAwJtdJJIPIRzkHEtEAwJ57+qSSBA6G66HCOJogkyb3PiUkkmN9EKozU3ZrxpN4Wbwt5zgSYOomx8kklEa6CcVGV3dtba3JWuHPJbck+JnmkkgPBZO6rV6LXth7Q4cnAEehSSUSLPNOLMDazw0AAGwAgDySSSVx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9" name="AutoShape 23" descr="data:image/jpeg;base64,/9j/4AAQSkZJRgABAQAAAQABAAD/2wCEAAkGBhQSERQUExQWFBUWFhUXGBgYFh0YGBcXFRcXGBcVGBcYHSYeFxkjGRcVHy8gJCcpLCwsFh4xNTAqNSYrLCkBCQoKDgwOGg8PGjUkHyQsLCwsLCwsLCwsLCwsLCwsLCwsKSwsLCwsLCwsLCwsLCwsKSwsLCwpLCwsLCwsLCwsLP/AABEIAL4BCQMBIgACEQEDEQH/xAAbAAABBQEBAAAAAAAAAAAAAAAFAAIDBAYBB//EAEsQAAECAwQFBwcJBgUEAwAAAAECEQADIQQSMUEFUWFxkQYTIoGhsdEUMlKSweHwBxUjQkNTYnKCFiQzorLSF5PC4vE0VGOzZHOD/8QAGgEAAwEBAQEAAAAAAAAAAAAAAAECAwQFBv/EADQRAAIBAgMEBwgCAwEAAAAAAAABAgMREiExBBNBUQUiMmFxodEUFVKBkbHh8ELBIzPxJP/aAAwDAQACEQMRAD8A9xhQoUAChQoUAChRl9OcrJkmaUJlOAzk1d60Y4MRFEfKCvOSeB8YjGjrjsdaUVJI20KMb/iIM5Ku3+2F/iOj7pXE/wBsGNB7FX+HzRsoUYS2fKQ4+jRdL1Ki9OEVZfL+YrFaU9QPeIMaLjsFaXd4s9FhR56eWcw/bp/k8Ib+1cw/b9qfCJ3qNl0XVfFfvyPRI5Hnf7RzT9sfWEcOn533y/Wg3qL901ea8/Q3Fv0zLkkBZIcOGBPdECeU9nP123pV4RhbZbVTWvklg1VE9dczFfmU+iOES6j4HTT6JjhWNu/73HoyeUNnP2qest3xINMyPvpfrp8Y82CE6hwjpA1DhBvWN9EQ4SZ6am3yzhMQf1DxiZMwHAg9ceVXBq4U7o5d1Ejge8Qb0h9D8p+X5PWIUeWSLQtJBCnYg5jDcY18nltLPnIWNxCvCKVRPU5K/RtWn2esaSFAiTyps6vrFO9J7wCIuydJyl+bMQf1B+GMaYkzhlRqQ7UWvkWoUcjsMyFChQoAFChQoAFChQoAFChQoAFChQoAFCiG2WkS0KWQSEhywctmWgJ+3NmzKx+g+yE2kXGnKXZVwdywUOeH5B3qgAYq6e04lapikuQVEh3FL1Ax6oiTpWWcyDuV7I5XnmfT7JOMYqlfRIuxxop/OMv0/wCqO/OEv7zthHfiXMtlMKRZkKWL7JDYkO1CR2txip5Wg/aj1hCE9H3o9ZMGgnaStcMK0RZimkxL7UjZTfjXDqrESNASCASuUHyIDijm8xpWlHy6qAnpyWOKY7f/AB90GIwVGfx+SLM3k9J5y4DLIZ72TuzUhDkmgh+hQA0UdTsGxOTa4rAH0uwQmVs9X3wYit1U4S8kSzuSITtqA6VkgO9aZBqnJxrh37FzHYXhUfaaywO6K5KtnA+MdE1Y1cSIWIN1V4NfT8jDydXfUhMyYSlnZetmx3gdYh55MWgfWm12gx0TlDs+scsMtg4RJ84zGa8ptV8tBccoVf428/UrjQdpyWs/oB6sMdkRrsFoBAv1OAMup3a4tjSExmdTY4jFmfHFqR0W9d4KreDsaZkk4bVHjBdDUavG31ZR5q0DNHWkiOCZPGUs9ZEFlcoZuZJ/SNRGW+GWTS5QAAAQC4vJJY0NOsDt1wXQLe2zj5+qB3lU0fZg7l+IheXzM5KupQMEp+lgoVQkUagIYu94DIv2UiaRpaUAkGSlTM5vM7BtVHxguhOVRK+F/VAyTp6YjzUTk/lPgqLknl1PBZ5n60XvYTFhOkLOcZO+6vOta9XCKM8oKk3AcKvrzIYmmEO9tCFTjVdpw+qX9B2yfKSAGmIc6wCnsIPfF1Hyk2c4hQ60+0iMm0cKRFbyRjLoug3e33NtL5f2U5qHUD3KMXJHK2zLISJlSQA6SKnazR52bOk4pHCJtH2GXzsu8hJF9LhhUXg4MNVWc9Toqkotpv8AfkerPCjgEdjpPnBQoUKABQowf+I8z/tx65/tiQ/KOoISo2dyVLDCZUXQkg+bgb3YYnEjpey1lrE26kuGMeM8pkLs9sXJfoGqCwe6oOnKpGHUY1cz5TSEuLOXr9fDU9N0ZPlfyjTa1SlqRcmIofRUxcEHzsXo2ZrEtpjiqtHW6TAdqtKiK1I2Bjw4xGLbMAF0JIYYjHcTEK1gkKyBwx14axBCwLYVCQ5B6RIbqCaM2EJ5I6NkxTqXu/uU/nWb6Evc1dj1aOHSsz7uWdxLdfSg7elekiOXZPpS+IjLGuR7m4l8b8gJ87L+6T6xbq6UcOlz9zTfXhWDnMSTnL4iG+RyvwesIMceQ9zP4/t6AT52Gcg7Ol/tpHDpJOHMKfU44vdaDnzfLPo8YR0UjUOMLHHkPcVPi8l6AEaUl/dL2s1P5RDhpeVqmAa8u8Qb+Zk6u0w06ETqPGDHENxV5r6AYaal65w2PXqF+JPn1DfxZ3bTeyqQTOgxt4wz5jG3jBiiPdVVxX0/JRGnE4c+vtI41EPRp4f9wcsUnPeiJ1aADNXsiNWgQ757hBeAKnWXLz9Rw09T/qE9Y8URKNOF252WTqIHdSKv7NprTHGghiuTApQU2e+DqDtX5LzCCdOKP15J6x/fEidMq/8AEdx/3QJPJiuA9nB4iVyWo2rAuXG7VBaPML1lw836B5OlV+ik7iffDxpSZ932n+2M4rkyXeu2prviM8m1gEAq2Vw7KwsMeYbysv4+f4NR87HOUePiBHPndOctX8vjGZ+aJwLhaxrY49QwjnkVpALTZuyp8YeFcw31TjF+RqBpaX6Kx1D2GJBpaXrUOpXsjKFFpcG+raGcdVXhvOWkA9N9RKBwNIMHeL2iS1i/L1NeNJyvTPWFe0RLL0pLBBEwUr8OIxwtM8MTcIOIuim17sIaQnh+jLJyoQ8PAR7Vfh5fk940PylkzJSCqfKvkVF9IL59F6QUkWxC/MWlX5VA90eAaNtE2bMCCmWlxib2WNEkk9Qj2zktoMWaSAaLUxVsLeb1V6ycmjeN+J85tFOnBvC8+VrWDMKFCizkPA1aI2768fCGr0WopYYJYkuaOpn1nzhFybNJIDpbHD3xPeVzcyo+oMNZJ1/gMYKTPecIpN+ABnTiijnf7WNOuIp0wuzCr9E5ba5RatS0EZXn1HDaCcKQPtBvKoXOA25MHq764s8mo1d4WRJ0kQoFgS3VV9WeMWTylW7G9j9WnVV4ozJTlgnpZgl32iIbVPMoCgBORx69myG0mOlWqQyi8g9+1SUgOhQBw6YJ364cjlUlWCFdZGfGMVOmlRcl4saIkX5yEOwUWLaoN1HVncturytGOprRykB+zfrSfZC/aaRgUqBz6CTXjC0poWXKQFBRcYYCsYecCFEHGJUIS7JrLa9poSw1LP8Ae43B5Q2bUf8ALTHBpqznBD//AJpHeYwrwT0BZTOmiXeIBBJ6oN1FZtgukK03hgldmp+dJH3Z9QexUdTpay6x6ixFHT2guYlGYF4NgGxIGsxkLx2wt3CWcWXLbNooyw1Yq/73noA0pZfTHBYhw0pZ8pit4Mxo89vnbBzk5o5c9wlQAS2NMXOIyhbqKzbGukKs3hpwTZpxpKQftlDetYHE0hwtkvKeP87xEZblDYl2dgSCFvhXBnxwygHzx1wbmL0ZXvGpB4akLM9IFpTlPH+Yn2pjvlifvx6yP7Y81545mNTYdDzZssLYMQ4YjPOsLdRWrKXSNSbtThc0qJij5s0HcEHuEPab6Y9QeMecaSnKSsoUAFIJB3xWFsUM4HR5Ma6UX8otPxPUCJutHWj/AHQgqb+A9SvGPOtHWha1gB1k4BzxaCdtkzZCQtaVAYE1GODVg3PeHvR6xg2uf6jZc7M9FB61D2QhOX92n1/FMedDlLPek1frkxL+0toak1XYfZE7lmi6UpWvn5G/55X3f848IRntjLPrJ8YzKbbNKAtMxZcP51duTYvqyiH5+mE3RMdvOfEbEqauowblke9qbTsn5B8aTRzrdKoAbGr5AQQE1J+ov1YxqrSSaNTtc5amr8CLaNNTGVLTdANB0akYkOTnQHDVmYrdX0OOj0lgxYvH5m25O8q5FnmhRlLKaEKui85DUTewYli+ZoaNs/8AEmygJKhNTecj6N8CU5EjEGPEZ1oUVCpyqBqxBA298X51jnUurWkpJCk3s3q+190adlHDCPtFV3vnfQ9lR8oliP2ihvlr/tiT9v7F99/Iv+2PE02W0j7RRrmxpqh/NWn0jwTCx951+71yfl6haUvpqODMMM6k064r2+0EXrqmBIqxfA4ZNXtEPEsoQ5BZQv1BBIchxsYY7G3ibcq8MSVF8UkBw1AXrQ90KMbMz2mriprDxzIp7qDpJdndq07s84GqUQTV6nEbDXXnBSRYZy183LVtL5OpglwGrSKskSwppqSDiztwo43dsXoefG17MiXPIqA5F5Obpd8YjnaOCmKiQWwOfwYZPWlSlqFCVOnCmw7teyHOpJulPSdsaZuMMDBct09LEa7C4DC71HPN88otaIkBNpQrBKaknYk16zEJmqzDNrNOMXNGKJWlhfUxDUFCCH3VhNux1UHaoly8WENNWwTAsi/dTRwSUGtKXWeM9bJN4Oqc7BwCM+rhGjtVnuApVUKZkvRTYhzgNedBhlnrfZC5Ny61SxJGWbmGlhRzucq1W8nmCmg7yLT+9D8ivZFJWjVgOUlmfa2u7i21oLckpTT3/ArvTCm+qz0dkpf5YvvNBywH7qv9P9SY85aPSOVCXs6h+X+oRh5Wj1Le6lSmxugluEZ0XkdfSNPFUT7ge0bDkAKTd6e4xmzZo1XImWwmb09xh1X1SNhpONZPx+xX+UEfwv1/6YxzRuOXEp+a3q7QIySrMxYgg6jSHTfVJ26m3Wb8Co0encnP+llfkT3R555NHonJ4fu0v8oiKzukdHRlNxnK/IwHKNH71O/P3gGBhEHeUkl7VN3j+lMDPJo2jLJHm16L3kvFl7kj/wBUjcrujW8s0PY17Cg/ziMvyalNaZZ/N/SY1vKhL2WYPwjsIMYTf+RHqbLB+yTi+/7HmF9oKaKbz1AXcA7OTmz/AB2xTlWR1AGCll0YlIvAOp6OptVWjok1oeBu5pYuBopdpDIuhyw63Y/G+A+kbqbwudIrUpwl7ru1RnUcIvWcYOAGau+GT1VLMKuX3gs2cYxyY6jcoAizzWLO4GezUDBKQtRLi7gC5IAwwLu9IhKnUObQxTkwObuXwEITCVEuxBwukFJGIagDHKNWYRedySZeYelUOBXFg+xsDsglY1FILzFMzsAAKbyIE2gqvO5UyTfL3gzhjQmlQII6LIJCjPSgtUXWIyzo7DbEvQ6KUZKfV8/+o0EsrIBvDrR/uh3T9JPq/wC6H2e0oIASsK66n3xZeOVn1lPOKzuUtNKCpihUISAkEsnpglRFAKJJZgMQYATplHoSSWJoSBUnYeuCVqtDdFBvMCL1CVKdRUokUDqeBUwsa1O3LENR/gx1rVnyFRrBFIrqtWLKZmyc7ATqOqIFzb6gSXOOBqfSJ1U15xM5dwwxzfIv0SGOOYiSROIDHCpcgBnAcM1MO7VDOdWuUxaUJoqrgkqFMKAPxfXE9kKVMHUVEMHbAYYvSIJyn80pHS1YnZv14UhSZL0Um61MCHOTa+qE0VFq+enIMztFrVZpa5YTWbNSQwJN1MsjUw6RoNZMXtF2BXNyxdSJl4pHQGBun6rEmpq+zKL/ACP0YJ1iZLsJ63JYueblUqRhSCQ5JKBdzvuh9xIXXfGyrbDFYatTDLirP0/szm6+NunHLhmYdCitbElKU9L+UBg+ezCH2jRxC5SwgqlrWAAlL3iFsoFWBUSMNowjUJHk9pkiYAbwUK6iFICixc9LDU0XOUSJSVpCUsEhYJY9Jpi0uaB/NMdXs8JSShO6fHgRTqOPWkrPkG7LyaQ94S0JJQ5vSxeDkkgsSynzePNOT0tppbUe8RtdB21KZYSlcwKDslUtK5TOWDsFgPmFCMnZZkpEwAX0qJIullJ3hYYtsKesxwV4u9j2ujJKE7y42CWnQ8lXV3iNByH0b+5S1JCekpblqk31JrsYDhGe0ooGUervjZciLosMp8XXu/iL2xlQ4nZ0u+orc/UwfL3R4RbMACZaVG7gS6g/ADhDeS6Gv7xBL5QgDbA2HNJ/qXFDQRAvVGURV4nR0elgg+402iLCJk49FKilBZ8nIBI2wB5faIKbs04rUlgGZIuqcDU5SC3iY0OgCDNUym6GILZ6xEHyhXTZ5bF2KM9i8Nm6NYf6zg2p/wDu+n2PN+YjY6EH0KN0Zzm40WiVAShWOabPc2dJSYM05ZEqvuolQRfAu0DKai3oGB6LZvGfEiNdbkOJnmtzMzMXqXzrdsIzyZdI2byR5tJXqVL/ABMbomU05B2+wxo9Oh5EwfgPdASyJaYg/iEG9KLBlqD4pPdGL7SPSppKlJGHs0r6RO+Ltpd9WqgaI5Evppp9YRenyg4Ju47jG98zw9optRyK4ISycmBNGqzltmUOny7ygBi4q+vF4htNoCxQXWZwKU369ubw1NpJcFJ2GozwJirM8vGk72uT2uTzZDmihTYW1jb3RWm2kTOiTUGpc6qkDB3jtrV0RRylTsxq9KvidsPtNrQpBPNMp7wIegugXWJYgGoOI1mKWgTUHPquyGc+pgAVUOLs6dTCkE7Darik35aZiSXKWAU1HZQpUNU5wyclCpMtaS61JN4ACgBTdIUMXF6myGWBQUisq8AlVQSm6qoBDEJOuuTwJYlcqSlSqWi7s9JnyrNa7EudKliUZbsAkJWChIUQbooD0mc5A0MZbymZr7BBH5P7Uk2aelRAKgsFyVGqFBKUsGDC8SXOWp4E+VfDGM6qvY9fompeEoyejKs5SUJAQkkpBxBYVpXWIETlEk3q0H4netdrHjSCUywC4QFVAJABbsxI3wOtVmUHSXQujgmooFZZMRGkdDy9rvjxNWI1zFUusE5jAa4ci2KqWKbuoZNkR1xGuQoEuXGpqDqrEKkJDkpUNzlxx+GijkVuIybbwVHoa8jjHZdrIAulT50cMR2ViNMgHAdrV3Yw02ViQ1RCyKi1o0aTR/Ki02SzS0ywk84ubMVeQSp+inWMkDLOL8j5RLUqYELSjBR8xnCUqUzvTCAFvtMwyrMKm8hbtmedWB3RDo+Qee800lz67pE32iMJbLRnLFKKbKdRrJEtt5Uzp0xC1oCVJF0FN5OCioHGhr2Rc0hpNcwS1THKlAqozVmLD4jMGjZxmUrW7O2/txwg5aZZSiR0XVzOIDn+NOJz1HU0dkJypxwwySM0lKXWD1j0wlCBdWHAwuqSaj8JbjFWwIeaFHJ+3XFESPxHgnwi3Yk3SSS9DVshXIRxyk3c+ooUYxtJeIWt8+9KLUwbc9O6HaM5Z2mzyxKl83cSS15JJqSouX1kwPZSpZc9EhDdENgGam/GKnkZ9L+VP9sTfC8jWcVXisS+pd0tpibapnOTLgUAE9EFmBJwJxqYn0KWJc6oGCybXG4DuEE9EoYnqiJO5tRhhaSWQSm6emWVV+UEkkXTeBZscs6CBuluVE61ITLWmWACKpvPR9ZiXS9mK7iU4lQAo7k0Arm5EVNMcmZ9lUlM26CoEhqgsWIcGhHtEXFvCY16dN1k2utw+RQAV+HgYPaLP0YfugImQ2ff4wZ0X5kZyOugncp6Rt91SgEAuhSXdmCwoGjZXicYGBJ2Rb0vKJmUIFMwduoiKiZRzPafGLvdHO6eGcmlqx8l76aDEQbtaApLOA9HOA2mASEG8kvgRmfGDNvLIiXqjaCeCRm1y0pWLqrwF2rXXVmBU9F8DidQwiK0LUvIEh2rQbe6GAfWcUIo+01hKd1NUkBnO84Dx1RulmfN7XJv+WQxBugEqSDRqElhk2GOvXHZs8lIcsXdyXdi/hDDLCwQGBZL4OzZPEKlIQ4ZRNBUZ+yLPPybsy0ucVDosveAOxso5Nlg9E40LJxJZmfMNlFK1KLi6G+OwRNLshKSo9FgDjjW6cKhodiqcXissyew0ljohLKWDhjdfeQw4ndDrNbVS0EpU1VUuhWNQK/FYZOLSaVvKb1RjxVCRaBcuFCS5DKYhVAaAgjFxXO6MIu+RPZethmjtJqSSlIIoxLVKcWfFnGGbDVBL5yVrHA+EB5lmVgkKcYuxU2sVwjnMr+9+OMQ0mTGUo9lmn0t9BMVKBqhRS5AehNSwaA3lRWom+5zYmuVH1aoKaZImLWQCQVrN4klRGRL4nCBRsV1gk4VODnH4aGlkaVJuTzdx8hRIBc1cG9UDWGxhs20gUJYZUZvgx0KZNKPUZF31tQeMUrVPS11RqMxr6h8NDIu3kTqUCdZrX/iG2aab6anFiGDnIu+MD1kpUOkSMt2yLBBvNeNT5zn4IxpCsVG66y4Bu3LVKlSSFFubUwFKmdOOR6sIp6M0kpSiFBwJNoYN0n8nmEl8dYZ+6JbUtKRJcknmSBRnvTZz5sBtiOwqCllrwWJVocM5/gzKgiivfnFEN3dxT7MJaQVUJGCUp6LZec7sz1NTFtU5+YuCnMAMcSAZhLjicc4pmzoAJC1X2zUBUfhOYBIxL1izNs6yJRvO0pLOM60Bej1DAGsMmLtmWLJZ1KMsFQQJhUASl2utixcu4h6S4BdjdJ7Iv6K0ipUuWL7BKlAm+a1GOfHF4Fk9D9B7oxqRSase9sVedWMsbvYLJS0kVdwnu+OEE9Gcj50+WmYmZLSFXmBSokMoipB2QLT/AR+VPdHo/Iw/ucrcv8A9i4iEVKTub7ZWnSoxcHbT7GB0zoVdlmBC1JXeTeBSCMyGLnZEejj0jB35RD+8S//AKv9aoz2jpgvliNrF236ozmrNnZsdRzpxlLVljSqyySmhBBBdmbAgjAvFXSemLRaCFTl3ykMHYMMcEpAc5nOJdNKNwXSAXGIeAt+Z6SfVMJaGtZRx3azL0E9GnowCkLW/SIbd74M6LW6SxB3EEcRCksjSjLrFXSLmYkBukwq+JLZb4qJLgGNHY5hC0gXWMxALpBcEgUJBbPCM0jAbhGjjaKZxxqSlWqRfC32HA1G8Rf0kehSBrwRt5+j6ozeqOuOcZIzKBr1+2FbpJcgJyxz3DIQpftPfEOkpKioEqpTY3x7Y3XaZ8/tcb0YsZPKgOgAkBiS4Ihc6T0TMDHUa5O77uyIriK3wrOr4vm2eccuoGCTXDLdTGNDyGPSpFemf1YEasXO/wAYcFo9KuAy6oimSCogpDEYjF+yJpdm6JLh6jMFzkxG6GGjJbelpMgjEqmY4G6oCvGB6pqsCHrw1NXfxg7bbMfIrMo9H6W0J4c2pg++BpkucThqwb2QwbvqRyZRUhSwKoIBGdXYtjkaxY6Wo8BFafbrqmu3g2NakRc8qlfh9UeMIRavEE45luoUDxXtEw+cAHej41qWbGHrLEOdVOqK88m8wwxB1NicYYyaRPKukpaRTCtSX+KxQtaXUWyarcYvoWFJNagd5inaSwdzTClOulILmkoqNrcSqJhJdmfDq2aodYy5ZZZJx2d8MmkghQL+MOkKWs3UoBUdQ7cYAg1a4b0mlBEoPUSUABndys0I3x3RiUovF5b8zOoSDQoUK1p2x23TAgy0lSn5mU4CXYXMdgcmIrDOlrE3phyhQYi61ADXDOGYkaJ8tR6SUE4UU/RbIP2gUiXS1naZLKcOalANgQ1W1GsC59kSR0C6tQFDjgTV8vbF+YVlSLqX+ilZsR0B7T2wwD1lmy0SUhN0FF4qehJJcHBz74EWi2JSAk5pagfGkdkzlkHzUn6w2h9amxfCKU2Y6i6XO/VE2xyzPRp1NxQbjqw1Z9MyzLCKghhgWjc8ndPyZdnQDOQlQSsEElwSqYRltHGPMLLLvKAus+biDCZg+AYidoSyOuipbZSw1MktLeAc5W6XRNmoKVhbIIJDs94lsNUANH6SQharxLkvRJPdEhmj4B8Ijk2BKwVqoSojZTBq6mjK6b6x24J0YRVLhz0Cku3SZ60yzeIL0KVCoBOMWF6AlXh0ejmbx1HbraBMvRSHF01xDGtKvGlSA1QH3RnVajlE46rrTanNrl1XkZO8E02RPojSsuWi6olw+CSe4RBMmNvalIlsOiAqWFF3LvXNzFLDbrHpS32JOja/eE9H6alGZ591lIV00KqEqqzJNYDc+Gx7DFw6HSl1MaAnEZRRNoHwIpyTSSIp0qkJSnV1fLTI4q0pGfYfCJbZppJQAlKySwwaKdoXeoDviC2SQhYASDTM+6KhGLeZhtVatTg5Q0GS5iXLF6vQQy0EKUN2OQ1A1pDeeSMeiQ+VCN9DHV2lAAKbp7DXE4Rco2lkeLPaJVIKD4HJi/8AyKGwdLCpqA2URBYxS5Obpw2xKZlHSokHEawSHdqiEmUDVRAOp33kCBHKcVbHdnJ1VA661iaXNIS5IGxyS3g+uIwUqoDvF1s8NmUcWEhbF3oBTPDdALIPWhKFaMkM5CbZM2MVSUGA6VUIwdxU+Ig3b5CbPY+YMx1m0InC6lV0IMtSD0lITml/GANqQkNdXecm9eF0Aar+dY2lFxVnqK91kMsl0XsTdcl68GDcNUWb6vxeqPCKvlWATdYbc+FYs+XHWfjqjJjuK1rq5wYscndsNwiq7pY6uz3w5czohqsVA9hJ7YqpDdKp9hyijRJydyzJlkIKkh0gBy+DkBLjJyQOuIlWtgRgPijYNB2yrSmwzr0zprCAlF04BaVEuzAdeW6M6JLw3a9jVQeFylkFtOckZ9kShS7hSuWib0CTdEzzQp0hjsED7Bdc0UpRowS7DMu/sj0j5TVNLTL/APj2bsMeb2OSSqhu0qa4aqQSydgglKDuE7dYkqKaENLlCurm0NmTSG2XRakJWQPsywOFVJ+MYsW6aAoPMwlyc1AsJSKnfTPXENhnX+ePRP0VWBvEGbJr8CA5iqia7dAucQBQENhWsWNKWd1ILLBCJWX4BmNWqGompqLyzTAp7B/zFy0z03gk3qS5TMGFZaSx290ME7O5RMwtFZKosz0sMG2O/wAe6KssRNLU9Pa5qVNNF7R56Y6+6LUyddyS20t7Ip2I9NO+Lkyy38Xxyiay6x0bBNqg0tb8fkcKnBcAU3+yLVkX+7p/Oe6IhZjqPCLlkkAy7pcdInVsjFPDqd84b26i83FoWjlvMHX3QVl2kK4tFKz2QJU4cnf7osInAAsMyaRnVeN3ijhlRls9KMZtav8AoBrxPXBjRavoh198DFWVWLHE064J6NlkSwCKue2CUXY9fZ60JSykieceirce6Mnblm4DuwjX81sMADo2Y3m9oh073FtsqbjhcrXBthW6RjicYk0oOkn8sW06OW9R2iI9IWNZUm6lRpkCe6Nop47nmV6lP2VwUrtWAs9DxRWDhqg0uwTPu1eqYHz7MUqZQKTjWkbzPIoK7sxWRfRxYp2O766RISolyQSzUABiOWu4XyziabPBrQ9W7xjIK0LPIYq13BRN5Rq5GB9tYkNvQaEkkVBu55Nk0MlWhJFQHwoKbPZHZYSovgdRrwLQHPY2XKS32e1Wa0TJEp+bFmSCpwpIvrDAYEKBJOojN6YHmi/mP2JDZRt9D2c/N1vNCn6Chx+jUpSmJDBryK7YyS0AsfNOQd33MMItyvmTFKN7EKb5xLDUktx98LnNp/zU+EWlyQkeYVY/Wfsx7IZ5UPuj6p8Im4yaWlpanF3phmLmoOLbhEQDPtgrL0eGV0tRe7qPvhI0cPTHqw7oalYria8tqMAMschFREkmrEY5Uw2wZRoxLNep+WHDQaHcqIrqMJSjcuVSUlmzSfKqk84appJkBn6T3ndtTRgJM0s3NvqIzIepyjfcsrWm0zCoJWEKShiUsSEgUbHPOM0iwjD6Rt3ui5NXJVylpS8JhYsbkrA1BElD+ykdss03JxK0n6JLEywAPppJ1VGyCa7KCXuzCSw82jAAZp2CGosZAUAFh2dknAEHVrAhXADoM68QlSNZDUOWHxsg1o+aefeYkKaRLACboN7m5YJzoCTlEZ0KCkC7Mpsp8YxZsFkKZ8s3D9VBCgGIu3Q70wbhDVnkGmYD0zJuKLE1cgYtU0vZwf0NosLs3OshpaXW4DkgAn6vtiC2S1zZilXS15TMAGTeJDh9RjT8nVykWSdLWEhSr9GqXlIFCNrw4Wd0VKbZnbKhJUegN4GByyiSRZiGy3kCLiLP1QTkck7QtPOvLMm6VXuk4YF8E5YHGDQLcynJkJIFR6w8ImMhIHndvuiqLENkO8lEO41FkhMrAq7T4RzmZPpAbgrwiMWIahwh3ko1dkFx4WdCJWSgd97wiWUmX6SePjF3QvJU2q+EG4U3elcChUmlSK074Zpfk8qyrEtRvKuhRN26C74MS4hX7gwLnmJIQ2PDxeOFCNR+OuKglxy5vgxBu2WubQcB2e+IPJ0hQVqyahiOmYMdBGqC4YGVbRIUVg4pJF67S6l6gOMWeBvLTQ4VNR5OkrQJdS+d5Wtsmg7TVGnsPI2yT5cqbNWEruuQJhxcsCHxbEDN4XgFrdo8YXodeaSN8GNCchZ9qlq5syxdWxvKIxAyAMay2yLsxaWTRRFC4ocjmImsGkFyQQggXi56oOOYsLPO1aPmBgAKECuHfF62aCUQjmlu8tJWFFFF1CkhssCHjSp0cj0Qd/uaO+QjUO3xMRnyFu2RcjNHzE2bSKC3TswKOlUGWauxZi4r74y6dCTEu1xP6xr1vTXG+0RJAE8MKyFg4VDph3JyQgWmWSlw5olKQTQ0c5a9jw+AsDPPFaHJJN9N5sl1YaqRz9nfxj1z4R69p/yfm1oTJMsvj0GxwIBw8BGX8jRqTwENxaHhT0OeR7D8dcd8k39sWPJVen/IISrISPPPqiDBIWIrGxb/AI64QsLa+MWRYz6Z4DwheRn01dg9kGCXMeIjtCL11nYJSMWwSAc9cQcxs/mi75H+NfEeEc8j/Gv1vdDcJPiLF3lNclI36hU9eoRJ5PTzTwi2qy/iV6xhhsA9JfrmGolKZU8m/BC8l/DFzyAa1eurxjvzeDr9Yw8IbwpiVsh8mU+Riz82pd68TCGjE7eJ8YWEe8GJlbI1ll5RhElEvnVBkXWEtLBgzVxjLHRaPREdOi5fop4RSViXK5Hd1sP1CE6fSTxEP+b5fojhHFyQP+IVilMZzqPSHERznk+kI6d54CE+0nr8IVirthDRGnkSb1Sp2wUpLNuFcYi0tpdM5QIKgwat9eeTikVpfxWOTSHwPH3Q+BNs7kXlCdZ9RXhHRPTqV6phN1Ry6N++FYrMdz4P1VHqHjEZmp9BXFI9sTIs5Vg0cNmbVBYLsgK9STxHjBKzafnoSlCWCRQebTsiiURNLk7ez3w0iG+ZBPmFSlKIqS5q2OwBhEV/Z2xbVZic4ciwbe33QWuF2ioFbhxhomHUOB8YtTZIGZiNJQNfD3w7Cu7XOSlrDsQHDGmWqGAq9JtyUxclqTk/x1w3mq4dvugasSm2RCzKP11eqkf6YZ5Kfvlfyf2wQ5rYPjqEN5sahw98VhF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601" name="Picture 25" descr="http://helpintourism.com/images/stories/ukraine/kiev/univer_shev/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4862046"/>
            <a:ext cx="3000396" cy="19959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85918" y="1428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Дворец спорта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72066" y="1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 киноконцертный дворец «Украина»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571744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станции Киевского метрополитена «</a:t>
            </a:r>
            <a:r>
              <a:rPr lang="ru-RU" sz="1400" dirty="0" err="1" smtClean="0"/>
              <a:t>Крещатик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25717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Дворец детей и юношества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072198" y="25003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отель "Тарасова гора"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71802" y="5934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Киевский национальный университет им. Т. Г. Шевченко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/>
              <a:t>Украинская</a:t>
            </a:r>
            <a:r>
              <a:rPr lang="uk-UA" b="1" dirty="0" smtClean="0"/>
              <a:t> </a:t>
            </a:r>
            <a:r>
              <a:rPr lang="uk-UA" b="1" dirty="0" err="1" smtClean="0"/>
              <a:t>литература</a:t>
            </a:r>
            <a:r>
              <a:rPr lang="uk-UA" b="1" dirty="0" smtClean="0"/>
              <a:t> ХХ </a:t>
            </a:r>
            <a:r>
              <a:rPr lang="uk-UA" b="1" dirty="0" err="1" smtClean="0"/>
              <a:t>века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Литературу </a:t>
            </a:r>
            <a:r>
              <a:rPr lang="ru-RU" dirty="0"/>
              <a:t>начинает поддерживать государство и замечается её значительный подъём. В этот период мы наблюдаем различные направления и стили. Так Игнат Михайличенко и </a:t>
            </a:r>
            <a:r>
              <a:rPr lang="ru-RU" dirty="0" err="1"/>
              <a:t>Эллан-Блакитный</a:t>
            </a:r>
            <a:r>
              <a:rPr lang="ru-RU" dirty="0"/>
              <a:t> пишут в стиле радикального </a:t>
            </a:r>
            <a:r>
              <a:rPr lang="ru-RU" dirty="0" err="1"/>
              <a:t>пролеткультовства</a:t>
            </a:r>
            <a:r>
              <a:rPr lang="ru-RU" dirty="0"/>
              <a:t>, а Михаил </a:t>
            </a:r>
            <a:r>
              <a:rPr lang="ru-RU" dirty="0" err="1"/>
              <a:t>Семенко</a:t>
            </a:r>
            <a:r>
              <a:rPr lang="ru-RU" dirty="0"/>
              <a:t> в своём творчестве использует  футуристическое направление. Параллельно им работала группа </a:t>
            </a:r>
            <a:r>
              <a:rPr lang="ru-RU" dirty="0" err="1"/>
              <a:t>неоклассиков</a:t>
            </a:r>
            <a:r>
              <a:rPr lang="ru-RU" dirty="0"/>
              <a:t>, возглавляемая Николаем Зеровым.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Реалистично </a:t>
            </a:r>
            <a:r>
              <a:rPr lang="ru-RU" dirty="0"/>
              <a:t>отображал окружающую действительность революционный преобразователь украинской прозы </a:t>
            </a:r>
            <a:r>
              <a:rPr lang="ru-RU" b="1" dirty="0"/>
              <a:t>М. Коцюбинский</a:t>
            </a:r>
            <a:r>
              <a:rPr lang="ru-RU" dirty="0"/>
              <a:t> в своих рассказах «На </a:t>
            </a:r>
            <a:r>
              <a:rPr lang="ru-RU" dirty="0" err="1"/>
              <a:t>камені</a:t>
            </a:r>
            <a:r>
              <a:rPr lang="ru-RU" dirty="0"/>
              <a:t>», «</a:t>
            </a:r>
            <a:r>
              <a:rPr lang="ru-RU" dirty="0" err="1"/>
              <a:t>Цвіт</a:t>
            </a:r>
            <a:r>
              <a:rPr lang="ru-RU" dirty="0"/>
              <a:t> </a:t>
            </a:r>
            <a:r>
              <a:rPr lang="ru-RU" dirty="0" err="1"/>
              <a:t>яблуні</a:t>
            </a:r>
            <a:r>
              <a:rPr lang="ru-RU" dirty="0"/>
              <a:t>», «</a:t>
            </a:r>
            <a:r>
              <a:rPr lang="ru-RU" dirty="0" err="1"/>
              <a:t>Intermezzo</a:t>
            </a:r>
            <a:r>
              <a:rPr lang="ru-RU" dirty="0"/>
              <a:t>», «</a:t>
            </a:r>
            <a:r>
              <a:rPr lang="ru-RU" dirty="0" err="1"/>
              <a:t>Fata</a:t>
            </a:r>
            <a:r>
              <a:rPr lang="ru-RU" dirty="0"/>
              <a:t> </a:t>
            </a:r>
            <a:r>
              <a:rPr lang="ru-RU" dirty="0" err="1"/>
              <a:t>morgana</a:t>
            </a:r>
            <a:r>
              <a:rPr lang="ru-RU" dirty="0"/>
              <a:t>».</a:t>
            </a:r>
          </a:p>
        </p:txBody>
      </p:sp>
      <p:sp>
        <p:nvSpPr>
          <p:cNvPr id="26626" name="AutoShape 2" descr="data:image/jpeg;base64,/9j/4AAQSkZJRgABAQAAAQABAAD/2wCEAAkGBhQSERUUExQWFRQWFxgYFxcYGBgYGhwXFxoYGBcYFxcaGyYeGB0kHBYXHy8gIycpLCwsGB8xNTAqNSYrLCkBCQoKBQUFDQUFDSkYEhgpKSkpKSkpKSkpKSkpKSkpKSkpKSkpKSkpKSkpKSkpKSkpKSkpKSkpKSkpKSkpKSkpKf/AABEIARwAsQMBIgACEQEDEQH/xAAcAAABBQEBAQAAAAAAAAAAAAADAQIEBQYABwj/xAA9EAABAwIDBQYEBQQBBAMBAAABAAIRAyEEMUEFElFh8AZxgZGhwRMisdEHMkLh8RQjYnJSM5KishYkcyX/xAAUAQEAAAAAAAAAAAAAAAAAAAAA/8QAFBEBAAAAAAAAAAAAAAAAAAAAAP/aAAwDAQACEQMRAD8A1NZ0b0cT15por6XTcUTvG+pRKJAE2lA6k4jPh58F2+7TiPZc2pY69deqaKdvG/t7ICNqHOdf4+iP/UEm5M+PQzUIvv6fwo+Nx4Y3K5OX0ugnV8TBMGR38FHftdosXAHkbrN4rbFR/wAo+Wc/XmoeEdEONyTDfGBPqg0G1e1Dh8tPunX6qmqYioTJJnmeMc44JcHhi+sBFsxwOufWS0FTY5bubw3hLidILbzcxnbyQZ/DYCq+ZJkCTfLvUrBU3u1I3c4PcpFKtu77Bd1Rwk8AMgB3x0FJwWFyaLv/AFEZDKb5SUEVm16lOwJcB3+J64o7tvVIkeUniM/Ao2P2fFgQTF4sALwBxMqmr1y07sC2ovwP2QXuB2+Te+gNzbv6+6u24kuDSD3iSsE2lumQYM5clPZtF7HG8DRBtadU8frmcoR3VDAuVQbO26CL+fn5rQNfvC0fVAlJ7uJ8z90813DU+aE4RK5pOufsgL8ZwEyT4lL/AFjjqR4lCc/gkLNetEEj4zv+TvMpEH4q5Bn30yXHUSeNs0u7bhZGxdWCRxPghuyHXogY2ZnVONaCJyJH8pGO/lQcbiQM7Dn4eSB+0caKQLtdPM2yWSr7UNR4ziclI2riN60ybZfuomzw0GHQZjPMZQUEvF1pqy7PeuIi5GvoEF9YS0aN9wLd0hLi6IgibgCI7/VSdmYQVBcTbPOBad4eCDT9mWU3N34AdET7eilbY2wBTcR+mY7zH0PsoezcLuyKdxFxH07lWYz5nPbe4IhwJgjUgdyCrp4sASTBJvFzAMW5nJWGG27+hojiTpbq6rQyzYaI3yMjpNrmYkpjMMQxzoJJN0Glw+12k7n5hBuQANbREHVR8RhWkkgbwnhbwCpsK1zTJt9bKwGKc1lgBIzJj0Fz+6BzKecR45juCjVMDf8AmdOUKVgKgLgS5j9N3e3eOhuthg8Cxzb0SDxBP1KDAfMwzPmP2Wn2Htv5R6jxiQhbZ2OGutY8CADreVThppOByHhxzCDfueHBFaeuSqNkVt9kT3K2YEDHN4IjWSucbIjL2Qd8HkuRfhu6j7rkGVxkAkT+oz7oIq+SBj693RnJ4cVGLzu+aCTVxPXmsvtTaTi46CTFu4KXtLae6CBBiPAyc1V4TBFxDnWJPogJTw4zdIJ0m+fndPYGF0A3GemnHzTqezn1n7jcuPKcz3R5rW4HsAyBeSQL8+NkGapYaD+YOZMi+XdopGG2W9r95pLHDI841Go81sqXYkAATbhEaq8wuxQ1m75aoMbhNnPcBvODSLh43heY+YOHqEfDbCfVfL2w5phzh+oQfmGhW6p4K0I1LCgaIMlT7IQ5ptugmWwMzzjkrSh2TphsQBN7DXj6q+hOQZ3EdkKTjIEGeCpNt9iy4Hd+aBIBnPlw/dbzdSFiDwvEbJexx3mFvieOh0Wq2BUDmwKpYY/KcpgWHBbLbnZ5ldpsN6M1idm7NdRqEn5wDBi5B4Oab+IQXG0Nm1XNJD96AbcPdZbFatqCD72K2mPaHML6bi0xfv5t0WOr4lxcQ+4PHr1QSOz+NDbHMHJa5r5yKwmz4FTjI/b7eS2+Db8o7vGUEhl9UTfhAaY+6aTdAb4vLrzXIfxDxXIMZjakPdyJ7sz4IVZ8CdB9rIONxH9xw5nlqRfrRcTLd2DbXTLkgzdeo4m4zdlpMka96knEOO60zMxPl5oeNaC+3H0nuUnZ7ZrtaBZo3j5SPZBuuzGyQ0DjYnmc/RbDD0QIVJ2fb8oWjpBARjQnBq4JwQcGp0JEqDly5cg5cVy4oGlZTtBsMmoKjCQTEwfC410WsQMSyyDB7S2oabyHN3HWEjUWvfNZrFVgSTlxGg5hbLtUwOABAPGfryOSwOIYWuImeHDgglYOp84JzmPKbrc4F/ytngPosLswy6eH3/dbXCGQI4D6IJZddcHyhkdeqQZiyCRI4Fcg/ESoMLjAA5x13j9ShTLSZ1P09UbabJeYtDj9VHnQZe8FBQ455DzbU+t+HcrXs3Ic48R39Zqt2y6JIF/49vopex8RG6Dp73948EHqGwn/ACjuWioysj2dxMgLWUHIJTXddFPCEnoHJyHKcEHEpQmuSoHJJXJCg6U2t+UpwTMT+U9yDB9qnnf3hpAIyygj39Vkca0EmMjceOXsth2lptc4nIkA3ytkfSFjqzCAbZXB5X9L+iCR2fw5cTzMaeK1+HMfQWhUfZymDI4X9ldg39EEgSuYJPcmipYBOY/VAsHiFyX4nIei5Bi8QfnP+x48VHLwTPXiuxb/AJ3f7HzlRnjKD1dBXbZondkXgXyyjTu4KBsuoS8AnS3stDUp/ITy9p8f2VA3DOp1WkgtBuAe9B6b2XPy+S2VFYjs3iA1vzEDLVXuI7WUKQl1QGOF0Gka5FnrxWCP4p4bej5u/dt9Vf7L7X0K0Bjx3Gx/dBfSnAoTHgp0IODrp4cqHavaEUBvbpcMrCeKz7fxBrOP9vCVHeEeOXUIPQISQqDY22sRUH9ygWcJI9ldU8VOYgoCpKzZBSylIQYbbuGJfvD/AF+qyu1GHeJyAyGg6ut1tmi7eAb/AMh5QevBV+A7HmsC+qdxu87dEXNz8xnTkggdnKY+CX6uj/tFh7qeRHUov9GKJ+G38osECrWAtrKBG2z64IzKh+6jUvmSufA65oJvxgkVZ8UcClQZTGv+Z3+zvOe9R/iGeP8AKPiK93jm7jqcuaj/AAzNoiePE/vCAlWSwxw48v2RcZUp4ihTdlUpuDSO8gH1ugzYjzVc8btYcHFp5WIPXgguK2Fc8bs7oB+kq22NXwu+KTKDq9bkAe8kugAKbgtmtrUg3ImTvDNTtg7CGGe4tbMwZtvDxjK6DP7Qxm+/4bcLhaRLnt/uE739ud+Cxm6Mouc1TswL2OpzTdRc5oe0tJuDBmJIMDyXqVbY9CrvOfTBLjJmbnIkgHguxmzBUIL9+GkOF9Rl4ckBOzOJc+i0uMnInzV3EhVGxaAYC0ZA2VyMkFJtWgQ35GgnUuMNAzJOtuCz3wMa+m+pSqtYBJALBLgM91pEgRJEzPBbmpSBBBEhR2jdNgI7kGd2XjsYSWkMcQ4Bu+GiW7pJeXU3EAaZXVzgdrb7tyrTdTfpP5Xc2O19Cp9KeAS/0wOd0BWBOXBqVBEOEBfJUPa9Zz6b2U5BFpHG1gpuNrFrSQJOQ9UKgBuNMQdfdBmsdZxb/wAYA8BGarna8ZU3HPkk8SfUlV1bOedvNBJwth6eiHXE9yfvQL2Puh4hgP7oA7x4/wDquUf4Q4+pSIMxiIDnf7O901kkTOtkaqyajxzP1KQUb5nh9OvBAPe+31Vbjn/kcNHRzix9lZ1KVzx9uU96rsW0bjhy+0+6D0Lslid5nd9ytbRYvL+xm090wcjz0lem4KqCAgsKbLJtd/ylK0qNjqsNQN2a6Se8q3DrKn2WyytC5AUFDchMqIjR14IHtTwhtT5QPldKQJHugIA4h3ynXgg137tO+gJ8VIoFU3aDGZMAM2Jj0HfafJBSV726solWjFwDGfqpFSsII1AQm1d5t+skDRUnwQ61QDPMznwRMNJz6zSVWzmMuggh/wBQ7n6/dcj/ANO7/FcgyWJ/Of8Ac6/5GxS/E68O7kh1nAvMf8ifVBqHnkgkb85WN/30VfiaQmcpme4ozal/Lu0TK7rcTrF+PkgFsPE7j4JyMZ8xx8V6n2fx0tgn065LyDFOh4cLExN+7Vbvs1jjYZmRYeMFB6I16r8dtBrHgPIAi0kC/inVsWGM3iYHHReedte09Guz4Z0IIOt7HTkg9OwNdpuDqrIwWgrxPs92sdhWbrpfSzBJ+YA21Petls/tg3Fscym5zPlMvGYtmCdUGxfWDetVIoExdYHYmGw+FqOqfGc5xt8zic4uZNytphdpseLEeiCfKUoYd1ZOHWSB7UGu/wBUaVDxL0Fdidt/DduNBLi0mf0gC1yqKviCQS4yTxUiqf7r40a0DxkkKBUvmY759gghVqhRaDTunn6ILgZOnUqZRbbSwn6IH0zA5/ygmpmuNMm4Pp3zqhtPH0+qB26ej+65Jv8AVlyDGPpy4xx9+gmRrwjLxS4h3zHvOSY90jrigC4Rfl9lxPr7EpHP0PL2TgY80FbiDI4kfsrLs5tgNIm17eZHeo9cAjrUdeSpDULKpGnfzBQbHb/ax1UfCbl35xeTfwWSfLnQdcx42CA6ZO6TJBA1tyKn4PYNQtLgfISeRugNhqQO8XEEyLf4tFm/TyVrsWsKdB7w4NqSYBn9TXAtHO//AIqJ2c7M/H3h8bcLcwe4xdaHBfhl8QkmvadPWUGUxlepvOcHEt3criLDLiD3fRWXZLtQ8Ph0jQ7xiQTBtpc+q0mI/C+Mq7iYNoBvCoNpfhviWNNSm4GLgOF9cgAg9d7P7a+Kxskb0EkA8HFvGdM1etqdea8g/DDEP3zJMNLg8WsSG+NzB/len4nF7o8JQWTqtuuSpcfjBeDEZn2+ibitpAM3iRoBJ1WVxu2jV/st/M90CIyMibd0zwQVb9uvo4qHfkqNa7S05Ge5aCuBaNes1m+3dANGGA/Nuuv/AIgtA+hKD2e2wd34Tzp8p87INAB83j19UVzgLDoR3dygPDiZJy/ZGw1TeB3kEiCCOB8knw2kR3JKTidevJAdiIOvXggmfA/x+n2XKH/Uc1yDFYiqHOdGjoPnZALvm9+eqPXAD3EcXe6hPqXnM39YQSQNPsgV3cNP2yRGvBGfVx5oVe8R4+QQMAtfKfH6KFtYSZaeM27o7xYolXEho8/dVeL2lJzhv7a2QRm1ZvPf7ADRbnsVtQNneBMkQ3U5WA1XnFT5Xuzg3HA9SrbYu1ntcIJzjneBA4Xug9pweyKJg1WsNR5ktEQLGBbgNVY4LAYdr3FjGhzQJjmOvJYnZPaM/E3nEHdBDp0jINGpsoeG7Zn4gIB/uNLnRzmM/HyQet0ajJAtMTpkqvbW2qTDuFwJ0AzIMx62We2vjg7dO9FMAkuabgRc28LXyWAr7YccQ5jqgIF2Pi5YCCI7s4QWdLbfwa++0bodu7wtne/gIWs/+X/ELTaILmmbxMEG1tVgtsYkPqQ8iZc6QPlNpkCLTHoqUYyHghwFxI0+a9jp+xQegdoe08tNHekiHWIiDBAmco91d9hdlOqA1T+v5WakAEy/lYwFjux3Zp+LqyR/bP5jqW8BxJylekdsNqtwOF+HTgVajd1sW3W5SO76oMJ2t2q2ri3bt2UwKbY4N1z1MqqbVIIg88+/91AFQgcO/rkiNxYi3Ej1QbTZ+1PiMgmHDPXhfxU+iBGdutFgKWOc2HNMH9hmtHs7tBvjg4Zjj3eKDSBwnrvUHEPO8QOWi6jjATw/dGFIGXWKBN7uXJdwcvRcgxOIMPd3n6mAoeIEEED9rfypeMEOfbU+cmFCq8T5+3JAj6hBjhf169VFxWN3RxMW69EzF46BY5a+qzuKxxcY0QGxW0STrmfUqNN/BDpUpF88+vNSKdPwQEoUt4OgTuiSeAy8pPqupv8AhlpbEyTqb/daX8O4G0A0gQ6m9pB65LedovwtpYkb9CKVTgB8ju8D8vePJB5xga39uZNyZI0KJhqTWll7vkAk2Ag3H+Wg70LbvZvFYN25Up7ocbEflN8wRY5Cyo8ZjXOY0OaRumxb4adwCC+bj3y9kndewg3MZ585BKDWY1gBBncbAN+AHsq2jiXPdIyyz10lW+xezOIxDgNx19G5/tbVBFbii9whu9YgfaOs1pey/wCGtXFVd97XMaDlImCBmYtrZeh9kvwqFINdWIsPyC9/8ne3qvQqOHbTbDQGgcEFJQw1HZ2GL3QNxsWHk0d68Y7Q7ZqYmu6s855DQAGwHIfdX/4p9qjXrChT/wCnTdc8X3vzAyWHxLiR6c5EXKDiZ9jHmUj5i1jlmo+/HXh3Igq30tHn4d3ogM2q603t7J1SoQJEi+VsvPj9UIuE2M/dOYCSeCCfg9tVGjkOPC32Vxs3tY0jde0gDhflksqJEg6JpDoMXQehf/IMP/zd5H7pF5z8V/Aeq5BebT2m1jnici76k/RZ6rtVzzwEc/FRNoEmq8f5GTyn1/lRKtXQWHcgdiMUXa5Tn3/wo4BMKS8Amw3WmLZ/pBzN+f8ACYbZIEotI8lJHfztz4oDeaM06kdd4QaHsDTjaNDdvd090XX0DhafJeFfhbTnaNO36Xk/9pX0HQaEELHbOZWaWPaHNOhXnO3PwwLHf2W74/42ls3vpHNaT8Re3n9AwU6MHEPEibhjTbfI1MgwORnn5JsXb1Snj6WIc5znfEBe4k/MDZ88bSg9K2B+E0fNXcAM9xgF/wDZxGfd5r0DZmxaVBu7TYGj18TmVNY6QCNVxKBZWW7fdpf6bDO3XRUeCG+561WjrVg1pc4wAJJPDVeFdsNunF4ku/Q0wwchN/HPxQUNYzJm5+bxnvQPi7zQRfu91JdUBGary4tJA1y74vdA6tRvaJGYziPFK0gaQTr13FCp1d118sr96e5s5eH2QNc++o8vNPbrfX7Ie6Bn0UrZHEBBIrNgTOYjy+lktO8wm1Wy2OrJ9EwOuv4QM/plyTePBcgq8SJqOvcucZHeZ+iivwwB4n3Q8exzajy0/rJjx/lDpY2bH5SglNNiI6nVHe0AcdM7Z2tHBJScHdTbRArPkwMtT7SgH8fl+8apwFrGQOtUKpU4c02m/q9u5Bu/wof/AP06U6tqf+hX0CTAXzP2H2iKWPw7zkHgG/8AylvuvafxA7UjC4RwBmtVBp02yJlwhz+5oM98IPGe1W2DisZXrEyHPIb/AKN+Vo8gPMqBXcAI1OXee9cyi4VBTaWEwDebE5CZkrW9gdhNq1qnxQN6nERcIPbuytYvwWHc6zvg097vDQD6qyqFQdhWoho/TI8iUPbe124ek+q/JvqdAO9BkvxM7T7jP6emfmcAXkaNtAtx+g5ry4vjMDz7/ujbT2o6vVfVeZLrn2HcMvBVor3OuYzyuUDi4HTv/hR6jLc5tnz9kUX0/jP2XVOtOKADqc/t1ZcwEDo+Pon/AAiL5Aj7FRqm0ADYF3oPugOc75FIXBsB0AFDpVHu5DgI+qKzBguE5xrf1QOp1ZFrjibDq6k0qdiTwQ2tgfQc7JxFozQM3uuglQvju6auQVW0aX9x2ZuZy4nXwVe/CSTeLDLysrbaLCHuzmXaTqoG7B+bPhy5+qAeGpFs3lvDLr90Rx+UW70d7wR16daIFUZ20t15II1S6RjbWz+idRYApNGnfrwQJQrFkPGbS13i26utr9pK2KccVXd85ltNgHyNb/iOfHvKpsS2G8yJ6EolCmalBrRcifrIQWXZ/CEOD3Zm5nnlHcFpuxmPDdoDddaoHtPAkG0clmH4p1GkdHXaPEInZvEbuJoxchzZPe4eyD6R2PVhjv8Ab63Xmf4m9pviVRh2H5WGX83cPAfUq/7S9qRg8O4t/wCo8QzvynwF15AaxMucbkyTE5gZhAYstbTrr9kE0sx9utUjK5M/xqURjrc9e9BxfAHfnOVifZBeEemY+2Q1vPum1KvDuQNMiOvBAq0bgjI+F1OY0RmZSvYADORsUEJojP6qVSMjhw6CiUXTMXgx39SnCpHJBKv14JSycvVDpkuv19EYnd9kEfc5fRcib/cuQRXMDqtVp0fYZCCVXVaUOP8AMK1xvy1nOjMmfP0/lQsS2fLy8EABTAHghPpTKOGyJi3UD6ohpiDPl94QQm0gNP4RqNK8cc+7vSinOqfTpwc/XgeSBKzJ+k9BE2L8hiQRfLxgp/w8/H+bqu2a6HwbC0yPp4ILXF4c1Hb14blrc8SYy907AbuHqMqP/S4OOtgdPsrOlSG6HC7c7jXXTkqSt/deT+kc7TxQWO3tuvxdQvIMCzBwaMvE+6i0XiPJNptgRr79cErDznujmgPTfeIsnOpk/lF/rrB87JlG5vPdbPT28E7f3Y5n6nNAuHZI5zfQg6p9Rm7Y3GnontcDDjn9dF27MctUCUgBM2HFQMdjN87rBbj45p2MrSQxl+oRcJh4HugWhR+UDw8Mk0MEyjg5i+Y4fVJTpzn1cIH0wITarvWx4o4jK1uuu9Mq6C9vDn9kAN/mFyZujqUqAe1xd2kOMeaj0Hh4B1+85qXtI/O8cC76lVWGrBro0OqCVTpQJ1+ngmbt75cu9Tc+tM+vBANPO3XigbSZpHQRWU7deCWkzgJ/dPY2/Ln4IEi3Ws5evkq7C3qH06OitcSwhsA5+2fuquhSh8nw68Cgs8ZVO6GNvvQTlbXwlJQwkAeXnqkwmH18p45yeOSsKbR3+XLrwQRv6b6esQmfAiJjrJFe6T7ffySNYDmT4c0D6TW9RylMcBKcaUiAT1n3J7KX37s0HNpgjQdC3qq/GY2Pkbn5ZKXjcSQC1uZz60yUTD4PU5ygdhsJHPXrzRhT+aOVuvNSWNiOuCHGfDj1y+iBm5OnipNMQ1AaSURs5QgbSM25/ceyLWbN4smjuT6vC/UIBbg4LlLkcEqCi2gf/sVW2s941izyNFX4uoIBbmOHJTNtO/8AtV//ANah/wDM/dVhP1j1QTdn46bSrCpkToAqvCUQHW0v6wreh+UIH0wHZeqZStJmEZmfWkBOFAT1wJ9kA8UQRpPX2VdQaC+eM+HBWGKpj1jwAldsmiCwHiAglhkDPw8Uxts+/hwUg08zwP7+6aBIPM/vZBDom54Zx5p3xLwPp1yTywBpA0j6plC4yyjr0QGoj390ytiA0f5fTX7IlBlieA6+qosFUL3y4k38EE2jTJdJ198j9FOcy3DqybRYDulJiLNnnCBfiW065pj38TKE10xw+8ou4gV4tPWic0g8uig4gQB3dZJmHqGOuaCY0cOrjkkqOy6tysmB0W7k6ZieSAsjn5Lk/wCLyHkF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RUUExQWFRQWFxgYFxcYGBgYGhwXFxoYGBcYFxcaGyYeGB0kHBYXHy8gIycpLCwsGB8xNTAqNSYrLCkBCQoKBQUFDQUFDSkYEhgpKSkpKSkpKSkpKSkpKSkpKSkpKSkpKSkpKSkpKSkpKSkpKSkpKSkpKSkpKSkpKSkpKf/AABEIARwAsQMBIgACEQEDEQH/xAAcAAABBQEBAQAAAAAAAAAAAAADAQIEBQYABwj/xAA9EAABAwIDBQYEBQQBBAMBAAABAAIRAyEEMUEFElFh8AZxgZGhwRMisdEHMkLh8RQjYnJSM5KishYkcyX/xAAUAQEAAAAAAAAAAAAAAAAAAAAA/8QAFBEBAAAAAAAAAAAAAAAAAAAAAP/aAAwDAQACEQMRAD8A1NZ0b0cT15por6XTcUTvG+pRKJAE2lA6k4jPh58F2+7TiPZc2pY69deqaKdvG/t7ICNqHOdf4+iP/UEm5M+PQzUIvv6fwo+Nx4Y3K5OX0ugnV8TBMGR38FHftdosXAHkbrN4rbFR/wAo+Wc/XmoeEdEONyTDfGBPqg0G1e1Dh8tPunX6qmqYioTJJnmeMc44JcHhi+sBFsxwOufWS0FTY5bubw3hLidILbzcxnbyQZ/DYCq+ZJkCTfLvUrBU3u1I3c4PcpFKtu77Bd1Rwk8AMgB3x0FJwWFyaLv/AFEZDKb5SUEVm16lOwJcB3+J64o7tvVIkeUniM/Ao2P2fFgQTF4sALwBxMqmr1y07sC2ovwP2QXuB2+Te+gNzbv6+6u24kuDSD3iSsE2lumQYM5clPZtF7HG8DRBtadU8frmcoR3VDAuVQbO26CL+fn5rQNfvC0fVAlJ7uJ8z90813DU+aE4RK5pOufsgL8ZwEyT4lL/AFjjqR4lCc/gkLNetEEj4zv+TvMpEH4q5Bn30yXHUSeNs0u7bhZGxdWCRxPghuyHXogY2ZnVONaCJyJH8pGO/lQcbiQM7Dn4eSB+0caKQLtdPM2yWSr7UNR4ziclI2riN60ybZfuomzw0GHQZjPMZQUEvF1pqy7PeuIi5GvoEF9YS0aN9wLd0hLi6IgibgCI7/VSdmYQVBcTbPOBad4eCDT9mWU3N34AdET7eilbY2wBTcR+mY7zH0PsoezcLuyKdxFxH07lWYz5nPbe4IhwJgjUgdyCrp4sASTBJvFzAMW5nJWGG27+hojiTpbq6rQyzYaI3yMjpNrmYkpjMMQxzoJJN0Glw+12k7n5hBuQANbREHVR8RhWkkgbwnhbwCpsK1zTJt9bKwGKc1lgBIzJj0Fz+6BzKecR45juCjVMDf8AmdOUKVgKgLgS5j9N3e3eOhuthg8Cxzb0SDxBP1KDAfMwzPmP2Wn2Htv5R6jxiQhbZ2OGutY8CADreVThppOByHhxzCDfueHBFaeuSqNkVt9kT3K2YEDHN4IjWSucbIjL2Qd8HkuRfhu6j7rkGVxkAkT+oz7oIq+SBj693RnJ4cVGLzu+aCTVxPXmsvtTaTi46CTFu4KXtLae6CBBiPAyc1V4TBFxDnWJPogJTw4zdIJ0m+fndPYGF0A3GemnHzTqezn1n7jcuPKcz3R5rW4HsAyBeSQL8+NkGapYaD+YOZMi+XdopGG2W9r95pLHDI841Go81sqXYkAATbhEaq8wuxQ1m75aoMbhNnPcBvODSLh43heY+YOHqEfDbCfVfL2w5phzh+oQfmGhW6p4K0I1LCgaIMlT7IQ5ptugmWwMzzjkrSh2TphsQBN7DXj6q+hOQZ3EdkKTjIEGeCpNt9iy4Hd+aBIBnPlw/dbzdSFiDwvEbJexx3mFvieOh0Wq2BUDmwKpYY/KcpgWHBbLbnZ5ldpsN6M1idm7NdRqEn5wDBi5B4Oab+IQXG0Nm1XNJD96AbcPdZbFatqCD72K2mPaHML6bi0xfv5t0WOr4lxcQ+4PHr1QSOz+NDbHMHJa5r5yKwmz4FTjI/b7eS2+Db8o7vGUEhl9UTfhAaY+6aTdAb4vLrzXIfxDxXIMZjakPdyJ7sz4IVZ8CdB9rIONxH9xw5nlqRfrRcTLd2DbXTLkgzdeo4m4zdlpMka96knEOO60zMxPl5oeNaC+3H0nuUnZ7ZrtaBZo3j5SPZBuuzGyQ0DjYnmc/RbDD0QIVJ2fb8oWjpBARjQnBq4JwQcGp0JEqDly5cg5cVy4oGlZTtBsMmoKjCQTEwfC410WsQMSyyDB7S2oabyHN3HWEjUWvfNZrFVgSTlxGg5hbLtUwOABAPGfryOSwOIYWuImeHDgglYOp84JzmPKbrc4F/ytngPosLswy6eH3/dbXCGQI4D6IJZddcHyhkdeqQZiyCRI4Fcg/ESoMLjAA5x13j9ShTLSZ1P09UbabJeYtDj9VHnQZe8FBQ455DzbU+t+HcrXs3Ic48R39Zqt2y6JIF/49vopex8RG6Dp73948EHqGwn/ACjuWioysj2dxMgLWUHIJTXddFPCEnoHJyHKcEHEpQmuSoHJJXJCg6U2t+UpwTMT+U9yDB9qnnf3hpAIyygj39Vkca0EmMjceOXsth2lptc4nIkA3ytkfSFjqzCAbZXB5X9L+iCR2fw5cTzMaeK1+HMfQWhUfZymDI4X9ldg39EEgSuYJPcmipYBOY/VAsHiFyX4nIei5Bi8QfnP+x48VHLwTPXiuxb/AJ3f7HzlRnjKD1dBXbZondkXgXyyjTu4KBsuoS8AnS3stDUp/ITy9p8f2VA3DOp1WkgtBuAe9B6b2XPy+S2VFYjs3iA1vzEDLVXuI7WUKQl1QGOF0Gka5FnrxWCP4p4bej5u/dt9Vf7L7X0K0Bjx3Gx/dBfSnAoTHgp0IODrp4cqHavaEUBvbpcMrCeKz7fxBrOP9vCVHeEeOXUIPQISQqDY22sRUH9ygWcJI9ldU8VOYgoCpKzZBSylIQYbbuGJfvD/AF+qyu1GHeJyAyGg6ut1tmi7eAb/AMh5QevBV+A7HmsC+qdxu87dEXNz8xnTkggdnKY+CX6uj/tFh7qeRHUov9GKJ+G38osECrWAtrKBG2z64IzKh+6jUvmSufA65oJvxgkVZ8UcClQZTGv+Z3+zvOe9R/iGeP8AKPiK93jm7jqcuaj/AAzNoiePE/vCAlWSwxw48v2RcZUp4ihTdlUpuDSO8gH1ugzYjzVc8btYcHFp5WIPXgguK2Fc8bs7oB+kq22NXwu+KTKDq9bkAe8kugAKbgtmtrUg3ImTvDNTtg7CGGe4tbMwZtvDxjK6DP7Qxm+/4bcLhaRLnt/uE739ud+Cxm6Mouc1TswL2OpzTdRc5oe0tJuDBmJIMDyXqVbY9CrvOfTBLjJmbnIkgHguxmzBUIL9+GkOF9Rl4ckBOzOJc+i0uMnInzV3EhVGxaAYC0ZA2VyMkFJtWgQ35GgnUuMNAzJOtuCz3wMa+m+pSqtYBJALBLgM91pEgRJEzPBbmpSBBBEhR2jdNgI7kGd2XjsYSWkMcQ4Bu+GiW7pJeXU3EAaZXVzgdrb7tyrTdTfpP5Xc2O19Cp9KeAS/0wOd0BWBOXBqVBEOEBfJUPa9Zz6b2U5BFpHG1gpuNrFrSQJOQ9UKgBuNMQdfdBmsdZxb/wAYA8BGarna8ZU3HPkk8SfUlV1bOedvNBJwth6eiHXE9yfvQL2Puh4hgP7oA7x4/wDquUf4Q4+pSIMxiIDnf7O901kkTOtkaqyajxzP1KQUb5nh9OvBAPe+31Vbjn/kcNHRzix9lZ1KVzx9uU96rsW0bjhy+0+6D0Lslid5nd9ytbRYvL+xm090wcjz0lem4KqCAgsKbLJtd/ylK0qNjqsNQN2a6Se8q3DrKn2WyytC5AUFDchMqIjR14IHtTwhtT5QPldKQJHugIA4h3ynXgg137tO+gJ8VIoFU3aDGZMAM2Jj0HfafJBSV726solWjFwDGfqpFSsII1AQm1d5t+skDRUnwQ61QDPMznwRMNJz6zSVWzmMuggh/wBQ7n6/dcj/ANO7/FcgyWJ/Of8Ac6/5GxS/E68O7kh1nAvMf8ifVBqHnkgkb85WN/30VfiaQmcpme4ozal/Lu0TK7rcTrF+PkgFsPE7j4JyMZ8xx8V6n2fx0tgn065LyDFOh4cLExN+7Vbvs1jjYZmRYeMFB6I16r8dtBrHgPIAi0kC/inVsWGM3iYHHReedte09Guz4Z0IIOt7HTkg9OwNdpuDqrIwWgrxPs92sdhWbrpfSzBJ+YA21Petls/tg3Fscym5zPlMvGYtmCdUGxfWDetVIoExdYHYmGw+FqOqfGc5xt8zic4uZNytphdpseLEeiCfKUoYd1ZOHWSB7UGu/wBUaVDxL0Fdidt/DduNBLi0mf0gC1yqKviCQS4yTxUiqf7r40a0DxkkKBUvmY759gghVqhRaDTunn6ILgZOnUqZRbbSwn6IH0zA5/ygmpmuNMm4Pp3zqhtPH0+qB26ej+65Jv8AVlyDGPpy4xx9+gmRrwjLxS4h3zHvOSY90jrigC4Rfl9lxPr7EpHP0PL2TgY80FbiDI4kfsrLs5tgNIm17eZHeo9cAjrUdeSpDULKpGnfzBQbHb/ax1UfCbl35xeTfwWSfLnQdcx42CA6ZO6TJBA1tyKn4PYNQtLgfISeRugNhqQO8XEEyLf4tFm/TyVrsWsKdB7w4NqSYBn9TXAtHO//AIqJ2c7M/H3h8bcLcwe4xdaHBfhl8QkmvadPWUGUxlepvOcHEt3criLDLiD3fRWXZLtQ8Ph0jQ7xiQTBtpc+q0mI/C+Mq7iYNoBvCoNpfhviWNNSm4GLgOF9cgAg9d7P7a+Kxskb0EkA8HFvGdM1etqdea8g/DDEP3zJMNLg8WsSG+NzB/len4nF7o8JQWTqtuuSpcfjBeDEZn2+ibitpAM3iRoBJ1WVxu2jV/st/M90CIyMibd0zwQVb9uvo4qHfkqNa7S05Ge5aCuBaNes1m+3dANGGA/Nuuv/AIgtA+hKD2e2wd34Tzp8p87INAB83j19UVzgLDoR3dygPDiZJy/ZGw1TeB3kEiCCOB8knw2kR3JKTidevJAdiIOvXggmfA/x+n2XKH/Uc1yDFYiqHOdGjoPnZALvm9+eqPXAD3EcXe6hPqXnM39YQSQNPsgV3cNP2yRGvBGfVx5oVe8R4+QQMAtfKfH6KFtYSZaeM27o7xYolXEho8/dVeL2lJzhv7a2QRm1ZvPf7ADRbnsVtQNneBMkQ3U5WA1XnFT5Xuzg3HA9SrbYu1ntcIJzjneBA4Xug9pweyKJg1WsNR5ktEQLGBbgNVY4LAYdr3FjGhzQJjmOvJYnZPaM/E3nEHdBDp0jINGpsoeG7Zn4gIB/uNLnRzmM/HyQet0ajJAtMTpkqvbW2qTDuFwJ0AzIMx62We2vjg7dO9FMAkuabgRc28LXyWAr7YccQ5jqgIF2Pi5YCCI7s4QWdLbfwa++0bodu7wtne/gIWs/+X/ELTaILmmbxMEG1tVgtsYkPqQ8iZc6QPlNpkCLTHoqUYyHghwFxI0+a9jp+xQegdoe08tNHekiHWIiDBAmco91d9hdlOqA1T+v5WakAEy/lYwFjux3Zp+LqyR/bP5jqW8BxJylekdsNqtwOF+HTgVajd1sW3W5SO76oMJ2t2q2ri3bt2UwKbY4N1z1MqqbVIIg88+/91AFQgcO/rkiNxYi3Ej1QbTZ+1PiMgmHDPXhfxU+iBGdutFgKWOc2HNMH9hmtHs7tBvjg4Zjj3eKDSBwnrvUHEPO8QOWi6jjATw/dGFIGXWKBN7uXJdwcvRcgxOIMPd3n6mAoeIEEED9rfypeMEOfbU+cmFCq8T5+3JAj6hBjhf169VFxWN3RxMW69EzF46BY5a+qzuKxxcY0QGxW0STrmfUqNN/BDpUpF88+vNSKdPwQEoUt4OgTuiSeAy8pPqupv8AhlpbEyTqb/daX8O4G0A0gQ6m9pB65LedovwtpYkb9CKVTgB8ju8D8vePJB5xga39uZNyZI0KJhqTWll7vkAk2Ag3H+Wg70LbvZvFYN25Up7ocbEflN8wRY5Cyo8ZjXOY0OaRumxb4adwCC+bj3y9kndewg3MZ585BKDWY1gBBncbAN+AHsq2jiXPdIyyz10lW+xezOIxDgNx19G5/tbVBFbii9whu9YgfaOs1pey/wCGtXFVd97XMaDlImCBmYtrZeh9kvwqFINdWIsPyC9/8ne3qvQqOHbTbDQGgcEFJQw1HZ2GL3QNxsWHk0d68Y7Q7ZqYmu6s855DQAGwHIfdX/4p9qjXrChT/wCnTdc8X3vzAyWHxLiR6c5EXKDiZ9jHmUj5i1jlmo+/HXh3Igq30tHn4d3ogM2q603t7J1SoQJEi+VsvPj9UIuE2M/dOYCSeCCfg9tVGjkOPC32Vxs3tY0jde0gDhflksqJEg6JpDoMXQehf/IMP/zd5H7pF5z8V/Aeq5BebT2m1jnici76k/RZ6rtVzzwEc/FRNoEmq8f5GTyn1/lRKtXQWHcgdiMUXa5Tn3/wo4BMKS8Amw3WmLZ/pBzN+f8ACYbZIEotI8lJHfztz4oDeaM06kdd4QaHsDTjaNDdvd090XX0DhafJeFfhbTnaNO36Xk/9pX0HQaEELHbOZWaWPaHNOhXnO3PwwLHf2W74/42ls3vpHNaT8Re3n9AwU6MHEPEibhjTbfI1MgwORnn5JsXb1Snj6WIc5znfEBe4k/MDZ88bSg9K2B+E0fNXcAM9xgF/wDZxGfd5r0DZmxaVBu7TYGj18TmVNY6QCNVxKBZWW7fdpf6bDO3XRUeCG+561WjrVg1pc4wAJJPDVeFdsNunF4ku/Q0wwchN/HPxQUNYzJm5+bxnvQPi7zQRfu91JdUBGary4tJA1y74vdA6tRvaJGYziPFK0gaQTr13FCp1d118sr96e5s5eH2QNc++o8vNPbrfX7Ie6Bn0UrZHEBBIrNgTOYjy+lktO8wm1Wy2OrJ9EwOuv4QM/plyTePBcgq8SJqOvcucZHeZ+iivwwB4n3Q8exzajy0/rJjx/lDpY2bH5SglNNiI6nVHe0AcdM7Z2tHBJScHdTbRArPkwMtT7SgH8fl+8apwFrGQOtUKpU4c02m/q9u5Bu/wof/AP06U6tqf+hX0CTAXzP2H2iKWPw7zkHgG/8AylvuvafxA7UjC4RwBmtVBp02yJlwhz+5oM98IPGe1W2DisZXrEyHPIb/AKN+Vo8gPMqBXcAI1OXee9cyi4VBTaWEwDebE5CZkrW9gdhNq1qnxQN6nERcIPbuytYvwWHc6zvg097vDQD6qyqFQdhWoho/TI8iUPbe124ek+q/JvqdAO9BkvxM7T7jP6emfmcAXkaNtAtx+g5ry4vjMDz7/ujbT2o6vVfVeZLrn2HcMvBVor3OuYzyuUDi4HTv/hR6jLc5tnz9kUX0/jP2XVOtOKADqc/t1ZcwEDo+Pon/AAiL5Aj7FRqm0ADYF3oPugOc75FIXBsB0AFDpVHu5DgI+qKzBguE5xrf1QOp1ZFrjibDq6k0qdiTwQ2tgfQc7JxFozQM3uuglQvju6auQVW0aX9x2ZuZy4nXwVe/CSTeLDLysrbaLCHuzmXaTqoG7B+bPhy5+qAeGpFs3lvDLr90Rx+UW70d7wR16daIFUZ20t15II1S6RjbWz+idRYApNGnfrwQJQrFkPGbS13i26utr9pK2KccVXd85ltNgHyNb/iOfHvKpsS2G8yJ6EolCmalBrRcifrIQWXZ/CEOD3Zm5nnlHcFpuxmPDdoDddaoHtPAkG0clmH4p1GkdHXaPEInZvEbuJoxchzZPe4eyD6R2PVhjv8Ab63Xmf4m9pviVRh2H5WGX83cPAfUq/7S9qRg8O4t/wCo8QzvynwF15AaxMucbkyTE5gZhAYstbTrr9kE0sx9utUjK5M/xqURjrc9e9BxfAHfnOVifZBeEemY+2Q1vPum1KvDuQNMiOvBAq0bgjI+F1OY0RmZSvYADORsUEJojP6qVSMjhw6CiUXTMXgx39SnCpHJBKv14JSycvVDpkuv19EYnd9kEfc5fRcib/cuQRXMDqtVp0fYZCCVXVaUOP8AMK1xvy1nOjMmfP0/lQsS2fLy8EABTAHghPpTKOGyJi3UD6ohpiDPl94QQm0gNP4RqNK8cc+7vSinOqfTpwc/XgeSBKzJ+k9BE2L8hiQRfLxgp/w8/H+bqu2a6HwbC0yPp4ILXF4c1Hb14blrc8SYy907AbuHqMqP/S4OOtgdPsrOlSG6HC7c7jXXTkqSt/deT+kc7TxQWO3tuvxdQvIMCzBwaMvE+6i0XiPJNptgRr79cErDznujmgPTfeIsnOpk/lF/rrB87JlG5vPdbPT28E7f3Y5n6nNAuHZI5zfQg6p9Rm7Y3GnontcDDjn9dF27MctUCUgBM2HFQMdjN87rBbj45p2MrSQxl+oRcJh4HugWhR+UDw8Mk0MEyjg5i+Y4fVJTpzn1cIH0wITarvWx4o4jK1uuu9Mq6C9vDn9kAN/mFyZujqUqAe1xd2kOMeaj0Hh4B1+85qXtI/O8cC76lVWGrBro0OqCVTpQJ1+ngmbt75cu9Tc+tM+vBANPO3XigbSZpHQRWU7deCWkzgJ/dPY2/Ln4IEi3Ws5evkq7C3qH06OitcSwhsA5+2fuquhSh8nw68Cgs8ZVO6GNvvQTlbXwlJQwkAeXnqkwmH18p45yeOSsKbR3+XLrwQRv6b6esQmfAiJjrJFe6T7ffySNYDmT4c0D6TW9RylMcBKcaUiAT1n3J7KX37s0HNpgjQdC3qq/GY2Pkbn5ZKXjcSQC1uZz60yUTD4PU5ygdhsJHPXrzRhT+aOVuvNSWNiOuCHGfDj1y+iBm5OnipNMQ1AaSURs5QgbSM25/ceyLWbN4smjuT6vC/UIBbg4LlLkcEqCi2gf/sVW2s941izyNFX4uoIBbmOHJTNtO/8AtV//ANah/wDM/dVhP1j1QTdn46bSrCpkToAqvCUQHW0v6wreh+UIH0wHZeqZStJmEZmfWkBOFAT1wJ9kA8UQRpPX2VdQaC+eM+HBWGKpj1jwAldsmiCwHiAglhkDPw8Uxts+/hwUg08zwP7+6aBIPM/vZBDom54Zx5p3xLwPp1yTywBpA0j6plC4yyjr0QGoj390ytiA0f5fTX7IlBlieA6+qosFUL3y4k38EE2jTJdJ198j9FOcy3DqybRYDulJiLNnnCBfiW065pj38TKE10xw+8ou4gV4tPWic0g8uig4gQB3dZJmHqGOuaCY0cOrjkkqOy6tysmB0W7k6ZieSAsjn5Lk/wCLyHkF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SERUUExQWFRQWFxgYFxcYGBgYGhwXFxoYGBcYFxcaGyYeGB0kHBYXHy8gIycpLCwsGB8xNTAqNSYrLCkBCQoKBQUFDQUFDSkYEhgpKSkpKSkpKSkpKSkpKSkpKSkpKSkpKSkpKSkpKSkpKSkpKSkpKSkpKSkpKSkpKSkpKf/AABEIARwAsQMBIgACEQEDEQH/xAAcAAABBQEBAQAAAAAAAAAAAAADAQIEBQYABwj/xAA9EAABAwIDBQYEBQQBBAMBAAABAAIRAyEEMUEFElFh8AZxgZGhwRMisdEHMkLh8RQjYnJSM5KishYkcyX/xAAUAQEAAAAAAAAAAAAAAAAAAAAA/8QAFBEBAAAAAAAAAAAAAAAAAAAAAP/aAAwDAQACEQMRAD8A1NZ0b0cT15por6XTcUTvG+pRKJAE2lA6k4jPh58F2+7TiPZc2pY69deqaKdvG/t7ICNqHOdf4+iP/UEm5M+PQzUIvv6fwo+Nx4Y3K5OX0ugnV8TBMGR38FHftdosXAHkbrN4rbFR/wAo+Wc/XmoeEdEONyTDfGBPqg0G1e1Dh8tPunX6qmqYioTJJnmeMc44JcHhi+sBFsxwOufWS0FTY5bubw3hLidILbzcxnbyQZ/DYCq+ZJkCTfLvUrBU3u1I3c4PcpFKtu77Bd1Rwk8AMgB3x0FJwWFyaLv/AFEZDKb5SUEVm16lOwJcB3+J64o7tvVIkeUniM/Ao2P2fFgQTF4sALwBxMqmr1y07sC2ovwP2QXuB2+Te+gNzbv6+6u24kuDSD3iSsE2lumQYM5clPZtF7HG8DRBtadU8frmcoR3VDAuVQbO26CL+fn5rQNfvC0fVAlJ7uJ8z90813DU+aE4RK5pOufsgL8ZwEyT4lL/AFjjqR4lCc/gkLNetEEj4zv+TvMpEH4q5Bn30yXHUSeNs0u7bhZGxdWCRxPghuyHXogY2ZnVONaCJyJH8pGO/lQcbiQM7Dn4eSB+0caKQLtdPM2yWSr7UNR4ziclI2riN60ybZfuomzw0GHQZjPMZQUEvF1pqy7PeuIi5GvoEF9YS0aN9wLd0hLi6IgibgCI7/VSdmYQVBcTbPOBad4eCDT9mWU3N34AdET7eilbY2wBTcR+mY7zH0PsoezcLuyKdxFxH07lWYz5nPbe4IhwJgjUgdyCrp4sASTBJvFzAMW5nJWGG27+hojiTpbq6rQyzYaI3yMjpNrmYkpjMMQxzoJJN0Glw+12k7n5hBuQANbREHVR8RhWkkgbwnhbwCpsK1zTJt9bKwGKc1lgBIzJj0Fz+6BzKecR45juCjVMDf8AmdOUKVgKgLgS5j9N3e3eOhuthg8Cxzb0SDxBP1KDAfMwzPmP2Wn2Htv5R6jxiQhbZ2OGutY8CADreVThppOByHhxzCDfueHBFaeuSqNkVt9kT3K2YEDHN4IjWSucbIjL2Qd8HkuRfhu6j7rkGVxkAkT+oz7oIq+SBj693RnJ4cVGLzu+aCTVxPXmsvtTaTi46CTFu4KXtLae6CBBiPAyc1V4TBFxDnWJPogJTw4zdIJ0m+fndPYGF0A3GemnHzTqezn1n7jcuPKcz3R5rW4HsAyBeSQL8+NkGapYaD+YOZMi+XdopGG2W9r95pLHDI841Go81sqXYkAATbhEaq8wuxQ1m75aoMbhNnPcBvODSLh43heY+YOHqEfDbCfVfL2w5phzh+oQfmGhW6p4K0I1LCgaIMlT7IQ5ptugmWwMzzjkrSh2TphsQBN7DXj6q+hOQZ3EdkKTjIEGeCpNt9iy4Hd+aBIBnPlw/dbzdSFiDwvEbJexx3mFvieOh0Wq2BUDmwKpYY/KcpgWHBbLbnZ5ldpsN6M1idm7NdRqEn5wDBi5B4Oab+IQXG0Nm1XNJD96AbcPdZbFatqCD72K2mPaHML6bi0xfv5t0WOr4lxcQ+4PHr1QSOz+NDbHMHJa5r5yKwmz4FTjI/b7eS2+Db8o7vGUEhl9UTfhAaY+6aTdAb4vLrzXIfxDxXIMZjakPdyJ7sz4IVZ8CdB9rIONxH9xw5nlqRfrRcTLd2DbXTLkgzdeo4m4zdlpMka96knEOO60zMxPl5oeNaC+3H0nuUnZ7ZrtaBZo3j5SPZBuuzGyQ0DjYnmc/RbDD0QIVJ2fb8oWjpBARjQnBq4JwQcGp0JEqDly5cg5cVy4oGlZTtBsMmoKjCQTEwfC410WsQMSyyDB7S2oabyHN3HWEjUWvfNZrFVgSTlxGg5hbLtUwOABAPGfryOSwOIYWuImeHDgglYOp84JzmPKbrc4F/ytngPosLswy6eH3/dbXCGQI4D6IJZddcHyhkdeqQZiyCRI4Fcg/ESoMLjAA5x13j9ShTLSZ1P09UbabJeYtDj9VHnQZe8FBQ455DzbU+t+HcrXs3Ic48R39Zqt2y6JIF/49vopex8RG6Dp73948EHqGwn/ACjuWioysj2dxMgLWUHIJTXddFPCEnoHJyHKcEHEpQmuSoHJJXJCg6U2t+UpwTMT+U9yDB9qnnf3hpAIyygj39Vkca0EmMjceOXsth2lptc4nIkA3ytkfSFjqzCAbZXB5X9L+iCR2fw5cTzMaeK1+HMfQWhUfZymDI4X9ldg39EEgSuYJPcmipYBOY/VAsHiFyX4nIei5Bi8QfnP+x48VHLwTPXiuxb/AJ3f7HzlRnjKD1dBXbZondkXgXyyjTu4KBsuoS8AnS3stDUp/ITy9p8f2VA3DOp1WkgtBuAe9B6b2XPy+S2VFYjs3iA1vzEDLVXuI7WUKQl1QGOF0Gka5FnrxWCP4p4bej5u/dt9Vf7L7X0K0Bjx3Gx/dBfSnAoTHgp0IODrp4cqHavaEUBvbpcMrCeKz7fxBrOP9vCVHeEeOXUIPQISQqDY22sRUH9ygWcJI9ldU8VOYgoCpKzZBSylIQYbbuGJfvD/AF+qyu1GHeJyAyGg6ut1tmi7eAb/AMh5QevBV+A7HmsC+qdxu87dEXNz8xnTkggdnKY+CX6uj/tFh7qeRHUov9GKJ+G38osECrWAtrKBG2z64IzKh+6jUvmSufA65oJvxgkVZ8UcClQZTGv+Z3+zvOe9R/iGeP8AKPiK93jm7jqcuaj/AAzNoiePE/vCAlWSwxw48v2RcZUp4ihTdlUpuDSO8gH1ugzYjzVc8btYcHFp5WIPXgguK2Fc8bs7oB+kq22NXwu+KTKDq9bkAe8kugAKbgtmtrUg3ImTvDNTtg7CGGe4tbMwZtvDxjK6DP7Qxm+/4bcLhaRLnt/uE739ud+Cxm6Mouc1TswL2OpzTdRc5oe0tJuDBmJIMDyXqVbY9CrvOfTBLjJmbnIkgHguxmzBUIL9+GkOF9Rl4ckBOzOJc+i0uMnInzV3EhVGxaAYC0ZA2VyMkFJtWgQ35GgnUuMNAzJOtuCz3wMa+m+pSqtYBJALBLgM91pEgRJEzPBbmpSBBBEhR2jdNgI7kGd2XjsYSWkMcQ4Bu+GiW7pJeXU3EAaZXVzgdrb7tyrTdTfpP5Xc2O19Cp9KeAS/0wOd0BWBOXBqVBEOEBfJUPa9Zz6b2U5BFpHG1gpuNrFrSQJOQ9UKgBuNMQdfdBmsdZxb/wAYA8BGarna8ZU3HPkk8SfUlV1bOedvNBJwth6eiHXE9yfvQL2Puh4hgP7oA7x4/wDquUf4Q4+pSIMxiIDnf7O901kkTOtkaqyajxzP1KQUb5nh9OvBAPe+31Vbjn/kcNHRzix9lZ1KVzx9uU96rsW0bjhy+0+6D0Lslid5nd9ytbRYvL+xm090wcjz0lem4KqCAgsKbLJtd/ylK0qNjqsNQN2a6Se8q3DrKn2WyytC5AUFDchMqIjR14IHtTwhtT5QPldKQJHugIA4h3ynXgg137tO+gJ8VIoFU3aDGZMAM2Jj0HfafJBSV726solWjFwDGfqpFSsII1AQm1d5t+skDRUnwQ61QDPMznwRMNJz6zSVWzmMuggh/wBQ7n6/dcj/ANO7/FcgyWJ/Of8Ac6/5GxS/E68O7kh1nAvMf8ifVBqHnkgkb85WN/30VfiaQmcpme4ozal/Lu0TK7rcTrF+PkgFsPE7j4JyMZ8xx8V6n2fx0tgn065LyDFOh4cLExN+7Vbvs1jjYZmRYeMFB6I16r8dtBrHgPIAi0kC/inVsWGM3iYHHReedte09Guz4Z0IIOt7HTkg9OwNdpuDqrIwWgrxPs92sdhWbrpfSzBJ+YA21Petls/tg3Fscym5zPlMvGYtmCdUGxfWDetVIoExdYHYmGw+FqOqfGc5xt8zic4uZNytphdpseLEeiCfKUoYd1ZOHWSB7UGu/wBUaVDxL0Fdidt/DduNBLi0mf0gC1yqKviCQS4yTxUiqf7r40a0DxkkKBUvmY759gghVqhRaDTunn6ILgZOnUqZRbbSwn6IH0zA5/ygmpmuNMm4Pp3zqhtPH0+qB26ej+65Jv8AVlyDGPpy4xx9+gmRrwjLxS4h3zHvOSY90jrigC4Rfl9lxPr7EpHP0PL2TgY80FbiDI4kfsrLs5tgNIm17eZHeo9cAjrUdeSpDULKpGnfzBQbHb/ax1UfCbl35xeTfwWSfLnQdcx42CA6ZO6TJBA1tyKn4PYNQtLgfISeRugNhqQO8XEEyLf4tFm/TyVrsWsKdB7w4NqSYBn9TXAtHO//AIqJ2c7M/H3h8bcLcwe4xdaHBfhl8QkmvadPWUGUxlepvOcHEt3criLDLiD3fRWXZLtQ8Ph0jQ7xiQTBtpc+q0mI/C+Mq7iYNoBvCoNpfhviWNNSm4GLgOF9cgAg9d7P7a+Kxskb0EkA8HFvGdM1etqdea8g/DDEP3zJMNLg8WsSG+NzB/len4nF7o8JQWTqtuuSpcfjBeDEZn2+ibitpAM3iRoBJ1WVxu2jV/st/M90CIyMibd0zwQVb9uvo4qHfkqNa7S05Ge5aCuBaNes1m+3dANGGA/Nuuv/AIgtA+hKD2e2wd34Tzp8p87INAB83j19UVzgLDoR3dygPDiZJy/ZGw1TeB3kEiCCOB8knw2kR3JKTidevJAdiIOvXggmfA/x+n2XKH/Uc1yDFYiqHOdGjoPnZALvm9+eqPXAD3EcXe6hPqXnM39YQSQNPsgV3cNP2yRGvBGfVx5oVe8R4+QQMAtfKfH6KFtYSZaeM27o7xYolXEho8/dVeL2lJzhv7a2QRm1ZvPf7ADRbnsVtQNneBMkQ3U5WA1XnFT5Xuzg3HA9SrbYu1ntcIJzjneBA4Xug9pweyKJg1WsNR5ktEQLGBbgNVY4LAYdr3FjGhzQJjmOvJYnZPaM/E3nEHdBDp0jINGpsoeG7Zn4gIB/uNLnRzmM/HyQet0ajJAtMTpkqvbW2qTDuFwJ0AzIMx62We2vjg7dO9FMAkuabgRc28LXyWAr7YccQ5jqgIF2Pi5YCCI7s4QWdLbfwa++0bodu7wtne/gIWs/+X/ELTaILmmbxMEG1tVgtsYkPqQ8iZc6QPlNpkCLTHoqUYyHghwFxI0+a9jp+xQegdoe08tNHekiHWIiDBAmco91d9hdlOqA1T+v5WakAEy/lYwFjux3Zp+LqyR/bP5jqW8BxJylekdsNqtwOF+HTgVajd1sW3W5SO76oMJ2t2q2ri3bt2UwKbY4N1z1MqqbVIIg88+/91AFQgcO/rkiNxYi3Ej1QbTZ+1PiMgmHDPXhfxU+iBGdutFgKWOc2HNMH9hmtHs7tBvjg4Zjj3eKDSBwnrvUHEPO8QOWi6jjATw/dGFIGXWKBN7uXJdwcvRcgxOIMPd3n6mAoeIEEED9rfypeMEOfbU+cmFCq8T5+3JAj6hBjhf169VFxWN3RxMW69EzF46BY5a+qzuKxxcY0QGxW0STrmfUqNN/BDpUpF88+vNSKdPwQEoUt4OgTuiSeAy8pPqupv8AhlpbEyTqb/daX8O4G0A0gQ6m9pB65LedovwtpYkb9CKVTgB8ju8D8vePJB5xga39uZNyZI0KJhqTWll7vkAk2Ag3H+Wg70LbvZvFYN25Up7ocbEflN8wRY5Cyo8ZjXOY0OaRumxb4adwCC+bj3y9kndewg3MZ585BKDWY1gBBncbAN+AHsq2jiXPdIyyz10lW+xezOIxDgNx19G5/tbVBFbii9whu9YgfaOs1pey/wCGtXFVd97XMaDlImCBmYtrZeh9kvwqFINdWIsPyC9/8ne3qvQqOHbTbDQGgcEFJQw1HZ2GL3QNxsWHk0d68Y7Q7ZqYmu6s855DQAGwHIfdX/4p9qjXrChT/wCnTdc8X3vzAyWHxLiR6c5EXKDiZ9jHmUj5i1jlmo+/HXh3Igq30tHn4d3ogM2q603t7J1SoQJEi+VsvPj9UIuE2M/dOYCSeCCfg9tVGjkOPC32Vxs3tY0jde0gDhflksqJEg6JpDoMXQehf/IMP/zd5H7pF5z8V/Aeq5BebT2m1jnici76k/RZ6rtVzzwEc/FRNoEmq8f5GTyn1/lRKtXQWHcgdiMUXa5Tn3/wo4BMKS8Amw3WmLZ/pBzN+f8ACYbZIEotI8lJHfztz4oDeaM06kdd4QaHsDTjaNDdvd090XX0DhafJeFfhbTnaNO36Xk/9pX0HQaEELHbOZWaWPaHNOhXnO3PwwLHf2W74/42ls3vpHNaT8Re3n9AwU6MHEPEibhjTbfI1MgwORnn5JsXb1Snj6WIc5znfEBe4k/MDZ88bSg9K2B+E0fNXcAM9xgF/wDZxGfd5r0DZmxaVBu7TYGj18TmVNY6QCNVxKBZWW7fdpf6bDO3XRUeCG+561WjrVg1pc4wAJJPDVeFdsNunF4ku/Q0wwchN/HPxQUNYzJm5+bxnvQPi7zQRfu91JdUBGary4tJA1y74vdA6tRvaJGYziPFK0gaQTr13FCp1d118sr96e5s5eH2QNc++o8vNPbrfX7Ie6Bn0UrZHEBBIrNgTOYjy+lktO8wm1Wy2OrJ9EwOuv4QM/plyTePBcgq8SJqOvcucZHeZ+iivwwB4n3Q8exzajy0/rJjx/lDpY2bH5SglNNiI6nVHe0AcdM7Z2tHBJScHdTbRArPkwMtT7SgH8fl+8apwFrGQOtUKpU4c02m/q9u5Bu/wof/AP06U6tqf+hX0CTAXzP2H2iKWPw7zkHgG/8AylvuvafxA7UjC4RwBmtVBp02yJlwhz+5oM98IPGe1W2DisZXrEyHPIb/AKN+Vo8gPMqBXcAI1OXee9cyi4VBTaWEwDebE5CZkrW9gdhNq1qnxQN6nERcIPbuytYvwWHc6zvg097vDQD6qyqFQdhWoho/TI8iUPbe124ek+q/JvqdAO9BkvxM7T7jP6emfmcAXkaNtAtx+g5ry4vjMDz7/ujbT2o6vVfVeZLrn2HcMvBVor3OuYzyuUDi4HTv/hR6jLc5tnz9kUX0/jP2XVOtOKADqc/t1ZcwEDo+Pon/AAiL5Aj7FRqm0ADYF3oPugOc75FIXBsB0AFDpVHu5DgI+qKzBguE5xrf1QOp1ZFrjibDq6k0qdiTwQ2tgfQc7JxFozQM3uuglQvju6auQVW0aX9x2ZuZy4nXwVe/CSTeLDLysrbaLCHuzmXaTqoG7B+bPhy5+qAeGpFs3lvDLr90Rx+UW70d7wR16daIFUZ20t15II1S6RjbWz+idRYApNGnfrwQJQrFkPGbS13i26utr9pK2KccVXd85ltNgHyNb/iOfHvKpsS2G8yJ6EolCmalBrRcifrIQWXZ/CEOD3Zm5nnlHcFpuxmPDdoDddaoHtPAkG0clmH4p1GkdHXaPEInZvEbuJoxchzZPe4eyD6R2PVhjv8Ab63Xmf4m9pviVRh2H5WGX83cPAfUq/7S9qRg8O4t/wCo8QzvynwF15AaxMucbkyTE5gZhAYstbTrr9kE0sx9utUjK5M/xqURjrc9e9BxfAHfnOVifZBeEemY+2Q1vPum1KvDuQNMiOvBAq0bgjI+F1OY0RmZSvYADORsUEJojP6qVSMjhw6CiUXTMXgx39SnCpHJBKv14JSycvVDpkuv19EYnd9kEfc5fRcib/cuQRXMDqtVp0fYZCCVXVaUOP8AMK1xvy1nOjMmfP0/lQsS2fLy8EABTAHghPpTKOGyJi3UD6ohpiDPl94QQm0gNP4RqNK8cc+7vSinOqfTpwc/XgeSBKzJ+k9BE2L8hiQRfLxgp/w8/H+bqu2a6HwbC0yPp4ILXF4c1Hb14blrc8SYy907AbuHqMqP/S4OOtgdPsrOlSG6HC7c7jXXTkqSt/deT+kc7TxQWO3tuvxdQvIMCzBwaMvE+6i0XiPJNptgRr79cErDznujmgPTfeIsnOpk/lF/rrB87JlG5vPdbPT28E7f3Y5n6nNAuHZI5zfQg6p9Rm7Y3GnontcDDjn9dF27MctUCUgBM2HFQMdjN87rBbj45p2MrSQxl+oRcJh4HugWhR+UDw8Mk0MEyjg5i+Y4fVJTpzn1cIH0wITarvWx4o4jK1uuu9Mq6C9vDn9kAN/mFyZujqUqAe1xd2kOMeaj0Hh4B1+85qXtI/O8cC76lVWGrBro0OqCVTpQJ1+ngmbt75cu9Tc+tM+vBANPO3XigbSZpHQRWU7deCWkzgJ/dPY2/Ln4IEi3Ws5evkq7C3qH06OitcSwhsA5+2fuquhSh8nw68Cgs8ZVO6GNvvQTlbXwlJQwkAeXnqkwmH18p45yeOSsKbR3+XLrwQRv6b6esQmfAiJjrJFe6T7ffySNYDmT4c0D6TW9RylMcBKcaUiAT1n3J7KX37s0HNpgjQdC3qq/GY2Pkbn5ZKXjcSQC1uZz60yUTD4PU5ygdhsJHPXrzRhT+aOVuvNSWNiOuCHGfDj1y+iBm5OnipNMQ1AaSURs5QgbSM25/ceyLWbN4smjuT6vC/UIBbg4LlLkcEqCi2gf/sVW2s941izyNFX4uoIBbmOHJTNtO/8AtV//ANah/wDM/dVhP1j1QTdn46bSrCpkToAqvCUQHW0v6wreh+UIH0wHZeqZStJmEZmfWkBOFAT1wJ9kA8UQRpPX2VdQaC+eM+HBWGKpj1jwAldsmiCwHiAglhkDPw8Uxts+/hwUg08zwP7+6aBIPM/vZBDom54Zx5p3xLwPp1yTywBpA0j6plC4yyjr0QGoj390ytiA0f5fTX7IlBlieA6+qosFUL3y4k38EE2jTJdJ198j9FOcy3DqybRYDulJiLNnnCBfiW065pj38TKE10xw+8ou4gV4tPWic0g8uig4gQB3dZJmHqGOuaCY0cOrjkkqOy6tysmB0W7k6ZieSAsjn5Lk/wCLyHkF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File:M-kotsjubynsky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3095625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Также создает свои </a:t>
            </a:r>
            <a:r>
              <a:rPr lang="ru-RU" dirty="0"/>
              <a:t>шедевры реалист-прозаик </a:t>
            </a:r>
            <a:r>
              <a:rPr lang="ru-RU" b="1" dirty="0"/>
              <a:t>Архип Тесленко</a:t>
            </a:r>
            <a:r>
              <a:rPr lang="ru-RU" dirty="0"/>
              <a:t>. Его проза полна пессимизма и отчаяния. Это становится очевидным при чтении таких его произведений, как «</a:t>
            </a:r>
            <a:r>
              <a:rPr lang="ru-RU" dirty="0" err="1"/>
              <a:t>Страчене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», «Да здравствует небытие», «Прощай, </a:t>
            </a:r>
            <a:r>
              <a:rPr lang="ru-RU" dirty="0" err="1"/>
              <a:t>життя</a:t>
            </a:r>
            <a:r>
              <a:rPr lang="ru-RU" dirty="0"/>
              <a:t>», «Тяжко».</a:t>
            </a:r>
          </a:p>
        </p:txBody>
      </p:sp>
      <p:pic>
        <p:nvPicPr>
          <p:cNvPr id="28674" name="Picture 2" descr="File:Архип Тесл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71810"/>
            <a:ext cx="2428892" cy="35461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Через </a:t>
            </a:r>
            <a:r>
              <a:rPr lang="ru-RU" dirty="0"/>
              <a:t>всё творчество </a:t>
            </a:r>
            <a:r>
              <a:rPr lang="ru-RU" b="1" dirty="0" smtClean="0"/>
              <a:t>Леси Украинки</a:t>
            </a:r>
            <a:r>
              <a:rPr lang="ru-RU" dirty="0"/>
              <a:t> </a:t>
            </a:r>
            <a:r>
              <a:rPr lang="ru-RU" dirty="0" smtClean="0"/>
              <a:t>проходит </a:t>
            </a:r>
            <a:r>
              <a:rPr lang="ru-RU" dirty="0"/>
              <a:t>идея национального освобождения. Она предчувствовала приближение революции и отображала это в своих произведениях. Её настроения и эмоции переданы в таких известных трудах, как «Слово,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не твердая </a:t>
            </a:r>
            <a:r>
              <a:rPr lang="ru-RU" dirty="0" err="1"/>
              <a:t>криця</a:t>
            </a:r>
            <a:r>
              <a:rPr lang="ru-RU" dirty="0"/>
              <a:t>?», «Кассандра», «У катакомбах», «</a:t>
            </a:r>
            <a:r>
              <a:rPr lang="ru-RU" dirty="0" err="1"/>
              <a:t>Лісова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».</a:t>
            </a:r>
          </a:p>
        </p:txBody>
      </p:sp>
      <p:pic>
        <p:nvPicPr>
          <p:cNvPr id="29698" name="Picture 2" descr="Леся Укра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934757"/>
            <a:ext cx="2214578" cy="29232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Единомышленником </a:t>
            </a:r>
            <a:r>
              <a:rPr lang="ru-RU" dirty="0"/>
              <a:t>Коцюбинского является и </a:t>
            </a:r>
            <a:r>
              <a:rPr lang="ru-RU" b="1" dirty="0"/>
              <a:t>Степан Васильченко</a:t>
            </a:r>
            <a:r>
              <a:rPr lang="ru-RU" dirty="0"/>
              <a:t>, который выражает любовь к своему народу в лирико-импрессионистических новеллах «Крамольна </a:t>
            </a:r>
            <a:r>
              <a:rPr lang="ru-RU" dirty="0" err="1"/>
              <a:t>ніч</a:t>
            </a:r>
            <a:r>
              <a:rPr lang="ru-RU" dirty="0"/>
              <a:t>», «</a:t>
            </a:r>
            <a:r>
              <a:rPr lang="ru-RU" dirty="0" err="1"/>
              <a:t>Осіння</a:t>
            </a:r>
            <a:r>
              <a:rPr lang="ru-RU" dirty="0"/>
              <a:t> </a:t>
            </a:r>
            <a:r>
              <a:rPr lang="ru-RU" dirty="0" err="1"/>
              <a:t>казка</a:t>
            </a:r>
            <a:r>
              <a:rPr lang="ru-RU" dirty="0"/>
              <a:t>», «</a:t>
            </a:r>
            <a:r>
              <a:rPr lang="ru-RU" dirty="0" err="1"/>
              <a:t>Петруня</a:t>
            </a:r>
            <a:r>
              <a:rPr lang="ru-RU" dirty="0"/>
              <a:t>», «</a:t>
            </a:r>
            <a:r>
              <a:rPr lang="ru-RU" dirty="0" err="1"/>
              <a:t>Мати</a:t>
            </a:r>
            <a:r>
              <a:rPr lang="ru-RU" dirty="0"/>
              <a:t>» и других произведениях.</a:t>
            </a:r>
          </a:p>
        </p:txBody>
      </p:sp>
      <p:pic>
        <p:nvPicPr>
          <p:cNvPr id="30722" name="Picture 2" descr="Файл:Степан Василь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000372"/>
            <a:ext cx="2643206" cy="37054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Но</a:t>
            </a:r>
            <a:r>
              <a:rPr lang="ru-RU" dirty="0"/>
              <a:t>, к сожалению, большинство «тружеников» украинского возрождения погибает в Гражданской войне, в голодоморе 1932 – 1933 годов, в большевистских репрессиях тридцатых годов. Несмотря на то, что многие писатели всесторонне поддерживали советскую власть, большинство из них (приблизительно 240 человек) были репрессированы в 1938 – 1954 годах. Часть украинских писателей расстреляли, другие умерли в тюрьмах, а судьбы других и по сей день остаются неизвестными.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начале ХХ века в Европе возникает новое направление в искусстве, и, в частности, в архитектуре - модерн. Архитектура модерна в каждой стране приобретала национальные черты, и таким образом появляется архитектура </a:t>
            </a:r>
            <a:r>
              <a:rPr lang="ru-RU" dirty="0" smtClean="0"/>
              <a:t>украинского </a:t>
            </a:r>
            <a:r>
              <a:rPr lang="ru-RU" dirty="0"/>
              <a:t>модерна. </a:t>
            </a:r>
            <a:r>
              <a:rPr lang="ru-RU" dirty="0" smtClean="0"/>
              <a:t>Архитектура </a:t>
            </a:r>
            <a:r>
              <a:rPr lang="ru-RU" dirty="0"/>
              <a:t>Западной </a:t>
            </a:r>
            <a:r>
              <a:rPr lang="ru-RU" dirty="0" smtClean="0"/>
              <a:t>Украины </a:t>
            </a:r>
            <a:r>
              <a:rPr lang="ru-RU" dirty="0"/>
              <a:t>в начале ХХ ст. находится под влиянием Венского сецессиона и приобретает название "сецессия". Сочетание народного искусства и сецессии стало следствием возникновения украинской сецессии, имеющий черты гуцульского и </a:t>
            </a:r>
            <a:r>
              <a:rPr lang="ru-RU" dirty="0" err="1"/>
              <a:t>закопанскому</a:t>
            </a:r>
            <a:r>
              <a:rPr lang="ru-RU" dirty="0"/>
              <a:t> народного искусства. На территории Центральной, Южной и Восточной Украины, которая находилась в составе Российской империи, существует национальный вид модерна: "Украинский модерн", который возник в Полтаве. С</a:t>
            </a:r>
            <a:r>
              <a:rPr lang="ru-RU" dirty="0" smtClean="0"/>
              <a:t>ооружения </a:t>
            </a:r>
            <a:r>
              <a:rPr lang="ru-RU" dirty="0"/>
              <a:t>этого стиля были построены в Харькове, Полтаве, Киеве, но руководство империи противодействовало развитию украинской культуры и, в частности, национальной архитектуры. </a:t>
            </a:r>
            <a:r>
              <a:rPr lang="ru-RU" dirty="0" smtClean="0"/>
              <a:t>Таким </a:t>
            </a:r>
            <a:r>
              <a:rPr lang="ru-RU" dirty="0"/>
              <a:t>образом наиболее широко в русской части Украины было представлено русский вариант модерна, также в Украине существуют образцы северной разновидности модерна (скандинавской). Другие народы, конечно, привнесли в архитектуру Украины свои национальные особенности, например модернизированные неоготический (Народы Европы) или </a:t>
            </a:r>
            <a:r>
              <a:rPr lang="ru-RU" dirty="0" err="1"/>
              <a:t>неомавританском</a:t>
            </a:r>
            <a:r>
              <a:rPr lang="ru-RU" dirty="0"/>
              <a:t> стиле (Восточные народы</a:t>
            </a:r>
            <a:r>
              <a:rPr lang="ru-RU" dirty="0" smtClean="0"/>
              <a:t>).На </a:t>
            </a:r>
            <a:r>
              <a:rPr lang="ru-RU" dirty="0"/>
              <a:t>территории Украины со времен модерна творили такие фигуры как академик Алексей Бекетов, </a:t>
            </a:r>
            <a:r>
              <a:rPr lang="ru-RU" dirty="0" err="1"/>
              <a:t>Викентий</a:t>
            </a:r>
            <a:r>
              <a:rPr lang="ru-RU" dirty="0"/>
              <a:t> </a:t>
            </a:r>
            <a:r>
              <a:rPr lang="ru-RU" dirty="0" err="1"/>
              <a:t>Прохаска</a:t>
            </a:r>
            <a:r>
              <a:rPr lang="ru-RU" dirty="0"/>
              <a:t>, Григорий </a:t>
            </a:r>
            <a:r>
              <a:rPr lang="ru-RU" dirty="0" err="1"/>
              <a:t>Артынов</a:t>
            </a:r>
            <a:r>
              <a:rPr lang="ru-RU" dirty="0"/>
              <a:t>, Адам Генрих, Василий Кричевский, </a:t>
            </a:r>
            <a:r>
              <a:rPr lang="ru-RU" dirty="0" err="1"/>
              <a:t>Тадеуш</a:t>
            </a:r>
            <a:r>
              <a:rPr lang="ru-RU" dirty="0"/>
              <a:t> </a:t>
            </a:r>
            <a:r>
              <a:rPr lang="ru-RU" dirty="0" err="1"/>
              <a:t>Обминський</a:t>
            </a:r>
            <a:r>
              <a:rPr lang="ru-RU" dirty="0"/>
              <a:t>, Иван </a:t>
            </a:r>
            <a:r>
              <a:rPr lang="ru-RU" dirty="0" err="1"/>
              <a:t>Левинский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этот период арестовывают </a:t>
            </a:r>
            <a:r>
              <a:rPr lang="ru-RU" b="1" dirty="0"/>
              <a:t>Максима Рыльского</a:t>
            </a:r>
            <a:r>
              <a:rPr lang="ru-RU" dirty="0"/>
              <a:t>, десять лет скитается по лагерям </a:t>
            </a:r>
            <a:r>
              <a:rPr lang="ru-RU" b="1" dirty="0"/>
              <a:t>Остап Вишня</a:t>
            </a:r>
            <a:r>
              <a:rPr lang="ru-RU" dirty="0"/>
              <a:t>, расстреливают </a:t>
            </a:r>
            <a:r>
              <a:rPr lang="ru-RU" b="1" dirty="0"/>
              <a:t>Николая Зерова, Григория Косынку, Николая Кулиша, Михаила </a:t>
            </a:r>
            <a:r>
              <a:rPr lang="ru-RU" b="1" dirty="0" err="1"/>
              <a:t>Семенко</a:t>
            </a:r>
            <a:r>
              <a:rPr lang="ru-RU" b="1" dirty="0"/>
              <a:t>, Евгения Плужника. </a:t>
            </a:r>
            <a:r>
              <a:rPr lang="ru-RU" dirty="0"/>
              <a:t>Попытки спасти своих товарищей доводят </a:t>
            </a:r>
            <a:r>
              <a:rPr lang="ru-RU" b="1" dirty="0" err="1"/>
              <a:t>Миколу</a:t>
            </a:r>
            <a:r>
              <a:rPr lang="ru-RU" b="1" dirty="0"/>
              <a:t> </a:t>
            </a:r>
            <a:r>
              <a:rPr lang="ru-RU" b="1" dirty="0" err="1"/>
              <a:t>Хвылевого</a:t>
            </a:r>
            <a:r>
              <a:rPr lang="ru-RU" b="1" dirty="0"/>
              <a:t> </a:t>
            </a:r>
            <a:r>
              <a:rPr lang="ru-RU" dirty="0"/>
              <a:t>до самоубийства. Расстреливают </a:t>
            </a:r>
            <a:r>
              <a:rPr lang="ru-RU" b="1" dirty="0"/>
              <a:t>Леся </a:t>
            </a:r>
            <a:r>
              <a:rPr lang="ru-RU" b="1" dirty="0" err="1"/>
              <a:t>Курбаса</a:t>
            </a:r>
            <a:r>
              <a:rPr lang="ru-RU" dirty="0"/>
              <a:t>, руководителя театра «</a:t>
            </a:r>
            <a:r>
              <a:rPr lang="ru-RU" dirty="0" err="1"/>
              <a:t>Березиль</a:t>
            </a:r>
            <a:r>
              <a:rPr lang="ru-RU" dirty="0"/>
              <a:t>», а работу самого театра запрещают.</a:t>
            </a:r>
          </a:p>
          <a:p>
            <a:pPr>
              <a:buNone/>
            </a:pPr>
            <a:r>
              <a:rPr lang="ru-RU" dirty="0" smtClean="0"/>
              <a:t>	Несмотря </a:t>
            </a:r>
            <a:r>
              <a:rPr lang="ru-RU" dirty="0"/>
              <a:t>на всю жестокость событий той эпохи, писателям удавалось создавать и до ныне актуальные произведения. Наиболее яркими и выразительными являются детища </a:t>
            </a:r>
            <a:r>
              <a:rPr lang="ru-RU" b="1" dirty="0"/>
              <a:t>Александра Гончара, Павла Тычины, Александра Довженко, Владимира </a:t>
            </a:r>
            <a:r>
              <a:rPr lang="ru-RU" b="1" dirty="0" err="1"/>
              <a:t>Сосюры</a:t>
            </a:r>
            <a:r>
              <a:rPr lang="ru-RU" b="1" dirty="0"/>
              <a:t>, Максима Рыльского</a:t>
            </a:r>
            <a:r>
              <a:rPr lang="ru-RU" dirty="0"/>
              <a:t> и других.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Во </a:t>
            </a:r>
            <a:r>
              <a:rPr lang="ru-RU" dirty="0"/>
              <a:t>второй половине ХХ века начинается хрущевская оттепель, способствующая зарождению в 1960-е годы мощного художественного движения шестидесятников. </a:t>
            </a:r>
            <a:r>
              <a:rPr lang="ru-RU" b="1" dirty="0"/>
              <a:t>Василий </a:t>
            </a:r>
            <a:r>
              <a:rPr lang="ru-RU" b="1" dirty="0" err="1"/>
              <a:t>Стус</a:t>
            </a:r>
            <a:r>
              <a:rPr lang="ru-RU" b="1" dirty="0"/>
              <a:t>, Василий Симоненко, </a:t>
            </a:r>
            <a:r>
              <a:rPr lang="ru-RU" b="1" dirty="0" err="1"/>
              <a:t>Лина</a:t>
            </a:r>
            <a:r>
              <a:rPr lang="ru-RU" b="1" dirty="0"/>
              <a:t> Костенко, Григорий </a:t>
            </a:r>
            <a:r>
              <a:rPr lang="ru-RU" b="1" dirty="0" err="1"/>
              <a:t>Тютюнник</a:t>
            </a:r>
            <a:r>
              <a:rPr lang="ru-RU" b="1" dirty="0"/>
              <a:t>, Иван Драч и Дмитрий </a:t>
            </a:r>
            <a:r>
              <a:rPr lang="ru-RU" b="1" dirty="0" err="1"/>
              <a:t>Павлычко</a:t>
            </a:r>
            <a:r>
              <a:rPr lang="ru-RU" b="1" dirty="0"/>
              <a:t> </a:t>
            </a:r>
            <a:r>
              <a:rPr lang="ru-RU" dirty="0"/>
              <a:t>являются яркими представителями этого поколения. Они занимаются поисками нового, осмысливают национальный опыт, занимают активную гражданскую позицию. Это и приводит их в ряды диссидентов, а вскоре опять начинаются аресты и ссылки. Многие из них будут реабилитированы только в начале 90-х годов.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encrypted-tbn1.gstatic.com/images?q=tbn:ANd9GcSmfOFDiJfkfZEgNJb-NGmPVzwZaA6ssIo0kFWkmcWdYOZOVn79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9"/>
            <a:ext cx="878687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/>
              <a:t>	Выделяется </a:t>
            </a:r>
            <a:r>
              <a:rPr lang="ru-RU" sz="2800" dirty="0"/>
              <a:t>фигура Владислава Городецкого. Особенно благодаря Городецкому </a:t>
            </a:r>
            <a:r>
              <a:rPr lang="ru-RU" sz="2800" dirty="0" smtClean="0"/>
              <a:t>Киев украшен неповторимыми </a:t>
            </a:r>
            <a:r>
              <a:rPr lang="ru-RU" sz="2800" dirty="0"/>
              <a:t>зданиями в стиле модерн (дом </a:t>
            </a:r>
            <a:r>
              <a:rPr lang="ru-RU" sz="2800" dirty="0" smtClean="0"/>
              <a:t>с химерами) , неоклассицизма</a:t>
            </a:r>
            <a:r>
              <a:rPr lang="ru-RU" sz="2800" dirty="0"/>
              <a:t> (музей древностей и искусства, ныне Национальный художественный музей), неоготики ( Николаевский костел, ныне Национальный дом органной музыки), мавританской архитектуры (караимская </a:t>
            </a:r>
            <a:r>
              <a:rPr lang="ru-RU" sz="2800" dirty="0" err="1"/>
              <a:t>кенаса</a:t>
            </a:r>
            <a:r>
              <a:rPr lang="ru-RU" sz="2800" dirty="0"/>
              <a:t>, ныне Дом актера).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fw.so/uploads/posts/2010-03/1267531412_ryeryor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421639" cy="3000372"/>
          </a:xfrm>
          <a:prstGeom prst="rect">
            <a:avLst/>
          </a:prstGeom>
          <a:noFill/>
        </p:spPr>
      </p:pic>
      <p:pic>
        <p:nvPicPr>
          <p:cNvPr id="16386" name="Picture 2" descr="http://our-travels.sumy.ua/ost/foto/Ukraine/Kiev/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143248"/>
            <a:ext cx="5357850" cy="3509392"/>
          </a:xfrm>
          <a:prstGeom prst="rect">
            <a:avLst/>
          </a:prstGeom>
          <a:noFill/>
        </p:spPr>
      </p:pic>
      <p:pic>
        <p:nvPicPr>
          <p:cNvPr id="16388" name="Picture 4" descr="http://relax.ua/wp-content/uploads/2008/01/nikolaevski_kostel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03751"/>
            <a:ext cx="2500330" cy="3754249"/>
          </a:xfrm>
          <a:prstGeom prst="rect">
            <a:avLst/>
          </a:prstGeom>
          <a:noFill/>
        </p:spPr>
      </p:pic>
      <p:pic>
        <p:nvPicPr>
          <p:cNvPr id="16390" name="Picture 6" descr="http://ukrainaincognita.com/sites/default/files/1_3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0"/>
            <a:ext cx="3500462" cy="307404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дом с химерами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21468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художественный музей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Николаевский костел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27146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   Караимская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кенаса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04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1910-1920 </a:t>
            </a:r>
            <a:r>
              <a:rPr lang="ru-RU" dirty="0" smtClean="0"/>
              <a:t>гг. </a:t>
            </a:r>
            <a:r>
              <a:rPr lang="ru-RU" dirty="0"/>
              <a:t>получил распространение стиль </a:t>
            </a:r>
            <a:r>
              <a:rPr lang="ru-RU" dirty="0" err="1"/>
              <a:t>необарокко</a:t>
            </a:r>
            <a:r>
              <a:rPr lang="ru-RU" dirty="0"/>
              <a:t> - попытка соединить традиции высокого "</a:t>
            </a:r>
            <a:r>
              <a:rPr lang="ru-RU" dirty="0" err="1"/>
              <a:t>мазепинского</a:t>
            </a:r>
            <a:r>
              <a:rPr lang="ru-RU" dirty="0"/>
              <a:t> барокко" с достижениями европейского модерна.</a:t>
            </a:r>
          </a:p>
          <a:p>
            <a:pPr>
              <a:buNone/>
            </a:pPr>
            <a:r>
              <a:rPr lang="ru-RU" dirty="0" smtClean="0"/>
              <a:t>     После </a:t>
            </a:r>
            <a:r>
              <a:rPr lang="ru-RU" dirty="0"/>
              <a:t>социалистической революции </a:t>
            </a:r>
            <a:r>
              <a:rPr lang="ru-RU" dirty="0" smtClean="0"/>
              <a:t>на </a:t>
            </a:r>
            <a:r>
              <a:rPr lang="ru-RU" dirty="0"/>
              <a:t>смену эпохи модерна приходит эпоха модернизма, которая в Советской Украине представлена ​​стиле конструктивизма. Наиболее поражая сооружения этой эпохи были построены в первой столице Украинской республики - Харькове (</a:t>
            </a:r>
            <a:r>
              <a:rPr lang="ru-RU" dirty="0" smtClean="0"/>
              <a:t>дом Госпрома</a:t>
            </a:r>
            <a:r>
              <a:rPr lang="ru-RU" dirty="0"/>
              <a:t>), Киеве </a:t>
            </a:r>
            <a:r>
              <a:rPr lang="ru-RU" dirty="0" smtClean="0"/>
              <a:t>(Первый </a:t>
            </a:r>
            <a:r>
              <a:rPr lang="ru-RU" dirty="0"/>
              <a:t>дом Доктора).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 на </a:t>
            </a:r>
            <a:r>
              <a:rPr lang="ru-RU" dirty="0" err="1"/>
              <a:t>Госпром</a:t>
            </a:r>
            <a:r>
              <a:rPr lang="ru-RU" dirty="0"/>
              <a:t> 1 мая </a:t>
            </a:r>
            <a:r>
              <a:rPr lang="ru-RU" dirty="0" smtClean="0"/>
              <a:t>1930г.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ile:Gosprom 1 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620000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501122" cy="38576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1936-1939 </a:t>
            </a:r>
            <a:r>
              <a:rPr lang="ru-RU" dirty="0" err="1"/>
              <a:t>гг</a:t>
            </a:r>
            <a:r>
              <a:rPr lang="ru-RU" dirty="0"/>
              <a:t> были построены: здание ЦК </a:t>
            </a:r>
            <a:r>
              <a:rPr lang="ru-RU" dirty="0" smtClean="0"/>
              <a:t>КП, ныне</a:t>
            </a:r>
            <a:r>
              <a:rPr lang="ru-RU" dirty="0"/>
              <a:t> Министерство иностранных дел Украины (проект П. </a:t>
            </a:r>
            <a:r>
              <a:rPr lang="ru-RU" dirty="0" err="1"/>
              <a:t>Лангбарда</a:t>
            </a:r>
            <a:r>
              <a:rPr lang="ru-RU" dirty="0"/>
              <a:t>) дом НКВД, </a:t>
            </a:r>
            <a:r>
              <a:rPr lang="ru-RU" dirty="0" smtClean="0"/>
              <a:t>ныне Кабинет </a:t>
            </a:r>
            <a:r>
              <a:rPr lang="ru-RU" dirty="0"/>
              <a:t>министров Украины (проект И. Фомина) дом Верховной Рады УССР (проект В. Заболотного) штаб Киевского особого военного округа, ныне Администрация Президента Украины (проект С. Григорьева).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://www.president.gov.ua/done_img/shb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0442"/>
            <a:ext cx="4500594" cy="3000396"/>
          </a:xfrm>
          <a:prstGeom prst="rect">
            <a:avLst/>
          </a:prstGeom>
          <a:noFill/>
        </p:spPr>
      </p:pic>
      <p:pic>
        <p:nvPicPr>
          <p:cNvPr id="5" name="Picture 4" descr="http://arx.novosibdom.ru/story/sov_arx/sovarch_098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86124"/>
            <a:ext cx="5286412" cy="3171848"/>
          </a:xfrm>
          <a:prstGeom prst="rect">
            <a:avLst/>
          </a:prstGeom>
          <a:noFill/>
        </p:spPr>
      </p:pic>
      <p:pic>
        <p:nvPicPr>
          <p:cNvPr id="6" name="Picture 2" descr="http://aspekty.net/wp-content/uploads/2013/06/m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500562" cy="2969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78605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Администрация Президента Украины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85728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Министерство иностранных дел Украины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50043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дом Верховной Рады УССР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Коммунистический режим разрушил немало выдающихся зданий, которые позже были внесены в официальные списки памятников архитектуры (Михайловский Златоверхий и Никольский военный соборы в Киеве, Троицкий собор в </a:t>
            </a:r>
            <a:r>
              <a:rPr lang="ru-RU" dirty="0" err="1"/>
              <a:t>Глухове</a:t>
            </a:r>
            <a:r>
              <a:rPr lang="ru-RU" dirty="0"/>
              <a:t> т.д.). Сегодня некоторые из них, например</a:t>
            </a:r>
            <a:r>
              <a:rPr lang="ru-RU" dirty="0" smtClean="0"/>
              <a:t>, Михайловский </a:t>
            </a:r>
            <a:r>
              <a:rPr lang="ru-RU" dirty="0"/>
              <a:t>Златоверхий или Успенский собор Киеве, восстановлены.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214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Архитектура и литература Украины ХХ века</vt:lpstr>
      <vt:lpstr>Слайд 2</vt:lpstr>
      <vt:lpstr>Слайд 3</vt:lpstr>
      <vt:lpstr>Слайд 4</vt:lpstr>
      <vt:lpstr>Слайд 5</vt:lpstr>
      <vt:lpstr>Вид на Госпром 1 мая 1930г.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Украинская литература ХХ века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XX века в Украине</dc:title>
  <dc:creator>Billy</dc:creator>
  <cp:lastModifiedBy>Billy</cp:lastModifiedBy>
  <cp:revision>13</cp:revision>
  <dcterms:created xsi:type="dcterms:W3CDTF">2013-12-08T15:52:04Z</dcterms:created>
  <dcterms:modified xsi:type="dcterms:W3CDTF">2013-12-08T17:42:29Z</dcterms:modified>
</cp:coreProperties>
</file>