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tivsb.ru/prod-1683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gif"/><Relationship Id="rId9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Джерела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звуку.</a:t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Звуков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і коливання.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6" descr="http://img11.nnm.ru/imagez/gallery/7/2/4/4/7/7244709d0d527f42f5a7013d12d96fb5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719 оповещатель звуковой (сирена)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3714752"/>
            <a:ext cx="17414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p-marketing.ru/grape/upload/29/Ris02grafof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13359" flipH="1">
            <a:off x="516286" y="2972388"/>
            <a:ext cx="1684022" cy="19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57422" y="1214426"/>
          <a:ext cx="6072244" cy="3722514"/>
        </p:xfrm>
        <a:graphic>
          <a:graphicData uri="http://schemas.openxmlformats.org/drawingml/2006/table">
            <a:tbl>
              <a:tblPr/>
              <a:tblGrid>
                <a:gridCol w="3643181"/>
                <a:gridCol w="2429063"/>
              </a:tblGrid>
              <a:tr h="310855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Речовина</a:t>
                      </a:r>
                      <a:endParaRPr lang="ru-RU" sz="2000" b="0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Швидкість</a:t>
                      </a:r>
                      <a:r>
                        <a:rPr lang="ru-RU" sz="2000" b="0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звуку</a:t>
                      </a:r>
                      <a:r>
                        <a:rPr lang="ru-RU" sz="2000" b="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000" b="0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м/с</a:t>
                      </a:r>
                      <a:endParaRPr lang="ru-RU" sz="2000" b="0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02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Повітря</a:t>
                      </a:r>
                      <a:r>
                        <a:rPr lang="ru-RU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 (при </a:t>
                      </a:r>
                      <a:r>
                        <a:rPr lang="ru-RU" sz="2400" b="0" dirty="0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2400" b="0" baseline="30000" dirty="0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400" b="0" dirty="0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02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err="1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Гелій</a:t>
                      </a:r>
                      <a:endParaRPr lang="ru-RU" sz="2400" b="0" dirty="0">
                        <a:solidFill>
                          <a:srgbClr val="0F217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02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Водород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7451"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02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Морская вода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026">
                <a:tc>
                  <a:txBody>
                    <a:bodyPr/>
                    <a:lstStyle/>
                    <a:p>
                      <a:r>
                        <a:rPr lang="ru-RU" sz="2400" b="0" dirty="0" err="1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Залізо</a:t>
                      </a:r>
                      <a:r>
                        <a:rPr lang="ru-RU" sz="2400" b="0" dirty="0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2400" b="0" dirty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lang="ru-RU" sz="2400" b="0" dirty="0">
                        <a:solidFill>
                          <a:srgbClr val="0F217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026">
                <a:tc>
                  <a:txBody>
                    <a:bodyPr/>
                    <a:lstStyle/>
                    <a:p>
                      <a:r>
                        <a:rPr lang="ru-RU" sz="2400" b="0" dirty="0" err="1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Скло</a:t>
                      </a:r>
                      <a:endParaRPr lang="ru-RU" sz="2400" b="0" dirty="0">
                        <a:solidFill>
                          <a:srgbClr val="0F217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4500</a:t>
                      </a:r>
                      <a:endParaRPr lang="ru-RU" sz="2400" b="0" dirty="0">
                        <a:solidFill>
                          <a:srgbClr val="0F217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026">
                <a:tc>
                  <a:txBody>
                    <a:bodyPr/>
                    <a:lstStyle/>
                    <a:p>
                      <a:r>
                        <a:rPr lang="ru-RU" sz="2400" b="0" dirty="0" err="1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Алюміній</a:t>
                      </a:r>
                      <a:endParaRPr lang="ru-RU" sz="2400" b="0" dirty="0">
                        <a:solidFill>
                          <a:srgbClr val="0F217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5100</a:t>
                      </a:r>
                      <a:endParaRPr lang="ru-RU" sz="2400" b="0" dirty="0">
                        <a:solidFill>
                          <a:srgbClr val="0F217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026">
                <a:tc>
                  <a:txBody>
                    <a:bodyPr/>
                    <a:lstStyle/>
                    <a:p>
                      <a:r>
                        <a:rPr lang="ru-RU" sz="2400" b="0" dirty="0" err="1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Важка</a:t>
                      </a:r>
                      <a:r>
                        <a:rPr lang="ru-RU" sz="2400" b="0" dirty="0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деревина</a:t>
                      </a:r>
                      <a:endParaRPr lang="ru-RU" sz="2400" b="0" dirty="0">
                        <a:solidFill>
                          <a:srgbClr val="0F217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F217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ru-RU" sz="2400" b="0" dirty="0">
                        <a:solidFill>
                          <a:srgbClr val="0F217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85852" y="428604"/>
            <a:ext cx="6786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Швидкість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звуку в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різних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речовинах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" name="Рисунок 4" descr="Playing_a_sa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122608"/>
            <a:ext cx="1643046" cy="187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5" descr="Cellis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000372"/>
            <a:ext cx="1643074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00298" y="5286388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Швидкість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звуку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залежить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від властивостей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середовища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якій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поширюється звук.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повітрі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підвищенні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температури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на 1 ° С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швидкість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звуку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зростає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приблизно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на 0,60 м / с.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Людина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відчуває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звук за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умови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2000" dirty="0" smtClean="0"/>
              <a:t> 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uk-UA" sz="2000" dirty="0" smtClean="0"/>
              <a:t>          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</a:rPr>
              <a:t>1)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наявне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джерело звуку, створюються коливання з частотою 16 до  20.000 Гц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      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є пружне середовище між вухом і джерелом звуку 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</a:t>
            </a:r>
            <a:r>
              <a:rPr lang="uk-UA" sz="2000" dirty="0" smtClean="0"/>
              <a:t>      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потужність звукових хвиль достатня для здобуття відчуття звуку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    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bg2">
                    <a:lumMod val="50000"/>
                  </a:schemeClr>
                </a:solidFill>
              </a:rPr>
              <a:t>Історія вивчення звуків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7" descr="http://www.piplz.ru/photo/Pifagor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500034" y="1357298"/>
            <a:ext cx="1419443" cy="1428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071670" y="1428736"/>
            <a:ext cx="59293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Звуки почали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вивчати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ще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далекій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давнині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Перші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спостереження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з акустики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проведені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VI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столітті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нашої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ери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Піфагор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встановив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зв'язок між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висотою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тону і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довжиною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струни або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труби, яка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випромінює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звук.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Picture 2" descr="Аристотель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500034" y="3071810"/>
            <a:ext cx="1428760" cy="163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143108" y="3357562"/>
            <a:ext cx="55007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IV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в. до н.е. Аристотель перший правильно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уявив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як поширюється звук 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повітрі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Він сказав,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що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тіло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яке 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звучить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викликає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стиск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розрідження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повітря і пояснив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відлуння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відображенням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звуку від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перешкод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" name="Picture 9" descr="Сам Леонардо Да Винчи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500034" y="4929198"/>
            <a:ext cx="1428760" cy="15001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2286000" y="5286388"/>
            <a:ext cx="5500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 XV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столітті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Леонардо да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сформулював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принцип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незалежності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звукових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хвиль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від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різних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джерел.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 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Світ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в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якому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ми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живемо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сповнений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всіляких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звуків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. Наш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світ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навіть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навчився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відтворювати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їх,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щоб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приманювати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птахів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звірів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. Шелест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листя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гуркіт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грому, шум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морського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прибою, свист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вітру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звірине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гарчання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спів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птахів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... Ці звуки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чув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ще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стародавня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людина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.  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Picture 6" descr="http://www.computerbooks.ru/books/Music/Book.AdobeAfterEffect6/Glava_01/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00240"/>
            <a:ext cx="492918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857224" y="5143512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Ми </a:t>
            </a:r>
            <a:r>
              <a:rPr lang="ru-RU" sz="2000" i="1" dirty="0" err="1" smtClean="0">
                <a:solidFill>
                  <a:schemeClr val="accent4">
                    <a:lumMod val="75000"/>
                  </a:schemeClr>
                </a:solidFill>
              </a:rPr>
              <a:t>живемо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 у </a:t>
            </a:r>
            <a:r>
              <a:rPr lang="ru-RU" sz="2000" i="1" dirty="0" err="1" smtClean="0">
                <a:solidFill>
                  <a:schemeClr val="accent4">
                    <a:lumMod val="75000"/>
                  </a:schemeClr>
                </a:solidFill>
              </a:rPr>
              <a:t>світі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4">
                    <a:lumMod val="75000"/>
                  </a:schemeClr>
                </a:solidFill>
              </a:rPr>
              <a:t>звуків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, які </a:t>
            </a:r>
            <a:r>
              <a:rPr lang="ru-RU" sz="2000" i="1" dirty="0" err="1" smtClean="0">
                <a:solidFill>
                  <a:schemeClr val="accent4">
                    <a:lumMod val="75000"/>
                  </a:schemeClr>
                </a:solidFill>
              </a:rPr>
              <a:t>дозволяють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 нам </a:t>
            </a:r>
            <a:r>
              <a:rPr lang="ru-RU" sz="2000" i="1" dirty="0" err="1" smtClean="0">
                <a:solidFill>
                  <a:schemeClr val="accent4">
                    <a:lumMod val="75000"/>
                  </a:schemeClr>
                </a:solidFill>
              </a:rPr>
              <a:t>отримувати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4">
                    <a:lumMod val="75000"/>
                  </a:schemeClr>
                </a:solidFill>
              </a:rPr>
              <a:t>інформацію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 про те, що відбувається </a:t>
            </a:r>
            <a:r>
              <a:rPr lang="ru-RU" sz="2000" i="1" dirty="0" err="1" smtClean="0">
                <a:solidFill>
                  <a:schemeClr val="accent4">
                    <a:lumMod val="75000"/>
                  </a:schemeClr>
                </a:solidFill>
              </a:rPr>
              <a:t>навколо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Камертон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2309824" cy="234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tf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85728"/>
            <a:ext cx="507206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2714620"/>
            <a:ext cx="78581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Камертон </a:t>
            </a:r>
            <a:r>
              <a:rPr lang="ru-RU" dirty="0" smtClean="0"/>
              <a:t>-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являє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собою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металеву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"рогатку",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укріплену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шухлядці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у якого немає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однієї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стінки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спеціальним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гумовим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молоточком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вдарити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по "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ніжкам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" камертона, то він буде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видавати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звук, званий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музичним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тоном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4929198"/>
            <a:ext cx="4929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Камертон -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винайдений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в 18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столітті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для настройки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музичних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інструментів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Природні</a:t>
            </a:r>
            <a:r>
              <a:rPr lang="uk-UA" sz="2000" dirty="0" smtClean="0"/>
              <a:t>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голос, шелест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листя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шум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прибою)</a:t>
            </a:r>
          </a:p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Штучні</a:t>
            </a:r>
            <a:r>
              <a:rPr lang="uk-UA" sz="2000" dirty="0" smtClean="0"/>
              <a:t>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(камертон, струна, дзвін,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мембрана)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Джерела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звуку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2" descr="http://www.01j.ru/imgs/violin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17145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www.sakhalin.ru/Region/korni/sea/Image/fakt/fakt-(5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286124"/>
            <a:ext cx="1571625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2" descr="Ins26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071670" y="2357430"/>
            <a:ext cx="14287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" descr="http://cat.tmn.fio.ru/works/40x/311/bolk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2285992"/>
            <a:ext cx="1571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4" descr="http://www.01j.ru/imgs/center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3571876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rojok_0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6380" y="2643182"/>
            <a:ext cx="1587500" cy="15716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2" descr="http://www.01j.ru/imgs/solovey.bm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2214554"/>
            <a:ext cx="164941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D:\WINDOWS\Users\Aida\Рабочий стол\зВУКИ\musician45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8143900" y="3643314"/>
            <a:ext cx="830263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000364" y="5429264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Загальним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у всіх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випадках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є їх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походження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Коливання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тел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породжують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коливання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повітря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   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Приказка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«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нем как рыба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»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виявилася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спростованою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Риби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цілком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товариські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. Звуки деяких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риб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нагадують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свистки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футбольних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суддів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інших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-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стрільбу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гвинтівки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або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пістолета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, а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дехто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шумить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немов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мотоцикл, або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видає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хлопки. Одна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лише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акула завжди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мовчить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Рисунок 2" descr="http://cat.tmn.fio.ru/works/40x/311/oku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357562"/>
            <a:ext cx="3286125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http://cat.tmn.fio.ru/works/40x/311/oku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357562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Звук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це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поздовжня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хвиля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4" descr="D:\WINDOWS\Users\Aida\Рабочий стол\зВУКИ\gs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57188"/>
            <a:ext cx="3294056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14546" y="1000108"/>
            <a:ext cx="1285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Чому?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000240"/>
            <a:ext cx="82153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Поперечними</a:t>
            </a: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хвилями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називаються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хвилі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 в яких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коливання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відбуваються перпендикулярно напрямку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поширення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хвилі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967335"/>
            <a:ext cx="78581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Поздовжніми</a:t>
            </a:r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називаються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хвилі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 в яких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коливання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відбуваються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вздовж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напрямку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поширення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хвилі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Picture 4" descr="http://rusnauka.narod.ru/lib/phisic/destroy/gl7/Image23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929066"/>
            <a:ext cx="5286375" cy="2252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00034" y="4286256"/>
            <a:ext cx="3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Поперечна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хвиля</a:t>
            </a:r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929198"/>
            <a:ext cx="2571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Поздовжня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хвиля</a:t>
            </a:r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Чому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не можна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почути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дзвін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дзвони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, що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знаходиться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всередині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судини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, з якого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відкачано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повітря?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err="1" smtClean="0">
                <a:solidFill>
                  <a:schemeClr val="accent2">
                    <a:lumMod val="75000"/>
                  </a:schemeClr>
                </a:solidFill>
              </a:rPr>
              <a:t>Питяння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http://www.tmn.fio.ru/works/89x/308/images/16f-i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14554"/>
            <a:ext cx="200660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4857760"/>
            <a:ext cx="6572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Звук поширюється в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будь-якому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пружньому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середовищі -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твердої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рідкої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газоподібної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але не може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поширюватися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в просторі де немає речовини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       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Швидкість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звуку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- це характеристика середовища, в якому поширюється хвиля. Вона визначається двома чинниками: пружністю і щільністю матеріалу.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       Пружні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властивості твердих тіл залежать від типа деформації. Так, пружні властивості металевого стержня неоднакові при крученні, стискуванні і вигинанні.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2000" dirty="0" smtClean="0">
                <a:solidFill>
                  <a:schemeClr val="accent5">
                    <a:lumMod val="75000"/>
                  </a:schemeClr>
                </a:solidFill>
              </a:rPr>
              <a:t>        І </a:t>
            </a:r>
            <a:r>
              <a:rPr lang="uk-UA" sz="2000" dirty="0" smtClean="0">
                <a:solidFill>
                  <a:schemeClr val="accent5">
                    <a:lumMod val="75000"/>
                  </a:schemeClr>
                </a:solidFill>
              </a:rPr>
              <a:t>відповідні хвильові коливання поширюються з різною швидкістю.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C:\Documents and Settings\Admin\Мои документы\200px-Doppler_effe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786058"/>
            <a:ext cx="2714616" cy="389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523</Words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Джерела звуку. Звукові коливання.</vt:lpstr>
      <vt:lpstr>Історія вивчення звуків</vt:lpstr>
      <vt:lpstr>Слайд 3</vt:lpstr>
      <vt:lpstr>Слайд 4</vt:lpstr>
      <vt:lpstr>Джерела звуку</vt:lpstr>
      <vt:lpstr>Слайд 6</vt:lpstr>
      <vt:lpstr>Слайд 7</vt:lpstr>
      <vt:lpstr>Питяння!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Джерела звуку. Звукові коливання.</dc:title>
  <dc:creator>Full</dc:creator>
  <cp:lastModifiedBy>Full</cp:lastModifiedBy>
  <cp:revision>13</cp:revision>
  <dcterms:created xsi:type="dcterms:W3CDTF">2013-12-05T15:04:34Z</dcterms:created>
  <dcterms:modified xsi:type="dcterms:W3CDTF">2013-12-05T17:12:23Z</dcterms:modified>
</cp:coreProperties>
</file>