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8" r:id="rId9"/>
    <p:sldId id="269" r:id="rId10"/>
    <p:sldId id="270" r:id="rId11"/>
    <p:sldId id="263" r:id="rId12"/>
    <p:sldId id="264" r:id="rId13"/>
    <p:sldId id="265" r:id="rId14"/>
    <p:sldId id="266" r:id="rId15"/>
    <p:sldId id="262" r:id="rId16"/>
    <p:sldId id="27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4D6CB-6400-4032-AD97-E3A786C16285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2A99-2DE8-4327-8077-231564C4F7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63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2A99-2DE8-4327-8077-231564C4F751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Презентацію підготували</a:t>
            </a:r>
            <a:br>
              <a:rPr lang="uk-UA" dirty="0" smtClean="0"/>
            </a:br>
            <a:r>
              <a:rPr lang="uk-UA" dirty="0" smtClean="0"/>
              <a:t>учні </a:t>
            </a:r>
            <a:r>
              <a:rPr lang="uk-UA" dirty="0" smtClean="0"/>
              <a:t>11-А класу</a:t>
            </a:r>
            <a:br>
              <a:rPr lang="uk-UA" dirty="0" smtClean="0"/>
            </a:br>
            <a:r>
              <a:rPr lang="uk-UA" dirty="0" smtClean="0"/>
              <a:t>Харківської гімназії №152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9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Повість-поема </a:t>
            </a:r>
            <a:r>
              <a:rPr lang="uk-UA" dirty="0" err="1" smtClean="0"/>
              <a:t>“Поза</a:t>
            </a:r>
            <a:r>
              <a:rPr lang="uk-UA" dirty="0" smtClean="0"/>
              <a:t> </a:t>
            </a:r>
            <a:r>
              <a:rPr lang="uk-UA" dirty="0" err="1" smtClean="0"/>
              <a:t>межою</a:t>
            </a:r>
            <a:r>
              <a:rPr lang="uk-UA" dirty="0" smtClean="0"/>
              <a:t> </a:t>
            </a:r>
            <a:r>
              <a:rPr lang="uk-UA" dirty="0" err="1" smtClean="0"/>
              <a:t>болю”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5328592" cy="52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 smtClean="0"/>
              <a:t>Твір присвячений </a:t>
            </a:r>
            <a:r>
              <a:rPr lang="ru-RU" dirty="0" err="1" smtClean="0"/>
              <a:t>дружині</a:t>
            </a:r>
            <a:r>
              <a:rPr lang="ru-RU" dirty="0" smtClean="0"/>
              <a:t> та </a:t>
            </a:r>
            <a:r>
              <a:rPr lang="ru-RU" dirty="0" err="1" smtClean="0"/>
              <a:t>сину</a:t>
            </a:r>
            <a:r>
              <a:rPr lang="ru-RU" dirty="0" smtClean="0"/>
              <a:t> Осипа </a:t>
            </a:r>
            <a:r>
              <a:rPr lang="ru-RU" dirty="0" err="1" smtClean="0"/>
              <a:t>Турянського</a:t>
            </a:r>
            <a:r>
              <a:rPr lang="ru-RU" dirty="0" smtClean="0"/>
              <a:t>.</a:t>
            </a:r>
          </a:p>
          <a:p>
            <a:pPr>
              <a:spcAft>
                <a:spcPts val="600"/>
              </a:spcAft>
            </a:pPr>
            <a:endParaRPr lang="ru-RU" sz="1100" dirty="0" smtClean="0"/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uk-UA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Тема – трагедія і жах подій Першої світової війни.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endParaRPr kumimoji="0" lang="ru-RU" sz="1000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uk-UA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Сюжет є автобіографічним.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uk-UA" sz="100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uk-UA" dirty="0" smtClean="0">
                <a:latin typeface="+mj-lt"/>
              </a:rPr>
              <a:t>Друком твір вийшов у 1921 р. у Відні.</a:t>
            </a:r>
            <a:endParaRPr kumimoji="0" lang="uk-UA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444208" y="2132856"/>
            <a:ext cx="2286016" cy="345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90536" y="1071546"/>
            <a:ext cx="39052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4500594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214290"/>
            <a:ext cx="3466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800000"/>
                </a:solidFill>
                <a:latin typeface="Arial Narrow" pitchFamily="34" charset="0"/>
              </a:rPr>
              <a:t>Кадри з кінофільму</a:t>
            </a:r>
            <a:endParaRPr lang="ru-RU" sz="3200" b="1" i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За мотивами повісті «Поза межами болю» 1989 року знято однойменний художній фільм (режисер — Ярослав Лупій).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Памфлет </a:t>
            </a:r>
            <a:r>
              <a:rPr lang="uk-UA" dirty="0" err="1" smtClean="0"/>
              <a:t>“Дума</a:t>
            </a:r>
            <a:r>
              <a:rPr lang="uk-UA" dirty="0" smtClean="0"/>
              <a:t> </a:t>
            </a:r>
            <a:r>
              <a:rPr lang="uk-UA" dirty="0" err="1" smtClean="0"/>
              <a:t>пралісу”</a:t>
            </a:r>
            <a:r>
              <a:rPr lang="uk-UA" dirty="0" smtClean="0"/>
              <a:t> (1922 р.)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1560"/>
            <a:ext cx="6131024" cy="52578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творі автор висловив свої думки щодо наслідків Першої світової війни, тому він наповнений алегоріями.</a:t>
            </a:r>
            <a:endParaRPr lang="uk-UA" dirty="0"/>
          </a:p>
          <a:p>
            <a:endParaRPr lang="uk-UA" sz="1100" dirty="0" smtClean="0"/>
          </a:p>
          <a:p>
            <a:r>
              <a:rPr lang="uk-UA" dirty="0" smtClean="0"/>
              <a:t>Автор розповідає про </a:t>
            </a:r>
            <a:r>
              <a:rPr lang="uk-UA" dirty="0" err="1" smtClean="0"/>
              <a:t>“загальний</a:t>
            </a:r>
            <a:r>
              <a:rPr lang="uk-UA" dirty="0" smtClean="0"/>
              <a:t> </a:t>
            </a:r>
            <a:r>
              <a:rPr lang="uk-UA" dirty="0" err="1"/>
              <a:t>упадок</a:t>
            </a:r>
            <a:r>
              <a:rPr lang="uk-UA" dirty="0"/>
              <a:t> людства в повоєннім часі, розвал моральних і духових цінностей, небувале </a:t>
            </a:r>
            <a:r>
              <a:rPr lang="uk-UA" dirty="0" err="1"/>
              <a:t>розпаношення</a:t>
            </a:r>
            <a:r>
              <a:rPr lang="uk-UA" dirty="0"/>
              <a:t> порожньої фрази, загальної облуди та </a:t>
            </a:r>
            <a:r>
              <a:rPr lang="uk-UA" dirty="0" err="1" smtClean="0"/>
              <a:t>брехні”</a:t>
            </a:r>
            <a:r>
              <a:rPr lang="uk-UA" dirty="0" smtClean="0"/>
              <a:t>.</a:t>
            </a:r>
          </a:p>
        </p:txBody>
      </p:sp>
      <p:pic>
        <p:nvPicPr>
          <p:cNvPr id="6146" name="Picture 2" descr="http://chtyvo.org.ua/content/covers/7635b9049a427b6dacdb88ec4da1b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905000" cy="2686051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uk/thumb/e/ea/Mat%C4%9Bj_%C4%8Cadil_-_Greenway.jpg/200px-Mat%C4%9Bj_%C4%8Cadil_-_Green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19050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20-ті та 30-ті роки </a:t>
            </a:r>
            <a:r>
              <a:rPr lang="en-US" dirty="0" smtClean="0"/>
              <a:t>XX </a:t>
            </a:r>
            <a:r>
              <a:rPr lang="ru-RU" dirty="0" smtClean="0"/>
              <a:t>стол</a:t>
            </a:r>
            <a:r>
              <a:rPr lang="uk-UA" dirty="0" err="1" smtClean="0"/>
              <a:t>іття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Осип </a:t>
            </a:r>
            <a:r>
              <a:rPr lang="uk-UA" dirty="0" err="1" smtClean="0"/>
              <a:t>Турянський</a:t>
            </a:r>
            <a:r>
              <a:rPr lang="uk-UA" dirty="0" smtClean="0"/>
              <a:t> </a:t>
            </a:r>
            <a:r>
              <a:rPr lang="uk-UA" dirty="0" err="1" smtClean="0"/>
              <a:t>організувує</a:t>
            </a:r>
            <a:r>
              <a:rPr lang="uk-UA" dirty="0" smtClean="0"/>
              <a:t> видавництво </a:t>
            </a:r>
            <a:r>
              <a:rPr lang="uk-UA" dirty="0" err="1" smtClean="0"/>
              <a:t>“Журавлі”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1926 р. була написана книжечка  </a:t>
            </a:r>
            <a:r>
              <a:rPr lang="uk-UA" dirty="0" err="1" smtClean="0"/>
              <a:t>“Боротьба</a:t>
            </a:r>
            <a:r>
              <a:rPr lang="uk-UA" dirty="0" smtClean="0"/>
              <a:t> за </a:t>
            </a:r>
            <a:r>
              <a:rPr lang="uk-UA" dirty="0" err="1" smtClean="0"/>
              <a:t>великість”</a:t>
            </a:r>
            <a:r>
              <a:rPr lang="uk-UA" dirty="0" smtClean="0"/>
              <a:t> (два оповідання).</a:t>
            </a:r>
          </a:p>
          <a:p>
            <a:r>
              <a:rPr lang="uk-UA" dirty="0" smtClean="0"/>
              <a:t>У 1927 р. світ побачила сатирична комедія </a:t>
            </a:r>
            <a:r>
              <a:rPr lang="uk-UA" dirty="0" err="1" smtClean="0"/>
              <a:t>“Раби”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1933 р. було написано твір </a:t>
            </a:r>
            <a:r>
              <a:rPr lang="uk-UA" dirty="0" err="1" smtClean="0"/>
              <a:t>“Як</a:t>
            </a:r>
            <a:r>
              <a:rPr lang="uk-UA" dirty="0" smtClean="0"/>
              <a:t> люди приймали </a:t>
            </a:r>
            <a:r>
              <a:rPr lang="uk-UA" dirty="0" err="1" smtClean="0"/>
              <a:t>Христа”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“Син</a:t>
            </a:r>
            <a:r>
              <a:rPr lang="uk-UA" dirty="0" smtClean="0"/>
              <a:t> </a:t>
            </a:r>
            <a:r>
              <a:rPr lang="uk-UA" dirty="0" err="1" smtClean="0"/>
              <a:t>землі”</a:t>
            </a:r>
            <a:r>
              <a:rPr lang="uk-UA" dirty="0" smtClean="0"/>
              <a:t> – останній подих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5904656" cy="4853136"/>
          </a:xfrm>
        </p:spPr>
        <p:txBody>
          <a:bodyPr>
            <a:normAutofit/>
          </a:bodyPr>
          <a:lstStyle/>
          <a:p>
            <a:r>
              <a:rPr lang="uk-UA" dirty="0" smtClean="0"/>
              <a:t>Має реальну основу (страйк 1902 р. у Галичині).</a:t>
            </a:r>
          </a:p>
          <a:p>
            <a:r>
              <a:rPr lang="uk-UA" dirty="0" smtClean="0"/>
              <a:t>Роман є останнім твором митця.</a:t>
            </a:r>
          </a:p>
          <a:p>
            <a:r>
              <a:rPr lang="uk-UA" dirty="0" smtClean="0"/>
              <a:t>Твір є романтичного спрямування, а тому зображена класова боротьба є лише полотном, на якому ми бачимо головних героїв. </a:t>
            </a:r>
            <a:endParaRPr lang="uk-UA" dirty="0"/>
          </a:p>
        </p:txBody>
      </p:sp>
      <p:pic>
        <p:nvPicPr>
          <p:cNvPr id="5" name="Picture 2" descr="http://chtyvo.org.ua/content/covers/21c298954548e2a5b0bbbf33074f2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88840"/>
            <a:ext cx="237890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Де навчався О. </a:t>
            </a:r>
            <a:r>
              <a:rPr lang="uk-UA" dirty="0" err="1" smtClean="0"/>
              <a:t>Турянський</a:t>
            </a:r>
            <a:r>
              <a:rPr lang="uk-UA" dirty="0" smtClean="0"/>
              <a:t>?</a:t>
            </a:r>
          </a:p>
          <a:p>
            <a:r>
              <a:rPr lang="uk-UA" dirty="0" smtClean="0"/>
              <a:t>До якої спілки входив О. </a:t>
            </a:r>
            <a:r>
              <a:rPr lang="uk-UA" dirty="0" err="1" smtClean="0"/>
              <a:t>Турянський</a:t>
            </a:r>
            <a:r>
              <a:rPr lang="uk-UA" dirty="0" smtClean="0"/>
              <a:t> у часи навчання в Віденському університеті?</a:t>
            </a:r>
          </a:p>
          <a:p>
            <a:r>
              <a:rPr lang="uk-UA" dirty="0" smtClean="0"/>
              <a:t>Яка подія стала перемінною у діяльності Осипа </a:t>
            </a:r>
            <a:r>
              <a:rPr lang="uk-UA" dirty="0" err="1" smtClean="0"/>
              <a:t>Турянського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Чим ще займався Осип Васильович </a:t>
            </a:r>
            <a:r>
              <a:rPr lang="uk-UA" dirty="0" err="1" smtClean="0"/>
              <a:t>Турянський</a:t>
            </a:r>
            <a:r>
              <a:rPr lang="uk-UA" dirty="0" smtClean="0"/>
              <a:t>, зокрема видавництва.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78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uk-UA" dirty="0" smtClean="0"/>
              <a:t>У якому році світ побачив перший твір Осипа </a:t>
            </a:r>
            <a:r>
              <a:rPr lang="uk-UA" dirty="0" err="1" smtClean="0"/>
              <a:t>Турянського</a:t>
            </a:r>
            <a:r>
              <a:rPr lang="uk-UA" dirty="0" smtClean="0"/>
              <a:t>?</a:t>
            </a:r>
          </a:p>
          <a:p>
            <a:r>
              <a:rPr lang="uk-UA" dirty="0" smtClean="0"/>
              <a:t>На якому острові письменник продовжував писати після війни?</a:t>
            </a:r>
          </a:p>
          <a:p>
            <a:r>
              <a:rPr lang="uk-UA" dirty="0" smtClean="0"/>
              <a:t>Де  і коли була надрукована перша версія повісті-поеми </a:t>
            </a:r>
            <a:r>
              <a:rPr lang="uk-UA" dirty="0" err="1" smtClean="0"/>
              <a:t>“Поза</a:t>
            </a:r>
            <a:r>
              <a:rPr lang="uk-UA" dirty="0" smtClean="0"/>
              <a:t> </a:t>
            </a:r>
            <a:r>
              <a:rPr lang="uk-UA" dirty="0" err="1" smtClean="0"/>
              <a:t>межою</a:t>
            </a:r>
            <a:r>
              <a:rPr lang="uk-UA" dirty="0" smtClean="0"/>
              <a:t> </a:t>
            </a:r>
            <a:r>
              <a:rPr lang="uk-UA" dirty="0" err="1" smtClean="0"/>
              <a:t>болю”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Як називалася сатирична комедія, яка була написана у 1927 році?</a:t>
            </a:r>
          </a:p>
          <a:p>
            <a:r>
              <a:rPr lang="uk-UA" dirty="0" smtClean="0"/>
              <a:t>Назвіть особливості роману </a:t>
            </a:r>
            <a:r>
              <a:rPr lang="uk-UA" dirty="0" err="1" smtClean="0"/>
              <a:t>“Син</a:t>
            </a:r>
            <a:r>
              <a:rPr lang="uk-UA" dirty="0" smtClean="0"/>
              <a:t> </a:t>
            </a:r>
            <a:r>
              <a:rPr lang="uk-UA" dirty="0" err="1" smtClean="0"/>
              <a:t>землі”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uk-UA" sz="8800" dirty="0" smtClean="0"/>
              <a:t>Дякуємо за увагу!</a:t>
            </a:r>
            <a:endParaRPr lang="uk-UA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223517"/>
            <a:ext cx="8769152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"Автор дав геніальний твір, що користуючись лише національними засобами творчості, увійшов у сім"ю видатніших всесвітніх творів і своєю вірою в перемогу людяності та добра надбав собі вічної юності </a:t>
            </a:r>
            <a:r>
              <a:rPr lang="uk-UA" dirty="0" err="1" smtClean="0"/>
              <a:t>безсмертя“</a:t>
            </a:r>
            <a:endParaRPr lang="uk-UA" dirty="0" smtClean="0"/>
          </a:p>
          <a:p>
            <a:pPr algn="r">
              <a:buNone/>
            </a:pPr>
            <a:r>
              <a:rPr lang="uk-UA" i="1" dirty="0" smtClean="0"/>
              <a:t>Михайло </a:t>
            </a:r>
            <a:r>
              <a:rPr lang="uk-UA" i="1" dirty="0" err="1" smtClean="0"/>
              <a:t>Селегій</a:t>
            </a:r>
            <a:endParaRPr lang="uk-UA" i="1" dirty="0"/>
          </a:p>
        </p:txBody>
      </p:sp>
      <p:pic>
        <p:nvPicPr>
          <p:cNvPr id="4" name="Picture 2" descr="http://coollib.net/i/91/132091/pic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8383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i97\Desktop\презентация\200px-Турянський_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29592"/>
            <a:ext cx="2540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5" y="332656"/>
            <a:ext cx="5905599" cy="11430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Турянський</a:t>
            </a:r>
            <a:r>
              <a:rPr lang="uk-UA" dirty="0"/>
              <a:t> Осип Васильович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84784"/>
            <a:ext cx="6131024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Осип Васильович народився </a:t>
            </a:r>
            <a:r>
              <a:rPr lang="ru-RU" dirty="0"/>
              <a:t>22 лютого 1880 року в </a:t>
            </a:r>
            <a:r>
              <a:rPr lang="uk-UA" dirty="0" smtClean="0"/>
              <a:t>селі</a:t>
            </a:r>
            <a:r>
              <a:rPr lang="ru-RU" dirty="0"/>
              <a:t> Оглядів </a:t>
            </a:r>
            <a:r>
              <a:rPr lang="ru-RU" dirty="0" smtClean="0"/>
              <a:t>(</a:t>
            </a:r>
            <a:r>
              <a:rPr lang="uk-UA" dirty="0" smtClean="0"/>
              <a:t>нині</a:t>
            </a:r>
            <a:r>
              <a:rPr lang="ru-RU" dirty="0"/>
              <a:t> Радехівський район Львівської </a:t>
            </a:r>
            <a:r>
              <a:rPr lang="uk-UA" dirty="0" smtClean="0"/>
              <a:t>області</a:t>
            </a:r>
            <a:r>
              <a:rPr lang="ru-RU" dirty="0" smtClean="0"/>
              <a:t>) </a:t>
            </a:r>
            <a:r>
              <a:rPr lang="ru-RU" dirty="0"/>
              <a:t>в </a:t>
            </a:r>
            <a:r>
              <a:rPr lang="uk-UA" dirty="0" smtClean="0"/>
              <a:t>родині</a:t>
            </a:r>
            <a:r>
              <a:rPr lang="ru-RU" dirty="0" smtClean="0"/>
              <a:t> </a:t>
            </a:r>
            <a:r>
              <a:rPr lang="uk-UA" dirty="0" smtClean="0"/>
              <a:t>тесляра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Окрім</a:t>
            </a:r>
            <a:r>
              <a:rPr lang="ru-RU" dirty="0" smtClean="0"/>
              <a:t> </a:t>
            </a:r>
            <a:r>
              <a:rPr lang="uk-UA" dirty="0" smtClean="0"/>
              <a:t>нього</a:t>
            </a:r>
            <a:r>
              <a:rPr lang="ru-RU" dirty="0" smtClean="0"/>
              <a:t> </a:t>
            </a:r>
            <a:r>
              <a:rPr lang="uk-UA" dirty="0" smtClean="0"/>
              <a:t>у родині було ще 7 дітей.</a:t>
            </a:r>
          </a:p>
          <a:p>
            <a:pPr marL="0" indent="0">
              <a:buNone/>
            </a:pPr>
            <a:r>
              <a:rPr lang="uk-UA" dirty="0" smtClean="0"/>
              <a:t>Спочатку навчався в сільській початковій школі, то потім з допомогою сільського вчителя Осип зміг вступити до Львівської української гімназії.</a:t>
            </a:r>
          </a:p>
          <a:p>
            <a:pPr marL="0" indent="0">
              <a:buNone/>
            </a:pPr>
            <a:r>
              <a:rPr lang="uk-UA" dirty="0" smtClean="0"/>
              <a:t>Згодом О. </a:t>
            </a:r>
            <a:r>
              <a:rPr lang="uk-UA" dirty="0" err="1" smtClean="0"/>
              <a:t>Турянський</a:t>
            </a:r>
            <a:r>
              <a:rPr lang="uk-UA" dirty="0" smtClean="0"/>
              <a:t> закінчив філософський факультет Віденського університету.</a:t>
            </a:r>
            <a:endParaRPr lang="uk-UA" dirty="0"/>
          </a:p>
        </p:txBody>
      </p:sp>
      <p:pic>
        <p:nvPicPr>
          <p:cNvPr id="1027" name="Picture 3" descr="C:\Users\usi97\Desktop\презентация\Lviv_university_o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" y="3501008"/>
            <a:ext cx="2487553" cy="19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Життєвий шлях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другому році навчання у гімназії Осипу довелося утримувати себе самостійно, зокрема й репетиторством.</a:t>
            </a:r>
          </a:p>
          <a:p>
            <a:r>
              <a:rPr lang="uk-UA" dirty="0" smtClean="0"/>
              <a:t>У часи навчання у Відні відігравав велику роль у діяльності віденської спілки «Січ». Саме з тих часів почалась його діяльність як письменника.</a:t>
            </a:r>
          </a:p>
        </p:txBody>
      </p:sp>
    </p:spTree>
    <p:extLst>
      <p:ext uri="{BB962C8B-B14F-4D97-AF65-F5344CB8AC3E}">
        <p14:creationId xmlns:p14="http://schemas.microsoft.com/office/powerpoint/2010/main" val="2301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Педагогічна діяльність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201" y="1556792"/>
            <a:ext cx="5205263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Репетиторство у часи навчання в Львівській гімназії;</a:t>
            </a:r>
          </a:p>
          <a:p>
            <a:r>
              <a:rPr lang="uk-UA" dirty="0" smtClean="0"/>
              <a:t>У </a:t>
            </a:r>
            <a:r>
              <a:rPr lang="uk-UA" dirty="0"/>
              <a:t>1910 Осип </a:t>
            </a:r>
            <a:r>
              <a:rPr lang="uk-UA" dirty="0" err="1"/>
              <a:t>Турянський</a:t>
            </a:r>
            <a:r>
              <a:rPr lang="uk-UA" dirty="0"/>
              <a:t> був учителем української мови та літератури у </a:t>
            </a:r>
            <a:r>
              <a:rPr lang="uk-UA" dirty="0" err="1"/>
              <a:t>Перемишлянській</a:t>
            </a:r>
            <a:r>
              <a:rPr lang="uk-UA" dirty="0"/>
              <a:t> </a:t>
            </a:r>
            <a:r>
              <a:rPr lang="uk-UA" dirty="0" smtClean="0"/>
              <a:t>гімназії;</a:t>
            </a:r>
            <a:endParaRPr lang="uk-UA" dirty="0"/>
          </a:p>
          <a:p>
            <a:r>
              <a:rPr lang="uk-UA" dirty="0"/>
              <a:t>В 1923 Осип </a:t>
            </a:r>
            <a:r>
              <a:rPr lang="uk-UA" dirty="0" err="1" smtClean="0"/>
              <a:t>Турянський</a:t>
            </a:r>
            <a:r>
              <a:rPr lang="uk-UA" dirty="0" smtClean="0"/>
              <a:t> займався у Галичині </a:t>
            </a:r>
            <a:r>
              <a:rPr lang="uk-UA" dirty="0"/>
              <a:t>видавничою та педагогічною діяльністю</a:t>
            </a:r>
            <a:r>
              <a:rPr lang="uk-UA" dirty="0" smtClean="0"/>
              <a:t>. </a:t>
            </a:r>
            <a:endParaRPr lang="uk-UA" dirty="0"/>
          </a:p>
          <a:p>
            <a:endParaRPr lang="uk-UA" dirty="0"/>
          </a:p>
        </p:txBody>
      </p:sp>
      <p:pic>
        <p:nvPicPr>
          <p:cNvPr id="5" name="Picture 2" descr="C:\Users\usi97\Desktop\презентация\16523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" y="1196752"/>
            <a:ext cx="3347198" cy="22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9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Війна та полон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Восени 1914 року був мобілізований в австрійську армію й відправлений на сербсько-австрійський фронт. Там він потрапив у сербський полон, де його було відправлено разом із 60 тисячами австрійських вояків етапом через гори Албанії. Для більшості з них цей перехід став останнім шляхом. Шляхом смерті. Після цього жахіття Осип </a:t>
            </a:r>
            <a:r>
              <a:rPr lang="uk-UA" dirty="0" err="1" smtClean="0"/>
              <a:t>Турянський</a:t>
            </a:r>
            <a:r>
              <a:rPr lang="uk-UA" dirty="0" smtClean="0"/>
              <a:t> розповів світові про антигуманність та аморальність злочину.</a:t>
            </a:r>
          </a:p>
          <a:p>
            <a:pPr marL="0" indent="0">
              <a:buNone/>
            </a:pPr>
            <a:r>
              <a:rPr lang="uk-UA" dirty="0" smtClean="0"/>
              <a:t>Пережите ніколи не давало йому спокою.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5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Війна та полон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Не зважаючи на те, що його було врятовано від смерті під час переходу, він ще залишався полоненим. </a:t>
            </a:r>
          </a:p>
          <a:p>
            <a:pPr marL="0" indent="0">
              <a:buNone/>
            </a:pPr>
            <a:r>
              <a:rPr lang="uk-UA" dirty="0" smtClean="0"/>
              <a:t>Його відсилають на острів Ельба.</a:t>
            </a:r>
          </a:p>
          <a:p>
            <a:pPr marL="0" indent="0">
              <a:buNone/>
            </a:pPr>
            <a:r>
              <a:rPr lang="uk-UA" dirty="0" smtClean="0"/>
              <a:t>Та згодом, коли розпалася австрійська монархія, він зміг повернутися до Відня, де викладав в університеті порівняльне право.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3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i97\Desktop\презентация\250px-Mausoleums_in_Lychakiv_Ceme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" y="36749"/>
            <a:ext cx="4276155" cy="31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32656"/>
            <a:ext cx="4608512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28 березня 1933 року </a:t>
            </a:r>
            <a:r>
              <a:rPr lang="uk-UA" dirty="0" err="1" smtClean="0"/>
              <a:t>Турянський</a:t>
            </a:r>
            <a:r>
              <a:rPr lang="uk-UA" dirty="0" smtClean="0"/>
              <a:t> </a:t>
            </a:r>
            <a:r>
              <a:rPr lang="uk-UA" dirty="0"/>
              <a:t>Осип </a:t>
            </a:r>
            <a:r>
              <a:rPr lang="uk-UA" dirty="0" smtClean="0"/>
              <a:t>Васильович помер. Його скромно поховали на Личаківському цвинтарі у Львові. </a:t>
            </a:r>
          </a:p>
          <a:p>
            <a:pPr marL="0" indent="0">
              <a:buNone/>
            </a:pPr>
            <a:r>
              <a:rPr lang="uk-UA" dirty="0" smtClean="0"/>
              <a:t>Невдовзі про Осипа Васильовича забули. Лише в 1938 р. за ініціативою львівського письменника Романа </a:t>
            </a:r>
            <a:r>
              <a:rPr lang="uk-UA" dirty="0" err="1" smtClean="0"/>
              <a:t>Федоріва</a:t>
            </a:r>
            <a:r>
              <a:rPr lang="uk-UA" dirty="0" smtClean="0"/>
              <a:t>, за допомогою молоді вдалося розшукати й упорядкувати могилу Осипа </a:t>
            </a:r>
            <a:r>
              <a:rPr lang="uk-UA" dirty="0" err="1" smtClean="0"/>
              <a:t>Турянського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33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творчого шляху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У 1908 році з'явилися перші оповідання письменника у альманасі </a:t>
            </a:r>
            <a:r>
              <a:rPr lang="uk-UA" dirty="0" err="1" smtClean="0"/>
              <a:t>“Січ”</a:t>
            </a:r>
            <a:r>
              <a:rPr lang="uk-UA" dirty="0" smtClean="0"/>
              <a:t>. Письменник познайомив читачів з важким життям селянства.</a:t>
            </a:r>
            <a:endParaRPr lang="uk-UA" dirty="0"/>
          </a:p>
        </p:txBody>
      </p:sp>
      <p:pic>
        <p:nvPicPr>
          <p:cNvPr id="1026" name="Picture 2" descr="http://toloka.hurtom.com/photos/1101161904311017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901701" cy="460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Перебування на острові Ельба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130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Маючи статус полоненого, Осип </a:t>
            </a:r>
            <a:r>
              <a:rPr lang="uk-UA" dirty="0" err="1" smtClean="0"/>
              <a:t>Турянский</a:t>
            </a:r>
            <a:r>
              <a:rPr lang="uk-UA" dirty="0" smtClean="0"/>
              <a:t> у складних умовах пише фейлетони та статті. Вони публікувалися в італійських часописах. У цей же час (1917) письменник написав повість-поему </a:t>
            </a:r>
            <a:r>
              <a:rPr lang="uk-UA" dirty="0" err="1" smtClean="0"/>
              <a:t>“Поза</a:t>
            </a:r>
            <a:r>
              <a:rPr lang="uk-UA" dirty="0" smtClean="0"/>
              <a:t> </a:t>
            </a:r>
            <a:r>
              <a:rPr lang="uk-UA" dirty="0" err="1" smtClean="0"/>
              <a:t>межою</a:t>
            </a:r>
            <a:r>
              <a:rPr lang="uk-UA" dirty="0" smtClean="0"/>
              <a:t> </a:t>
            </a:r>
            <a:r>
              <a:rPr lang="uk-UA" dirty="0" err="1" smtClean="0"/>
              <a:t>болю”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5124" name="Picture 4" descr="http://www.continenttour.ru/news_im/12741023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34973"/>
            <a:ext cx="4355976" cy="2534387"/>
          </a:xfrm>
          <a:prstGeom prst="rect">
            <a:avLst/>
          </a:prstGeom>
          <a:noFill/>
        </p:spPr>
      </p:pic>
      <p:pic>
        <p:nvPicPr>
          <p:cNvPr id="5126" name="Picture 6" descr="http://www.travelplan.it/img/elba04.jpg"/>
          <p:cNvPicPr>
            <a:picLocks noChangeAspect="1" noChangeArrowheads="1"/>
          </p:cNvPicPr>
          <p:nvPr/>
        </p:nvPicPr>
        <p:blipFill>
          <a:blip r:embed="rId3" cstate="print"/>
          <a:srcRect t="5046" b="6641"/>
          <a:stretch>
            <a:fillRect/>
          </a:stretch>
        </p:blipFill>
        <p:spPr bwMode="auto">
          <a:xfrm>
            <a:off x="539552" y="4149080"/>
            <a:ext cx="379204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671</Words>
  <Application>Microsoft Office PowerPoint</Application>
  <PresentationFormat>Экран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Презентацію підготували учні 11-А класу Харківської гімназії №152 </vt:lpstr>
      <vt:lpstr>Турянський Осип Васильович</vt:lpstr>
      <vt:lpstr>Життєвий шлях</vt:lpstr>
      <vt:lpstr>Педагогічна діяльність </vt:lpstr>
      <vt:lpstr>Війна та полон</vt:lpstr>
      <vt:lpstr>Війна та полон</vt:lpstr>
      <vt:lpstr>Презентация PowerPoint</vt:lpstr>
      <vt:lpstr>Початок творчого шляху</vt:lpstr>
      <vt:lpstr>Перебування на острові Ельба</vt:lpstr>
      <vt:lpstr>Повість-поема “Поза межою болю”</vt:lpstr>
      <vt:lpstr>Презентация PowerPoint</vt:lpstr>
      <vt:lpstr>Памфлет “Дума пралісу” (1922 р.)</vt:lpstr>
      <vt:lpstr>20-ті та 30-ті роки XX століття</vt:lpstr>
      <vt:lpstr>“Син землі” – останній подих</vt:lpstr>
      <vt:lpstr>Тест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Презентацію підготували учні 11-А класу Харківської гімназії №152</dc:title>
  <dc:creator>usi97</dc:creator>
  <cp:lastModifiedBy>usi97</cp:lastModifiedBy>
  <cp:revision>11</cp:revision>
  <dcterms:created xsi:type="dcterms:W3CDTF">2014-01-19T17:42:39Z</dcterms:created>
  <dcterms:modified xsi:type="dcterms:W3CDTF">2014-06-05T06:22:14Z</dcterms:modified>
</cp:coreProperties>
</file>