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a-referat.com/%D0%9F%D1%80%D0%B8%D1%80%D0%BE%D0%B4%D0%BD%D1%96%D0%B9_%D1%96_%D1%81%D1%83%D0%BF%D1%83%D1%82%D0%BD%D1%96%D0%B9_%D0%BD%D0%B0%D1%84%D1%82%D0%BE%D0%B2%D1%96_%D0%B3%D0%B0%D0%B7%D0%B8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r.com.ua/referats/technologii/20066.ht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/>
              <a:t>Природні</a:t>
            </a:r>
            <a:r>
              <a:rPr lang="ru-RU" dirty="0"/>
              <a:t> і </a:t>
            </a:r>
            <a:r>
              <a:rPr lang="ru-RU" dirty="0" err="1"/>
              <a:t>супутні</a:t>
            </a:r>
            <a:r>
              <a:rPr lang="ru-RU" dirty="0"/>
              <a:t> </a:t>
            </a:r>
            <a:r>
              <a:rPr lang="ru-RU" dirty="0" err="1"/>
              <a:t>нафтові</a:t>
            </a:r>
            <a:r>
              <a:rPr lang="ru-RU" dirty="0"/>
              <a:t> гази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Виконала</a:t>
            </a:r>
            <a:r>
              <a:rPr lang="ru-RU" dirty="0" smtClean="0"/>
              <a:t>  </a:t>
            </a:r>
            <a:r>
              <a:rPr lang="ru-RU" dirty="0" err="1" smtClean="0"/>
              <a:t>учениця</a:t>
            </a:r>
            <a:r>
              <a:rPr lang="ru-RU" dirty="0" smtClean="0"/>
              <a:t>  </a:t>
            </a:r>
            <a:r>
              <a:rPr lang="uk-UA" dirty="0" smtClean="0"/>
              <a:t>4-Б курсу </a:t>
            </a:r>
            <a:r>
              <a:rPr lang="uk-UA" dirty="0" err="1" smtClean="0"/>
              <a:t>Слободяник</a:t>
            </a:r>
            <a:r>
              <a:rPr lang="uk-UA" dirty="0" smtClean="0"/>
              <a:t> Єлизавета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7274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liza\Desktop\yak-oformiti-spisok-literaturi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4868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Список використаних джерел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gradFill>
            <a:gsLst>
              <a:gs pos="39000">
                <a:schemeClr val="lt2">
                  <a:tint val="70000"/>
                  <a:alpha val="58000"/>
                </a:schemeClr>
              </a:gs>
              <a:gs pos="100000">
                <a:schemeClr val="lt2">
                  <a:shade val="80000"/>
                </a:schemeClr>
              </a:gs>
            </a:gsLst>
          </a:gradFill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en-US" dirty="0">
                <a:hlinkClick r:id="rId3"/>
              </a:rPr>
              <a:t>http://ua-referat.com/%D0%9F%D1%80%D0%B8%D1%80%D0%BE%D0%B4%D0%BD%D1%96%D0%B9_%D1%96_%D1%81%D1%83%D0%BF%D1%83%D1%82%D0%BD%D1%96%D0%B9_%D0%BD%D0%B0%D1%84%D1%82%D0%BE%D0%B2%D1%96_%</a:t>
            </a:r>
            <a:r>
              <a:rPr lang="en-US" dirty="0" smtClean="0">
                <a:hlinkClick r:id="rId3"/>
              </a:rPr>
              <a:t>D0%B3%D0%B0%D0%B7%D0%B8</a:t>
            </a:r>
            <a:endParaRPr lang="uk-UA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www.br.com.ua/referats/technologii/20066.htm</a:t>
            </a:r>
            <a:endParaRPr lang="uk-U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6894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iza\Desktop\Космос, звезды, звезда, сияние, мерцание, черный фон, 1920x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0850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5860" y="1556792"/>
            <a:ext cx="6656784" cy="3497561"/>
          </a:xfrm>
        </p:spPr>
        <p:txBody>
          <a:bodyPr>
            <a:normAutofit fontScale="92500" lnSpcReduction="20000"/>
          </a:bodyPr>
          <a:lstStyle/>
          <a:p>
            <a:pPr indent="0" algn="ctr">
              <a:buNone/>
            </a:pPr>
            <a:r>
              <a:rPr lang="ru-RU" dirty="0" err="1"/>
              <a:t>Природні</a:t>
            </a:r>
            <a:r>
              <a:rPr lang="ru-RU" dirty="0"/>
              <a:t> і </a:t>
            </a:r>
            <a:r>
              <a:rPr lang="ru-RU" dirty="0" err="1"/>
              <a:t>супутні</a:t>
            </a:r>
            <a:r>
              <a:rPr lang="ru-RU" dirty="0"/>
              <a:t> </a:t>
            </a:r>
            <a:r>
              <a:rPr lang="ru-RU" dirty="0" err="1"/>
              <a:t>нафтові</a:t>
            </a:r>
            <a:r>
              <a:rPr lang="ru-RU" dirty="0"/>
              <a:t> гази, </a:t>
            </a:r>
            <a:r>
              <a:rPr lang="ru-RU" dirty="0" err="1"/>
              <a:t>нафта</a:t>
            </a:r>
            <a:r>
              <a:rPr lang="ru-RU" dirty="0"/>
              <a:t> і </a:t>
            </a:r>
            <a:r>
              <a:rPr lang="ru-RU" dirty="0" err="1"/>
              <a:t>кам’яне</a:t>
            </a:r>
            <a:r>
              <a:rPr lang="ru-RU" dirty="0"/>
              <a:t> </a:t>
            </a:r>
            <a:r>
              <a:rPr lang="ru-RU" dirty="0" err="1"/>
              <a:t>вугілля</a:t>
            </a:r>
            <a:r>
              <a:rPr lang="ru-RU" dirty="0"/>
              <a:t> –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джерела</a:t>
            </a:r>
            <a:r>
              <a:rPr lang="ru-RU" dirty="0"/>
              <a:t> </a:t>
            </a:r>
            <a:r>
              <a:rPr lang="ru-RU" dirty="0" err="1"/>
              <a:t>вуглеводнів</a:t>
            </a:r>
            <a:r>
              <a:rPr lang="ru-RU" dirty="0"/>
              <a:t>. До </a:t>
            </a:r>
            <a:r>
              <a:rPr lang="ru-RU" dirty="0" err="1"/>
              <a:t>недавнього</a:t>
            </a:r>
            <a:r>
              <a:rPr lang="ru-RU" dirty="0"/>
              <a:t> часу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горючі</a:t>
            </a:r>
            <a:r>
              <a:rPr lang="ru-RU" dirty="0"/>
              <a:t> </a:t>
            </a:r>
            <a:r>
              <a:rPr lang="ru-RU" dirty="0" err="1"/>
              <a:t>матеріали</a:t>
            </a:r>
            <a:r>
              <a:rPr lang="ru-RU" dirty="0"/>
              <a:t> </a:t>
            </a:r>
            <a:r>
              <a:rPr lang="ru-RU" dirty="0" err="1"/>
              <a:t>використовувалися</a:t>
            </a:r>
            <a:r>
              <a:rPr lang="ru-RU" dirty="0"/>
              <a:t> </a:t>
            </a:r>
            <a:r>
              <a:rPr lang="ru-RU" dirty="0" err="1"/>
              <a:t>головним</a:t>
            </a:r>
            <a:r>
              <a:rPr lang="ru-RU" dirty="0"/>
              <a:t> чином як </a:t>
            </a:r>
            <a:r>
              <a:rPr lang="ru-RU" dirty="0" err="1"/>
              <a:t>енергоносії</a:t>
            </a:r>
            <a:r>
              <a:rPr lang="ru-RU" dirty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Нині</a:t>
            </a:r>
            <a:r>
              <a:rPr lang="ru-RU" dirty="0"/>
              <a:t> </a:t>
            </a:r>
            <a:r>
              <a:rPr lang="ru-RU" dirty="0" err="1"/>
              <a:t>значна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горючих </a:t>
            </a:r>
            <a:r>
              <a:rPr lang="ru-RU" dirty="0" err="1"/>
              <a:t>газів</a:t>
            </a:r>
            <a:r>
              <a:rPr lang="ru-RU" dirty="0"/>
              <a:t>, </a:t>
            </a:r>
            <a:r>
              <a:rPr lang="ru-RU" dirty="0" err="1"/>
              <a:t>продукти</a:t>
            </a:r>
            <a:r>
              <a:rPr lang="ru-RU" dirty="0"/>
              <a:t> </a:t>
            </a:r>
            <a:r>
              <a:rPr lang="ru-RU" dirty="0" err="1"/>
              <a:t>переробки</a:t>
            </a:r>
            <a:r>
              <a:rPr lang="ru-RU" dirty="0"/>
              <a:t> </a:t>
            </a:r>
            <a:r>
              <a:rPr lang="ru-RU" dirty="0" err="1"/>
              <a:t>нафти</a:t>
            </a:r>
            <a:r>
              <a:rPr lang="ru-RU" dirty="0"/>
              <a:t> і </a:t>
            </a:r>
            <a:r>
              <a:rPr lang="ru-RU" dirty="0" err="1"/>
              <a:t>кам’яного</a:t>
            </a:r>
            <a:r>
              <a:rPr lang="ru-RU" dirty="0"/>
              <a:t> </a:t>
            </a:r>
            <a:r>
              <a:rPr lang="ru-RU" dirty="0" err="1"/>
              <a:t>вугілля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як </a:t>
            </a:r>
            <a:r>
              <a:rPr lang="ru-RU" dirty="0" err="1"/>
              <a:t>цінна</a:t>
            </a:r>
            <a:r>
              <a:rPr lang="ru-RU" dirty="0"/>
              <a:t> </a:t>
            </a:r>
            <a:r>
              <a:rPr lang="ru-RU" dirty="0" err="1"/>
              <a:t>сировина</a:t>
            </a:r>
            <a:r>
              <a:rPr lang="ru-RU" dirty="0"/>
              <a:t> в </a:t>
            </a:r>
            <a:r>
              <a:rPr lang="ru-RU" dirty="0" err="1"/>
              <a:t>хімічній</a:t>
            </a:r>
            <a:r>
              <a:rPr lang="ru-RU" dirty="0"/>
              <a:t> </a:t>
            </a:r>
            <a:r>
              <a:rPr lang="ru-RU" dirty="0" err="1"/>
              <a:t>промисловості</a:t>
            </a:r>
            <a:r>
              <a:rPr lang="ru-RU" dirty="0"/>
              <a:t> і </a:t>
            </a:r>
            <a:r>
              <a:rPr lang="ru-RU" dirty="0" err="1"/>
              <a:t>насамперед</a:t>
            </a:r>
            <a:r>
              <a:rPr lang="ru-RU" dirty="0"/>
              <a:t> в </a:t>
            </a:r>
            <a:r>
              <a:rPr lang="ru-RU" dirty="0" err="1"/>
              <a:t>органічному</a:t>
            </a:r>
            <a:r>
              <a:rPr lang="ru-RU" dirty="0"/>
              <a:t> </a:t>
            </a:r>
            <a:r>
              <a:rPr lang="ru-RU" dirty="0" err="1"/>
              <a:t>синтезі</a:t>
            </a:r>
            <a:r>
              <a:rPr lang="ru-RU" dirty="0"/>
              <a:t> для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необхідних</a:t>
            </a:r>
            <a:r>
              <a:rPr lang="ru-RU" dirty="0"/>
              <a:t> у народному </a:t>
            </a:r>
            <a:r>
              <a:rPr lang="ru-RU" dirty="0" err="1"/>
              <a:t>господарстві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і </a:t>
            </a:r>
            <a:r>
              <a:rPr lang="ru-RU" dirty="0" err="1"/>
              <a:t>матеріалів</a:t>
            </a:r>
            <a:r>
              <a:rPr lang="ru-RU" dirty="0"/>
              <a:t>, з </a:t>
            </a:r>
            <a:r>
              <a:rPr lang="ru-RU" dirty="0" err="1"/>
              <a:t>використанням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ми </a:t>
            </a:r>
            <a:r>
              <a:rPr lang="ru-RU" dirty="0" err="1"/>
              <a:t>частково</a:t>
            </a:r>
            <a:r>
              <a:rPr lang="ru-RU" dirty="0"/>
              <a:t> </a:t>
            </a:r>
            <a:r>
              <a:rPr lang="ru-RU" dirty="0" err="1"/>
              <a:t>ознайомилися</a:t>
            </a:r>
            <a:r>
              <a:rPr lang="ru-RU" dirty="0"/>
              <a:t> при </a:t>
            </a:r>
            <a:r>
              <a:rPr lang="ru-RU" dirty="0" err="1"/>
              <a:t>вивченні</a:t>
            </a:r>
            <a:r>
              <a:rPr lang="ru-RU" dirty="0"/>
              <a:t> </a:t>
            </a:r>
            <a:r>
              <a:rPr lang="ru-RU" dirty="0" err="1"/>
              <a:t>вуглеводнів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96246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iza\Desktop\__vitrina_imag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30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844824"/>
            <a:ext cx="6400800" cy="3048001"/>
          </a:xfrm>
        </p:spPr>
        <p:txBody>
          <a:bodyPr/>
          <a:lstStyle/>
          <a:p>
            <a:pPr indent="0" algn="ctr">
              <a:buNone/>
            </a:pPr>
            <a:r>
              <a:rPr lang="ru-RU" dirty="0"/>
              <a:t>У природному </a:t>
            </a:r>
            <a:r>
              <a:rPr lang="ru-RU" dirty="0" err="1"/>
              <a:t>газі</a:t>
            </a:r>
            <a:r>
              <a:rPr lang="ru-RU" dirty="0"/>
              <a:t> </a:t>
            </a:r>
            <a:r>
              <a:rPr lang="ru-RU" dirty="0" err="1"/>
              <a:t>містяться</a:t>
            </a:r>
            <a:r>
              <a:rPr lang="ru-RU" dirty="0"/>
              <a:t> </a:t>
            </a:r>
            <a:r>
              <a:rPr lang="ru-RU" dirty="0" err="1"/>
              <a:t>вуглеводні</a:t>
            </a:r>
            <a:r>
              <a:rPr lang="ru-RU" dirty="0"/>
              <a:t> з </a:t>
            </a:r>
            <a:r>
              <a:rPr lang="ru-RU" dirty="0" err="1"/>
              <a:t>низькою</a:t>
            </a:r>
            <a:r>
              <a:rPr lang="ru-RU" dirty="0"/>
              <a:t> молекулярною </a:t>
            </a:r>
            <a:r>
              <a:rPr lang="ru-RU" dirty="0" err="1"/>
              <a:t>масою</a:t>
            </a:r>
            <a:r>
              <a:rPr lang="ru-RU" dirty="0"/>
              <a:t>. Основною </a:t>
            </a:r>
            <a:r>
              <a:rPr lang="ru-RU" dirty="0" err="1"/>
              <a:t>складовою</a:t>
            </a:r>
            <a:r>
              <a:rPr lang="ru-RU" dirty="0"/>
              <a:t> </a:t>
            </a:r>
            <a:r>
              <a:rPr lang="ru-RU" dirty="0" err="1"/>
              <a:t>частиною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є метан: у </a:t>
            </a:r>
            <a:r>
              <a:rPr lang="ru-RU" dirty="0" err="1"/>
              <a:t>середньому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міститься</a:t>
            </a:r>
            <a:r>
              <a:rPr lang="ru-RU" dirty="0"/>
              <a:t> за </a:t>
            </a:r>
            <a:r>
              <a:rPr lang="ru-RU" dirty="0" err="1"/>
              <a:t>об’ємом</a:t>
            </a:r>
            <a:r>
              <a:rPr lang="ru-RU" dirty="0"/>
              <a:t> 80-98%. </a:t>
            </a:r>
            <a:r>
              <a:rPr lang="ru-RU" dirty="0" err="1"/>
              <a:t>Крім</a:t>
            </a:r>
            <a:r>
              <a:rPr lang="ru-RU" dirty="0"/>
              <a:t> метану, у природному </a:t>
            </a:r>
            <a:r>
              <a:rPr lang="ru-RU" dirty="0" err="1"/>
              <a:t>газі</a:t>
            </a:r>
            <a:r>
              <a:rPr lang="ru-RU" dirty="0"/>
              <a:t> є 2-3%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гомологів</a:t>
            </a:r>
            <a:r>
              <a:rPr lang="ru-RU" dirty="0"/>
              <a:t> – </a:t>
            </a:r>
            <a:r>
              <a:rPr lang="ru-RU" dirty="0" err="1"/>
              <a:t>етану</a:t>
            </a:r>
            <a:r>
              <a:rPr lang="ru-RU" dirty="0"/>
              <a:t>, пропану, бутану і невелика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домішок</a:t>
            </a:r>
            <a:r>
              <a:rPr lang="ru-RU" dirty="0"/>
              <a:t> – </a:t>
            </a:r>
            <a:r>
              <a:rPr lang="ru-RU" dirty="0" err="1"/>
              <a:t>сірководню</a:t>
            </a:r>
            <a:r>
              <a:rPr lang="ru-RU" dirty="0"/>
              <a:t>, азоту, </a:t>
            </a:r>
            <a:r>
              <a:rPr lang="ru-RU" dirty="0" err="1"/>
              <a:t>благородних</a:t>
            </a:r>
            <a:r>
              <a:rPr lang="ru-RU" dirty="0"/>
              <a:t> </a:t>
            </a:r>
            <a:r>
              <a:rPr lang="ru-RU" dirty="0" err="1"/>
              <a:t>газів</a:t>
            </a:r>
            <a:r>
              <a:rPr lang="ru-RU" dirty="0"/>
              <a:t>, оксиду </a:t>
            </a:r>
            <a:r>
              <a:rPr lang="ru-RU" dirty="0" err="1"/>
              <a:t>вуглецю</a:t>
            </a:r>
            <a:r>
              <a:rPr lang="ru-RU" dirty="0"/>
              <a:t> (</a:t>
            </a:r>
            <a:r>
              <a:rPr lang="en-US" dirty="0"/>
              <a:t>IV) </a:t>
            </a:r>
            <a:r>
              <a:rPr lang="ru-RU" dirty="0"/>
              <a:t>і </a:t>
            </a:r>
            <a:r>
              <a:rPr lang="ru-RU" dirty="0" err="1"/>
              <a:t>водяної</a:t>
            </a:r>
            <a:r>
              <a:rPr lang="ru-RU" dirty="0"/>
              <a:t> пари.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1081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thruBlk="1"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iza\Desktop\Image_3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1" y="12258"/>
            <a:ext cx="9146411" cy="684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556792"/>
            <a:ext cx="6400800" cy="3048001"/>
          </a:xfrm>
          <a:blipFill dpi="0" rotWithShape="1">
            <a:blip r:embed="rId3">
              <a:alphaModFix amt="40000"/>
            </a:blip>
            <a:srcRect/>
            <a:tile tx="0" ty="0" sx="100000" sy="100000" flip="none" algn="tl"/>
          </a:blipFill>
          <a:ln>
            <a:noFill/>
          </a:ln>
          <a:effectLst>
            <a:glow rad="939800">
              <a:schemeClr val="accent1">
                <a:alpha val="0"/>
              </a:schemeClr>
            </a:glow>
            <a:outerShdw blurRad="50800" dist="38100" algn="l" rotWithShape="0">
              <a:prstClr val="black">
                <a:alpha val="40000"/>
              </a:prstClr>
            </a:outerShdw>
            <a:reflection endPos="0" dist="50800" dir="5400000" sy="-100000" algn="bl" rotWithShape="0"/>
          </a:effectLst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fontScale="70000" lnSpcReduction="20000"/>
          </a:bodyPr>
          <a:lstStyle/>
          <a:p>
            <a:pPr indent="0" algn="ctr">
              <a:buNone/>
            </a:pPr>
            <a:r>
              <a:rPr lang="ru-RU" dirty="0" err="1"/>
              <a:t>Природний</a:t>
            </a:r>
            <a:r>
              <a:rPr lang="ru-RU" dirty="0"/>
              <a:t> газ – </a:t>
            </a:r>
            <a:r>
              <a:rPr lang="ru-RU" dirty="0" err="1"/>
              <a:t>цінне</a:t>
            </a:r>
            <a:r>
              <a:rPr lang="ru-RU" dirty="0"/>
              <a:t> </a:t>
            </a:r>
            <a:r>
              <a:rPr lang="ru-RU" dirty="0" err="1"/>
              <a:t>паливо</a:t>
            </a:r>
            <a:r>
              <a:rPr lang="ru-RU" dirty="0"/>
              <a:t>, за </a:t>
            </a:r>
            <a:r>
              <a:rPr lang="ru-RU" dirty="0" err="1"/>
              <a:t>своєю</a:t>
            </a:r>
            <a:r>
              <a:rPr lang="ru-RU" dirty="0"/>
              <a:t> теплотворною </a:t>
            </a:r>
            <a:r>
              <a:rPr lang="ru-RU" dirty="0" err="1"/>
              <a:t>здатністю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перевищує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відомі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палива</a:t>
            </a:r>
            <a:r>
              <a:rPr lang="ru-RU" dirty="0"/>
              <a:t> (при </a:t>
            </a:r>
            <a:r>
              <a:rPr lang="ru-RU" dirty="0" err="1"/>
              <a:t>спалюванні</a:t>
            </a:r>
            <a:r>
              <a:rPr lang="ru-RU" dirty="0"/>
              <a:t> 1 м3 газу </a:t>
            </a:r>
            <a:r>
              <a:rPr lang="ru-RU" dirty="0" err="1"/>
              <a:t>виділяється</a:t>
            </a:r>
            <a:r>
              <a:rPr lang="ru-RU" dirty="0"/>
              <a:t> 54400 кДж </a:t>
            </a:r>
            <a:r>
              <a:rPr lang="ru-RU" dirty="0" err="1"/>
              <a:t>теплоти</a:t>
            </a:r>
            <a:r>
              <a:rPr lang="ru-RU" dirty="0"/>
              <a:t>). </a:t>
            </a:r>
            <a:r>
              <a:rPr lang="ru-RU" dirty="0" err="1"/>
              <a:t>Важливою</a:t>
            </a:r>
            <a:r>
              <a:rPr lang="ru-RU" dirty="0"/>
              <a:t> </a:t>
            </a:r>
            <a:r>
              <a:rPr lang="ru-RU" dirty="0" err="1"/>
              <a:t>особливістю</a:t>
            </a:r>
            <a:r>
              <a:rPr lang="ru-RU" dirty="0"/>
              <a:t> </a:t>
            </a:r>
            <a:r>
              <a:rPr lang="ru-RU" dirty="0" err="1"/>
              <a:t>газоподібного</a:t>
            </a:r>
            <a:r>
              <a:rPr lang="ru-RU" dirty="0"/>
              <a:t> </a:t>
            </a:r>
            <a:r>
              <a:rPr lang="ru-RU" dirty="0" err="1"/>
              <a:t>палива</a:t>
            </a:r>
            <a:r>
              <a:rPr lang="ru-RU" dirty="0"/>
              <a:t> </a:t>
            </a:r>
            <a:r>
              <a:rPr lang="ru-RU" dirty="0" err="1"/>
              <a:t>порівняно</a:t>
            </a:r>
            <a:r>
              <a:rPr lang="ru-RU" dirty="0"/>
              <a:t> з </a:t>
            </a:r>
            <a:r>
              <a:rPr lang="ru-RU" dirty="0" err="1"/>
              <a:t>рідким</a:t>
            </a:r>
            <a:r>
              <a:rPr lang="ru-RU" dirty="0"/>
              <a:t> є </a:t>
            </a:r>
            <a:r>
              <a:rPr lang="ru-RU" dirty="0" err="1"/>
              <a:t>менше</a:t>
            </a:r>
            <a:r>
              <a:rPr lang="ru-RU" dirty="0"/>
              <a:t> </a:t>
            </a:r>
            <a:r>
              <a:rPr lang="ru-RU" dirty="0" err="1"/>
              <a:t>забруднення</a:t>
            </a:r>
            <a:r>
              <a:rPr lang="ru-RU" dirty="0"/>
              <a:t> </a:t>
            </a:r>
            <a:r>
              <a:rPr lang="ru-RU" dirty="0" err="1"/>
              <a:t>навколишнього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 продуктами </a:t>
            </a:r>
            <a:r>
              <a:rPr lang="ru-RU" dirty="0" err="1"/>
              <a:t>горіння</a:t>
            </a:r>
            <a:r>
              <a:rPr lang="ru-RU" dirty="0"/>
              <a:t>. Тому </a:t>
            </a:r>
            <a:r>
              <a:rPr lang="ru-RU" dirty="0" err="1"/>
              <a:t>природний</a:t>
            </a:r>
            <a:r>
              <a:rPr lang="ru-RU" dirty="0"/>
              <a:t> газ – один з </a:t>
            </a:r>
            <a:r>
              <a:rPr lang="ru-RU" dirty="0" err="1"/>
              <a:t>кращих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палива</a:t>
            </a:r>
            <a:r>
              <a:rPr lang="ru-RU" dirty="0"/>
              <a:t> для </a:t>
            </a:r>
            <a:r>
              <a:rPr lang="ru-RU" dirty="0" err="1"/>
              <a:t>промислових</a:t>
            </a:r>
            <a:r>
              <a:rPr lang="ru-RU" dirty="0"/>
              <a:t> і </a:t>
            </a:r>
            <a:r>
              <a:rPr lang="ru-RU" dirty="0" err="1"/>
              <a:t>побутових</a:t>
            </a:r>
            <a:r>
              <a:rPr lang="ru-RU" dirty="0"/>
              <a:t> потреб.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у </a:t>
            </a:r>
            <a:r>
              <a:rPr lang="ru-RU" dirty="0" err="1"/>
              <a:t>заводських</a:t>
            </a:r>
            <a:r>
              <a:rPr lang="ru-RU" dirty="0"/>
              <a:t> </a:t>
            </a:r>
            <a:r>
              <a:rPr lang="ru-RU" dirty="0" err="1"/>
              <a:t>котельних</a:t>
            </a:r>
            <a:r>
              <a:rPr lang="ru-RU" dirty="0"/>
              <a:t> установках, </a:t>
            </a:r>
            <a:r>
              <a:rPr lang="ru-RU" dirty="0" err="1"/>
              <a:t>промислових</a:t>
            </a:r>
            <a:r>
              <a:rPr lang="ru-RU" dirty="0"/>
              <a:t> печах (</a:t>
            </a:r>
            <a:r>
              <a:rPr lang="ru-RU" dirty="0" err="1"/>
              <a:t>доменних</a:t>
            </a:r>
            <a:r>
              <a:rPr lang="ru-RU" dirty="0"/>
              <a:t>, </a:t>
            </a:r>
            <a:r>
              <a:rPr lang="ru-RU" dirty="0" err="1"/>
              <a:t>скловарних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), </a:t>
            </a:r>
            <a:r>
              <a:rPr lang="ru-RU" dirty="0" err="1"/>
              <a:t>побуті</a:t>
            </a:r>
            <a:r>
              <a:rPr lang="ru-RU" dirty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Природний</a:t>
            </a:r>
            <a:r>
              <a:rPr lang="ru-RU" dirty="0"/>
              <a:t> газ є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цінною</a:t>
            </a:r>
            <a:r>
              <a:rPr lang="ru-RU" dirty="0"/>
              <a:t> </a:t>
            </a:r>
            <a:r>
              <a:rPr lang="ru-RU" dirty="0" err="1"/>
              <a:t>хімічною</a:t>
            </a:r>
            <a:r>
              <a:rPr lang="ru-RU" dirty="0"/>
              <a:t> </a:t>
            </a:r>
            <a:r>
              <a:rPr lang="ru-RU" dirty="0" err="1"/>
              <a:t>сировиною</a:t>
            </a:r>
            <a:r>
              <a:rPr lang="ru-RU" dirty="0"/>
              <a:t>: з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добувають</a:t>
            </a:r>
            <a:r>
              <a:rPr lang="ru-RU" dirty="0"/>
              <a:t> сажу, </a:t>
            </a:r>
            <a:r>
              <a:rPr lang="ru-RU" dirty="0" err="1"/>
              <a:t>водень</a:t>
            </a:r>
            <a:r>
              <a:rPr lang="ru-RU" dirty="0"/>
              <a:t>, ацетилен, </a:t>
            </a:r>
            <a:r>
              <a:rPr lang="ru-RU" dirty="0" err="1"/>
              <a:t>хлорпохідні</a:t>
            </a:r>
            <a:r>
              <a:rPr lang="ru-RU" dirty="0"/>
              <a:t>, синтез-газ.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50295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iza\Desktop\topic22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28" y="0"/>
            <a:ext cx="91231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616967"/>
            <a:ext cx="7048872" cy="3624065"/>
          </a:xfrm>
          <a:blipFill dpi="0" rotWithShape="1">
            <a:blip r:embed="rId3">
              <a:alphaModFix amt="50000"/>
            </a:blip>
            <a:srcRect/>
            <a:tile tx="0" ty="0" sx="100000" sy="100000" flip="none" algn="tl"/>
          </a:blipFill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 fontScale="92500" lnSpcReduction="20000"/>
          </a:bodyPr>
          <a:lstStyle/>
          <a:p>
            <a:pPr indent="0" algn="ctr">
              <a:buNone/>
            </a:pPr>
            <a:r>
              <a:rPr lang="ru-RU" dirty="0"/>
              <a:t>До природного газу належать і </a:t>
            </a:r>
            <a:r>
              <a:rPr lang="ru-RU" dirty="0" err="1"/>
              <a:t>супутні</a:t>
            </a:r>
            <a:r>
              <a:rPr lang="ru-RU" dirty="0"/>
              <a:t> гази,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розчинені</a:t>
            </a:r>
            <a:r>
              <a:rPr lang="ru-RU" dirty="0"/>
              <a:t> у </a:t>
            </a:r>
            <a:r>
              <a:rPr lang="ru-RU" dirty="0" err="1"/>
              <a:t>нафті</a:t>
            </a:r>
            <a:r>
              <a:rPr lang="ru-RU" dirty="0"/>
              <a:t>, </a:t>
            </a:r>
            <a:r>
              <a:rPr lang="ru-RU" dirty="0" err="1"/>
              <a:t>містяться</a:t>
            </a:r>
            <a:r>
              <a:rPr lang="ru-RU" dirty="0"/>
              <a:t> над нею і </a:t>
            </a:r>
            <a:r>
              <a:rPr lang="ru-RU" dirty="0" err="1"/>
              <a:t>виділяються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добування</a:t>
            </a:r>
            <a:r>
              <a:rPr lang="ru-RU" dirty="0"/>
              <a:t>. На </a:t>
            </a:r>
            <a:r>
              <a:rPr lang="ru-RU" dirty="0" err="1"/>
              <a:t>поверхню</a:t>
            </a:r>
            <a:r>
              <a:rPr lang="ru-RU" dirty="0"/>
              <a:t> </a:t>
            </a:r>
            <a:r>
              <a:rPr lang="ru-RU" dirty="0" err="1"/>
              <a:t>нафта</a:t>
            </a:r>
            <a:r>
              <a:rPr lang="ru-RU" dirty="0"/>
              <a:t> </a:t>
            </a:r>
            <a:r>
              <a:rPr lang="ru-RU" dirty="0" err="1"/>
              <a:t>поступає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тиском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газів</a:t>
            </a:r>
            <a:r>
              <a:rPr lang="ru-RU" dirty="0"/>
              <a:t> і </a:t>
            </a:r>
            <a:r>
              <a:rPr lang="ru-RU" dirty="0" err="1"/>
              <a:t>фонтанує</a:t>
            </a:r>
            <a:r>
              <a:rPr lang="ru-RU" dirty="0"/>
              <a:t>. </a:t>
            </a:r>
            <a:r>
              <a:rPr lang="ru-RU" dirty="0" err="1"/>
              <a:t>Супутній</a:t>
            </a:r>
            <a:r>
              <a:rPr lang="ru-RU" dirty="0"/>
              <a:t> </a:t>
            </a:r>
            <a:r>
              <a:rPr lang="ru-RU" dirty="0" err="1"/>
              <a:t>нафтовий</a:t>
            </a:r>
            <a:r>
              <a:rPr lang="ru-RU" dirty="0"/>
              <a:t> газ </a:t>
            </a:r>
            <a:r>
              <a:rPr lang="ru-RU" dirty="0" err="1"/>
              <a:t>відрізняється</a:t>
            </a:r>
            <a:r>
              <a:rPr lang="ru-RU" dirty="0"/>
              <a:t> за складом </a:t>
            </a:r>
            <a:r>
              <a:rPr lang="ru-RU" dirty="0" err="1"/>
              <a:t>від</a:t>
            </a:r>
            <a:r>
              <a:rPr lang="ru-RU" dirty="0"/>
              <a:t> природного: у </a:t>
            </a:r>
            <a:r>
              <a:rPr lang="ru-RU" dirty="0" err="1"/>
              <a:t>ньому</a:t>
            </a:r>
            <a:r>
              <a:rPr lang="ru-RU" dirty="0"/>
              <a:t> </a:t>
            </a:r>
            <a:r>
              <a:rPr lang="ru-RU" dirty="0" err="1"/>
              <a:t>містить</a:t>
            </a:r>
            <a:r>
              <a:rPr lang="ru-RU" dirty="0"/>
              <a:t> </a:t>
            </a:r>
            <a:r>
              <a:rPr lang="ru-RU" dirty="0" err="1"/>
              <a:t>менше</a:t>
            </a:r>
            <a:r>
              <a:rPr lang="ru-RU" dirty="0"/>
              <a:t> метану (30-59% за </a:t>
            </a:r>
            <a:r>
              <a:rPr lang="ru-RU" dirty="0" err="1"/>
              <a:t>об’ємом</a:t>
            </a:r>
            <a:r>
              <a:rPr lang="ru-RU" dirty="0"/>
              <a:t>), але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етану</a:t>
            </a:r>
            <a:r>
              <a:rPr lang="ru-RU" dirty="0"/>
              <a:t>, пропану, бутану, пентану (7-20% за </a:t>
            </a:r>
            <a:r>
              <a:rPr lang="ru-RU" dirty="0" err="1"/>
              <a:t>об’ємом</a:t>
            </a:r>
            <a:r>
              <a:rPr lang="ru-RU" dirty="0"/>
              <a:t>) і </a:t>
            </a:r>
            <a:r>
              <a:rPr lang="ru-RU" dirty="0" err="1"/>
              <a:t>вищих</a:t>
            </a:r>
            <a:r>
              <a:rPr lang="ru-RU" dirty="0"/>
              <a:t> </a:t>
            </a:r>
            <a:r>
              <a:rPr lang="ru-RU" dirty="0" err="1"/>
              <a:t>вуглеводнів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у природному </a:t>
            </a:r>
            <a:r>
              <a:rPr lang="ru-RU" dirty="0" err="1"/>
              <a:t>газі</a:t>
            </a:r>
            <a:r>
              <a:rPr lang="ru-RU" dirty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Раніше</a:t>
            </a:r>
            <a:r>
              <a:rPr lang="ru-RU" dirty="0"/>
              <a:t> </a:t>
            </a:r>
            <a:r>
              <a:rPr lang="ru-RU" dirty="0" err="1"/>
              <a:t>супутній</a:t>
            </a:r>
            <a:r>
              <a:rPr lang="ru-RU" dirty="0"/>
              <a:t> газ не </a:t>
            </a:r>
            <a:r>
              <a:rPr lang="ru-RU" dirty="0" err="1"/>
              <a:t>знаходив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і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добування</a:t>
            </a:r>
            <a:r>
              <a:rPr lang="ru-RU" dirty="0"/>
              <a:t> </a:t>
            </a:r>
            <a:r>
              <a:rPr lang="ru-RU" dirty="0" err="1"/>
              <a:t>нафти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спалювали</a:t>
            </a:r>
            <a:r>
              <a:rPr lang="ru-RU" dirty="0"/>
              <a:t> </a:t>
            </a:r>
            <a:r>
              <a:rPr lang="ru-RU" dirty="0" err="1"/>
              <a:t>факельним</a:t>
            </a:r>
            <a:r>
              <a:rPr lang="ru-RU" dirty="0"/>
              <a:t> способом.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5268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iza\Desktop\1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31"/>
            <a:ext cx="9144000" cy="687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9612" y="1484784"/>
            <a:ext cx="6584776" cy="3569569"/>
          </a:xfrm>
          <a:blipFill dpi="0" rotWithShape="1">
            <a:blip r:embed="rId3">
              <a:alphaModFix amt="60000"/>
              <a:duotone>
                <a:schemeClr val="dk2">
                  <a:shade val="30000"/>
                  <a:satMod val="200000"/>
                </a:schemeClr>
                <a:schemeClr val="dk2">
                  <a:tint val="20000"/>
                </a:schemeClr>
              </a:duotone>
            </a:blip>
            <a:srcRect/>
            <a:stretch>
              <a:fillRect/>
            </a:stretch>
          </a:blipFill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indent="0" algn="ctr">
              <a:buNone/>
            </a:pPr>
            <a:r>
              <a:rPr lang="uk-UA" sz="2800" u="sng" dirty="0" smtClean="0"/>
              <a:t>Склад природнього газу :</a:t>
            </a:r>
          </a:p>
          <a:p>
            <a:pPr marL="342900" indent="-342900">
              <a:buFont typeface="+mj-lt"/>
              <a:buAutoNum type="arabicPeriod"/>
            </a:pPr>
            <a:endParaRPr lang="uk-UA" sz="20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uk-UA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98</a:t>
            </a:r>
            <a:r>
              <a:rPr lang="uk-UA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% - СН4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2% - С2Н6</a:t>
            </a:r>
            <a:r>
              <a:rPr lang="ru-RU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, С3Н8, С4Н10, 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N2, CO2, H2, H2S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uk-UA" sz="20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indent="0">
              <a:buNone/>
            </a:pPr>
            <a:endParaRPr lang="ru-RU" sz="2000" u="sng" dirty="0"/>
          </a:p>
        </p:txBody>
      </p:sp>
    </p:spTree>
    <p:extLst>
      <p:ext uri="{BB962C8B-B14F-4D97-AF65-F5344CB8AC3E}">
        <p14:creationId xmlns:p14="http://schemas.microsoft.com/office/powerpoint/2010/main" val="186801165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iza\Desktop\53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484784"/>
            <a:ext cx="7128792" cy="3600400"/>
          </a:xfrm>
          <a:gradFill>
            <a:gsLst>
              <a:gs pos="0">
                <a:schemeClr val="dk2">
                  <a:tint val="70000"/>
                  <a:alpha val="20000"/>
                  <a:lumMod val="9000"/>
                </a:schemeClr>
              </a:gs>
              <a:gs pos="100000">
                <a:schemeClr val="dk2">
                  <a:shade val="80000"/>
                </a:schemeClr>
              </a:gs>
            </a:gsLst>
          </a:gradFill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fontScale="47500" lnSpcReduction="20000"/>
          </a:bodyPr>
          <a:lstStyle/>
          <a:p>
            <a:pPr indent="0" algn="ctr">
              <a:buNone/>
            </a:pPr>
            <a:r>
              <a:rPr lang="uk-UA" sz="3400" b="1" u="sng" dirty="0" smtClean="0"/>
              <a:t>Склад супутнього нафтового газу </a:t>
            </a:r>
            <a:r>
              <a:rPr lang="uk-UA" sz="2400" b="1" u="sng" dirty="0" smtClean="0"/>
              <a:t>:</a:t>
            </a:r>
          </a:p>
          <a:p>
            <a:pPr marL="457200" indent="-457200"/>
            <a:r>
              <a:rPr lang="uk-UA" sz="2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Склад:</a:t>
            </a:r>
          </a:p>
          <a:p>
            <a:pPr marL="342900" indent="-342900">
              <a:buAutoNum type="arabicPeriod"/>
            </a:pPr>
            <a:r>
              <a:rPr lang="uk-UA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30-40</a:t>
            </a:r>
            <a:r>
              <a:rPr lang="uk-UA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% - СН4</a:t>
            </a:r>
          </a:p>
          <a:p>
            <a:pPr marL="342900" indent="-342900">
              <a:buAutoNum type="arabicPeriod"/>
            </a:pPr>
            <a:r>
              <a:rPr lang="uk-UA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7</a:t>
            </a:r>
            <a:r>
              <a:rPr lang="en-US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,5% - C2H6</a:t>
            </a:r>
          </a:p>
          <a:p>
            <a:pPr marL="342900" indent="-342900">
              <a:buAutoNum type="arabicPeriod"/>
            </a:pPr>
            <a:r>
              <a:rPr lang="en-US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21,8% - C3H8</a:t>
            </a:r>
          </a:p>
          <a:p>
            <a:pPr marL="342900" indent="-342900">
              <a:buAutoNum type="arabicPeriod"/>
            </a:pPr>
            <a:r>
              <a:rPr lang="en-US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20,5% - C4H10</a:t>
            </a:r>
          </a:p>
          <a:p>
            <a:r>
              <a:rPr lang="uk-UA" sz="2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  Домішки</a:t>
            </a:r>
            <a:r>
              <a:rPr lang="uk-UA" sz="28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: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N2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CO2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H2O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H2S</a:t>
            </a:r>
            <a:endParaRPr lang="ru-RU" sz="28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indent="0">
              <a:buNone/>
            </a:pPr>
            <a:endParaRPr lang="ru-RU" sz="2400" u="sng" dirty="0"/>
          </a:p>
        </p:txBody>
      </p:sp>
    </p:spTree>
    <p:extLst>
      <p:ext uri="{BB962C8B-B14F-4D97-AF65-F5344CB8AC3E}">
        <p14:creationId xmlns:p14="http://schemas.microsoft.com/office/powerpoint/2010/main" val="30182585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liza\Desktop\d57c6b6-962895923_628x4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" y="-1"/>
            <a:ext cx="91441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549" y="1700808"/>
            <a:ext cx="6400800" cy="3048001"/>
          </a:xfrm>
          <a:solidFill>
            <a:schemeClr val="accent6">
              <a:alpha val="5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 indent="0" algn="ctr">
              <a:buNone/>
            </a:pPr>
            <a:r>
              <a:rPr lang="ru-RU" dirty="0"/>
              <a:t>При </a:t>
            </a:r>
            <a:r>
              <a:rPr lang="ru-RU" dirty="0" err="1"/>
              <a:t>переробці</a:t>
            </a:r>
            <a:r>
              <a:rPr lang="ru-RU" dirty="0"/>
              <a:t> </a:t>
            </a:r>
            <a:r>
              <a:rPr lang="ru-RU" dirty="0" err="1"/>
              <a:t>супутнього</a:t>
            </a:r>
            <a:r>
              <a:rPr lang="ru-RU" dirty="0"/>
              <a:t> </a:t>
            </a:r>
            <a:r>
              <a:rPr lang="ru-RU" dirty="0" err="1"/>
              <a:t>нафтового</a:t>
            </a:r>
            <a:r>
              <a:rPr lang="ru-RU" dirty="0"/>
              <a:t> газу </a:t>
            </a:r>
            <a:r>
              <a:rPr lang="ru-RU" dirty="0" err="1"/>
              <a:t>спочатку</a:t>
            </a:r>
            <a:r>
              <a:rPr lang="ru-RU" dirty="0"/>
              <a:t> </a:t>
            </a:r>
            <a:r>
              <a:rPr lang="ru-RU" dirty="0" err="1"/>
              <a:t>відокремлюють</a:t>
            </a:r>
            <a:r>
              <a:rPr lang="ru-RU" dirty="0"/>
              <a:t> </a:t>
            </a:r>
            <a:r>
              <a:rPr lang="ru-RU" dirty="0" err="1"/>
              <a:t>рідкі</a:t>
            </a:r>
            <a:r>
              <a:rPr lang="ru-RU" dirty="0"/>
              <a:t> легко </a:t>
            </a:r>
            <a:r>
              <a:rPr lang="ru-RU" dirty="0" err="1"/>
              <a:t>киплячі</a:t>
            </a:r>
            <a:r>
              <a:rPr lang="ru-RU" dirty="0"/>
              <a:t> </a:t>
            </a:r>
            <a:r>
              <a:rPr lang="ru-RU" dirty="0" err="1"/>
              <a:t>вуглеводні</a:t>
            </a:r>
            <a:r>
              <a:rPr lang="ru-RU" dirty="0"/>
              <a:t> – пентан, </a:t>
            </a:r>
            <a:r>
              <a:rPr lang="ru-RU" dirty="0" err="1"/>
              <a:t>гексан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 Вони разом </a:t>
            </a:r>
            <a:r>
              <a:rPr lang="ru-RU" dirty="0" err="1"/>
              <a:t>утворюють</a:t>
            </a:r>
            <a:r>
              <a:rPr lang="ru-RU" dirty="0"/>
              <a:t> так званий </a:t>
            </a:r>
            <a:r>
              <a:rPr lang="ru-RU" dirty="0" err="1"/>
              <a:t>газовий</a:t>
            </a:r>
            <a:r>
              <a:rPr lang="ru-RU" dirty="0"/>
              <a:t> бензин (</a:t>
            </a:r>
            <a:r>
              <a:rPr lang="ru-RU" dirty="0" err="1"/>
              <a:t>газолін</a:t>
            </a:r>
            <a:r>
              <a:rPr lang="ru-RU" dirty="0"/>
              <a:t>),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використовується</a:t>
            </a:r>
            <a:r>
              <a:rPr lang="ru-RU" dirty="0"/>
              <a:t> як добавка до </a:t>
            </a:r>
            <a:r>
              <a:rPr lang="ru-RU" dirty="0" err="1"/>
              <a:t>звичайних</a:t>
            </a:r>
            <a:r>
              <a:rPr lang="ru-RU" dirty="0"/>
              <a:t> </a:t>
            </a:r>
            <a:r>
              <a:rPr lang="ru-RU" dirty="0" err="1"/>
              <a:t>бензинів</a:t>
            </a:r>
            <a:r>
              <a:rPr lang="ru-RU" dirty="0"/>
              <a:t> для </a:t>
            </a:r>
            <a:r>
              <a:rPr lang="ru-RU" dirty="0" err="1"/>
              <a:t>кращого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займання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запуску </a:t>
            </a:r>
            <a:r>
              <a:rPr lang="ru-RU" dirty="0" err="1"/>
              <a:t>двигунів</a:t>
            </a:r>
            <a:r>
              <a:rPr lang="ru-RU" dirty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відокремлюється</a:t>
            </a:r>
            <a:r>
              <a:rPr lang="ru-RU" dirty="0"/>
              <a:t> пропан-</a:t>
            </a:r>
            <a:r>
              <a:rPr lang="ru-RU" dirty="0" err="1"/>
              <a:t>бутанова</a:t>
            </a:r>
            <a:r>
              <a:rPr lang="ru-RU" dirty="0"/>
              <a:t> </a:t>
            </a:r>
            <a:r>
              <a:rPr lang="ru-RU" dirty="0" err="1"/>
              <a:t>суміш</a:t>
            </a:r>
            <a:r>
              <a:rPr lang="ru-RU" dirty="0"/>
              <a:t>, </a:t>
            </a:r>
            <a:r>
              <a:rPr lang="ru-RU" dirty="0" err="1"/>
              <a:t>якою</a:t>
            </a:r>
            <a:r>
              <a:rPr lang="ru-RU" dirty="0"/>
              <a:t> </a:t>
            </a:r>
            <a:r>
              <a:rPr lang="ru-RU" dirty="0" err="1"/>
              <a:t>заповнюють</a:t>
            </a:r>
            <a:r>
              <a:rPr lang="ru-RU" dirty="0"/>
              <a:t> </a:t>
            </a:r>
            <a:r>
              <a:rPr lang="ru-RU" dirty="0" err="1"/>
              <a:t>балони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тиском</a:t>
            </a:r>
            <a:r>
              <a:rPr lang="ru-RU" dirty="0"/>
              <a:t>. </a:t>
            </a:r>
            <a:r>
              <a:rPr lang="ru-RU" dirty="0" err="1"/>
              <a:t>Зріджений</a:t>
            </a:r>
            <a:r>
              <a:rPr lang="ru-RU" dirty="0"/>
              <a:t> газ </a:t>
            </a:r>
            <a:r>
              <a:rPr lang="ru-RU" dirty="0" err="1"/>
              <a:t>використовується</a:t>
            </a:r>
            <a:r>
              <a:rPr lang="ru-RU" dirty="0"/>
              <a:t> як </a:t>
            </a:r>
            <a:r>
              <a:rPr lang="ru-RU" dirty="0" err="1"/>
              <a:t>газоподібне</a:t>
            </a:r>
            <a:r>
              <a:rPr lang="ru-RU" dirty="0"/>
              <a:t> </a:t>
            </a:r>
            <a:r>
              <a:rPr lang="ru-RU" dirty="0" err="1"/>
              <a:t>паливо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залишається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відокремлення</a:t>
            </a:r>
            <a:r>
              <a:rPr lang="ru-RU" dirty="0"/>
              <a:t> газового бензину і бутан-</a:t>
            </a:r>
            <a:r>
              <a:rPr lang="ru-RU" dirty="0" err="1"/>
              <a:t>пропанової</a:t>
            </a:r>
            <a:r>
              <a:rPr lang="ru-RU" dirty="0"/>
              <a:t> </a:t>
            </a:r>
            <a:r>
              <a:rPr lang="ru-RU" dirty="0" err="1"/>
              <a:t>суміші</a:t>
            </a:r>
            <a:r>
              <a:rPr lang="ru-RU" dirty="0"/>
              <a:t>, </a:t>
            </a:r>
            <a:r>
              <a:rPr lang="ru-RU" dirty="0" err="1"/>
              <a:t>складається</a:t>
            </a:r>
            <a:r>
              <a:rPr lang="ru-RU" dirty="0"/>
              <a:t> </a:t>
            </a:r>
            <a:r>
              <a:rPr lang="ru-RU" dirty="0" err="1"/>
              <a:t>переважно</a:t>
            </a:r>
            <a:r>
              <a:rPr lang="ru-RU" dirty="0"/>
              <a:t> з метану і </a:t>
            </a:r>
            <a:r>
              <a:rPr lang="ru-RU" dirty="0" err="1"/>
              <a:t>використовується</a:t>
            </a:r>
            <a:r>
              <a:rPr lang="ru-RU" dirty="0"/>
              <a:t> як </a:t>
            </a:r>
            <a:r>
              <a:rPr lang="ru-RU" dirty="0" err="1"/>
              <a:t>паливо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3249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liza\Desktop\316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0" y="14319"/>
            <a:ext cx="9133160" cy="6843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7020" y="1844824"/>
            <a:ext cx="6400800" cy="3048001"/>
          </a:xfrm>
        </p:spPr>
        <p:txBody>
          <a:bodyPr/>
          <a:lstStyle/>
          <a:p>
            <a:pPr indent="0" algn="ctr">
              <a:buNone/>
            </a:pPr>
            <a:r>
              <a:rPr lang="ru-RU" dirty="0"/>
              <a:t>Для </a:t>
            </a:r>
            <a:r>
              <a:rPr lang="ru-RU" dirty="0" err="1"/>
              <a:t>хімічної</a:t>
            </a:r>
            <a:r>
              <a:rPr lang="ru-RU" dirty="0"/>
              <a:t> </a:t>
            </a:r>
            <a:r>
              <a:rPr lang="ru-RU" dirty="0" err="1"/>
              <a:t>переробки</a:t>
            </a:r>
            <a:r>
              <a:rPr lang="ru-RU" dirty="0"/>
              <a:t> з </a:t>
            </a:r>
            <a:r>
              <a:rPr lang="ru-RU" dirty="0" err="1"/>
              <a:t>супутнього</a:t>
            </a:r>
            <a:r>
              <a:rPr lang="ru-RU" dirty="0"/>
              <a:t> газу </a:t>
            </a:r>
            <a:r>
              <a:rPr lang="ru-RU" dirty="0" err="1"/>
              <a:t>відокремлюють</a:t>
            </a:r>
            <a:r>
              <a:rPr lang="ru-RU" dirty="0"/>
              <a:t> </a:t>
            </a:r>
            <a:r>
              <a:rPr lang="ru-RU" dirty="0" err="1"/>
              <a:t>індивідуальні</a:t>
            </a:r>
            <a:r>
              <a:rPr lang="ru-RU" dirty="0"/>
              <a:t> </a:t>
            </a:r>
            <a:r>
              <a:rPr lang="ru-RU" dirty="0" err="1"/>
              <a:t>вуглеводні</a:t>
            </a:r>
            <a:r>
              <a:rPr lang="ru-RU" dirty="0"/>
              <a:t>: </a:t>
            </a:r>
            <a:r>
              <a:rPr lang="ru-RU" dirty="0" err="1" smtClean="0"/>
              <a:t>етан</a:t>
            </a:r>
            <a:r>
              <a:rPr lang="ru-RU" dirty="0" smtClean="0"/>
              <a:t>, </a:t>
            </a:r>
            <a:r>
              <a:rPr lang="ru-RU" dirty="0"/>
              <a:t>пропан, н-бутан </a:t>
            </a:r>
            <a:r>
              <a:rPr lang="ru-RU" dirty="0" err="1"/>
              <a:t>тощо</a:t>
            </a:r>
            <a:r>
              <a:rPr lang="ru-RU" dirty="0"/>
              <a:t>.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насичені</a:t>
            </a:r>
            <a:r>
              <a:rPr lang="ru-RU" dirty="0"/>
              <a:t> </a:t>
            </a:r>
            <a:r>
              <a:rPr lang="ru-RU" dirty="0" err="1"/>
              <a:t>вуглеводні</a:t>
            </a:r>
            <a:r>
              <a:rPr lang="ru-RU" dirty="0"/>
              <a:t> </a:t>
            </a:r>
            <a:r>
              <a:rPr lang="ru-RU" dirty="0" err="1"/>
              <a:t>відносно</a:t>
            </a:r>
            <a:r>
              <a:rPr lang="ru-RU" dirty="0"/>
              <a:t> </a:t>
            </a:r>
            <a:r>
              <a:rPr lang="ru-RU" dirty="0" err="1"/>
              <a:t>хімічно</a:t>
            </a:r>
            <a:r>
              <a:rPr lang="ru-RU" dirty="0"/>
              <a:t> </a:t>
            </a:r>
            <a:r>
              <a:rPr lang="ru-RU" dirty="0" err="1"/>
              <a:t>інертні</a:t>
            </a:r>
            <a:r>
              <a:rPr lang="ru-RU" dirty="0"/>
              <a:t> і мало </a:t>
            </a:r>
            <a:r>
              <a:rPr lang="ru-RU" dirty="0" err="1"/>
              <a:t>придатні</a:t>
            </a:r>
            <a:r>
              <a:rPr lang="ru-RU" dirty="0"/>
              <a:t> як </a:t>
            </a:r>
            <a:r>
              <a:rPr lang="ru-RU" dirty="0" err="1"/>
              <a:t>сировина</a:t>
            </a:r>
            <a:r>
              <a:rPr lang="ru-RU" dirty="0"/>
              <a:t> для </a:t>
            </a:r>
            <a:r>
              <a:rPr lang="ru-RU" dirty="0" err="1"/>
              <a:t>хімічного</a:t>
            </a:r>
            <a:r>
              <a:rPr lang="ru-RU" dirty="0"/>
              <a:t> синтезу,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перетворюють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реакцій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1262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55</TotalTime>
  <Words>410</Words>
  <Application>Microsoft Office PowerPoint</Application>
  <PresentationFormat>Экран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Кутюр</vt:lpstr>
      <vt:lpstr>Природні і супутні нафтові гази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використаних джерел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Природні і супутні нафтові гази</dc:title>
  <dc:creator>Lizk</dc:creator>
  <cp:lastModifiedBy>Lizk</cp:lastModifiedBy>
  <cp:revision>7</cp:revision>
  <dcterms:created xsi:type="dcterms:W3CDTF">2014-12-07T15:44:03Z</dcterms:created>
  <dcterms:modified xsi:type="dcterms:W3CDTF">2014-12-07T16:49:59Z</dcterms:modified>
</cp:coreProperties>
</file>