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67" r:id="rId4"/>
    <p:sldId id="271" r:id="rId5"/>
    <p:sldId id="257" r:id="rId6"/>
    <p:sldId id="258" r:id="rId7"/>
    <p:sldId id="259" r:id="rId8"/>
    <p:sldId id="260" r:id="rId9"/>
    <p:sldId id="261" r:id="rId10"/>
    <p:sldId id="266" r:id="rId11"/>
    <p:sldId id="256" r:id="rId12"/>
    <p:sldId id="262" r:id="rId13"/>
    <p:sldId id="263" r:id="rId14"/>
    <p:sldId id="265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0" autoAdjust="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7452F-E738-417A-9C46-A27CE60C6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ABF8-817E-46A7-9667-C96B40042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E834-8EC4-4D25-8D9E-679D549D56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CFF4-ACBD-4950-8697-FE8248056F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E1D85-C55A-4140-BA5D-501E5BAB0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DD31-63B2-4E5F-80FA-DAEA26387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5BAC0-DDB1-4042-9517-EF38AFAF0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FA09C-FD26-411F-8611-7C35778C7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53BD-589D-4500-B976-F59A08C64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0CDD-061F-41A7-ABD7-AC817F808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70FD-9889-44A4-B7B4-9C6155D17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410E30-DF74-4367-9E20-960C2FCF98C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7786742" cy="394177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Планета</a:t>
            </a:r>
          </a:p>
          <a:p>
            <a:pPr algn="ctr"/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Меркурий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mercury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1075"/>
            <a:ext cx="6604000" cy="495300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63575" y="6184900"/>
            <a:ext cx="707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55650" y="6232525"/>
            <a:ext cx="7124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9900"/>
                </a:solidFill>
              </a:rPr>
              <a:t>На Меркурии не существует времен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706937" cy="643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3e32490f80b6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7777163" cy="4276725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9113" y="6113463"/>
            <a:ext cx="722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35013" y="6113463"/>
            <a:ext cx="563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4213" y="5800725"/>
            <a:ext cx="731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9900"/>
                </a:solidFill>
              </a:rPr>
              <a:t>Поверхность Меркурия похожа на лунную.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поверхность напоминает лунну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4156075" cy="4191000"/>
          </a:xfrm>
          <a:prstGeom prst="rect">
            <a:avLst/>
          </a:prstGeom>
          <a:noFill/>
        </p:spPr>
      </p:pic>
      <p:pic>
        <p:nvPicPr>
          <p:cNvPr id="9222" name="Picture 6" descr="8448233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3810000" cy="3838575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08038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6238" y="5681663"/>
            <a:ext cx="556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47675" y="5392738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50825" y="5556250"/>
            <a:ext cx="8497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9900"/>
                </a:solidFill>
              </a:rPr>
              <a:t>Густо усеянные кратерами участки являются более древними, а менее густо усеянные — более молодыми.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226073984_img83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11269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1075"/>
            <a:ext cx="5472112" cy="4851400"/>
          </a:xfrm>
          <a:prstGeom prst="rect">
            <a:avLst/>
          </a:prstGeom>
          <a:noFill/>
        </p:spPr>
      </p:pic>
      <p:pic>
        <p:nvPicPr>
          <p:cNvPr id="11272" name="Picture 8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836613"/>
            <a:ext cx="6048375" cy="5043487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3850" y="580548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FF9900"/>
                </a:solidFill>
              </a:rPr>
              <a:t>Эскарпы - многочисленных зубчатые откосы, простирающиеся на сотни километров.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1" name="Picture 7" descr="800px-Mercury_in_color_-_Prockter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644900"/>
            <a:ext cx="3816350" cy="257651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390" name="Picture 6" descr="600px-CW0131775256F_Kuiper_Cr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0350"/>
            <a:ext cx="4010025" cy="4010025"/>
          </a:xfrm>
          <a:prstGeom prst="rect">
            <a:avLst/>
          </a:prstGeom>
          <a:noFill/>
        </p:spPr>
      </p:pic>
      <p:pic>
        <p:nvPicPr>
          <p:cNvPr id="16389" name="Picture 5" descr="180px-Mercury-real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75853">
            <a:off x="395288" y="765175"/>
            <a:ext cx="2952750" cy="290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iron_planet_4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79388" y="4797424"/>
            <a:ext cx="5438775" cy="23039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Презентацию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подготовила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Ханина Татьяна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Ученица 11 – А класса</a:t>
            </a:r>
            <a:b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2012-2013 учебный год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985000" cy="5461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640960" cy="1800200"/>
          </a:xfrm>
        </p:spPr>
        <p:txBody>
          <a:bodyPr/>
          <a:lstStyle/>
          <a:p>
            <a:r>
              <a:rPr lang="ru-RU" sz="2000" b="1" dirty="0" err="1">
                <a:solidFill>
                  <a:srgbClr val="FF9900"/>
                </a:solidFill>
              </a:rPr>
              <a:t>Мерку́рий</a:t>
            </a:r>
            <a:r>
              <a:rPr lang="ru-RU" sz="2000" dirty="0">
                <a:solidFill>
                  <a:srgbClr val="FF9900"/>
                </a:solidFill>
              </a:rPr>
              <a:t> — самая близкая к Солнцу планета Солнечной системы, обращающаяся вокруг Солнца за 88 земных суток. Продолжительность одних звёздных суток на Меркурии составляет 58,65 </a:t>
            </a:r>
            <a:r>
              <a:rPr lang="ru-RU" sz="2000" dirty="0" smtClean="0">
                <a:solidFill>
                  <a:srgbClr val="FF9900"/>
                </a:solidFill>
              </a:rPr>
              <a:t>земных, </a:t>
            </a:r>
            <a:r>
              <a:rPr lang="ru-RU" sz="2000" dirty="0">
                <a:solidFill>
                  <a:srgbClr val="FF9900"/>
                </a:solidFill>
              </a:rPr>
              <a:t>а солнечных — 176 </a:t>
            </a:r>
            <a:r>
              <a:rPr lang="ru-RU" sz="2000" dirty="0" smtClean="0">
                <a:solidFill>
                  <a:srgbClr val="FF9900"/>
                </a:solidFill>
              </a:rPr>
              <a:t>земных. </a:t>
            </a:r>
            <a:r>
              <a:rPr lang="ru-RU" sz="2000" dirty="0">
                <a:solidFill>
                  <a:srgbClr val="FF9900"/>
                </a:solidFill>
              </a:rPr>
              <a:t>Планета названа древними римлянами в честь бога торговли быстроногого </a:t>
            </a:r>
            <a:r>
              <a:rPr lang="ru-RU" sz="2000" i="1" dirty="0">
                <a:solidFill>
                  <a:srgbClr val="FF9900"/>
                </a:solidFill>
              </a:rPr>
              <a:t>Меркурия</a:t>
            </a:r>
            <a:r>
              <a:rPr lang="ru-RU" sz="2000" dirty="0">
                <a:solidFill>
                  <a:srgbClr val="FF9900"/>
                </a:solidFill>
              </a:rPr>
              <a:t>, поскольку она движется по небу быстрее других планет.</a:t>
            </a:r>
          </a:p>
        </p:txBody>
      </p:sp>
    </p:spTree>
    <p:extLst>
      <p:ext uri="{BB962C8B-B14F-4D97-AF65-F5344CB8AC3E}">
        <p14:creationId xmlns:p14="http://schemas.microsoft.com/office/powerpoint/2010/main" val="115161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0_ade7_4effff6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620000" cy="57150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6238" y="5897563"/>
            <a:ext cx="714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3850" y="5734050"/>
            <a:ext cx="7704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9900"/>
                </a:solidFill>
              </a:rPr>
              <a:t>Меркурий (лат. </a:t>
            </a:r>
            <a:r>
              <a:rPr lang="ru-RU" sz="2000" b="1" dirty="0" err="1">
                <a:solidFill>
                  <a:srgbClr val="FF9900"/>
                </a:solidFill>
              </a:rPr>
              <a:t>Mercurius</a:t>
            </a:r>
            <a:r>
              <a:rPr lang="ru-RU" sz="2000" b="1" dirty="0">
                <a:solidFill>
                  <a:srgbClr val="FF9900"/>
                </a:solidFill>
              </a:rPr>
              <a:t>, </a:t>
            </a:r>
            <a:r>
              <a:rPr lang="ru-RU" sz="2000" b="1" dirty="0" err="1">
                <a:solidFill>
                  <a:srgbClr val="FF9900"/>
                </a:solidFill>
              </a:rPr>
              <a:t>Mircurius</a:t>
            </a:r>
            <a:r>
              <a:rPr lang="ru-RU" sz="2000" b="1" dirty="0">
                <a:solidFill>
                  <a:srgbClr val="FF9900"/>
                </a:solidFill>
              </a:rPr>
              <a:t>, </a:t>
            </a:r>
            <a:r>
              <a:rPr lang="ru-RU" sz="2000" b="1" dirty="0" err="1">
                <a:solidFill>
                  <a:srgbClr val="FF9900"/>
                </a:solidFill>
              </a:rPr>
              <a:t>Mirquurius</a:t>
            </a:r>
            <a:r>
              <a:rPr lang="ru-RU" sz="2000" b="1" dirty="0">
                <a:solidFill>
                  <a:srgbClr val="FF9900"/>
                </a:solidFill>
              </a:rPr>
              <a:t>) — в древнеримской мифологии бог-покровитель торговли.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55437"/>
              </p:ext>
            </p:extLst>
          </p:nvPr>
        </p:nvGraphicFramePr>
        <p:xfrm>
          <a:off x="4603322" y="188640"/>
          <a:ext cx="4540678" cy="6011940"/>
        </p:xfrm>
        <a:graphic>
          <a:graphicData uri="http://schemas.openxmlformats.org/drawingml/2006/table">
            <a:tbl>
              <a:tblPr/>
              <a:tblGrid>
                <a:gridCol w="2270339"/>
                <a:gridCol w="2270339"/>
              </a:tblGrid>
              <a:tr h="22755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Экваториальный радиус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2439,7 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км</a:t>
                      </a:r>
                      <a:endParaRPr lang="ru-RU" sz="1800" dirty="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5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Полярный радиус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2439,7 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км</a:t>
                      </a:r>
                      <a:endParaRPr lang="ru-RU" sz="1800" dirty="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52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Средний радиус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2439,7 ± 1,0 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км</a:t>
                      </a:r>
                      <a:endParaRPr lang="ru-RU" sz="1800" dirty="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75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Площадь поверхности (</a:t>
                      </a:r>
                      <a:r>
                        <a:rPr lang="en-US" sz="1800" i="1" dirty="0">
                          <a:solidFill>
                            <a:srgbClr val="FF9900"/>
                          </a:solidFill>
                          <a:effectLst/>
                          <a:latin typeface="times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FF9900"/>
                          </a:solidFill>
                          <a:effectLst/>
                        </a:rPr>
                        <a:t>)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7,48·10</a:t>
                      </a:r>
                      <a:r>
                        <a:rPr lang="ru-RU" sz="1800" baseline="30000">
                          <a:solidFill>
                            <a:srgbClr val="FF9900"/>
                          </a:solidFill>
                          <a:effectLst/>
                        </a:rPr>
                        <a:t>7</a:t>
                      </a:r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 км²</a:t>
                      </a:r>
                      <a:b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</a:br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0,147 земной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75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Объём (</a:t>
                      </a:r>
                      <a:r>
                        <a:rPr lang="en-US" sz="1800" i="1" dirty="0">
                          <a:solidFill>
                            <a:srgbClr val="FF9900"/>
                          </a:solidFill>
                          <a:effectLst/>
                          <a:latin typeface="times"/>
                        </a:rPr>
                        <a:t>V</a:t>
                      </a:r>
                      <a:r>
                        <a:rPr lang="en-US" sz="1800" dirty="0">
                          <a:solidFill>
                            <a:srgbClr val="FF9900"/>
                          </a:solidFill>
                          <a:effectLst/>
                        </a:rPr>
                        <a:t>)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6,083·10</a:t>
                      </a:r>
                      <a:r>
                        <a:rPr lang="ru-RU" sz="1800" baseline="30000" dirty="0">
                          <a:solidFill>
                            <a:srgbClr val="FF9900"/>
                          </a:solidFill>
                          <a:effectLst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 км³</a:t>
                      </a:r>
                      <a:b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0,056 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земного</a:t>
                      </a:r>
                      <a:endParaRPr lang="ru-RU" sz="1800" dirty="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755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Масса (</a:t>
                      </a:r>
                      <a:r>
                        <a:rPr lang="en-US" sz="1800" i="1">
                          <a:solidFill>
                            <a:srgbClr val="FF9900"/>
                          </a:solidFill>
                          <a:effectLst/>
                          <a:latin typeface="times"/>
                        </a:rPr>
                        <a:t>m</a:t>
                      </a:r>
                      <a:r>
                        <a:rPr lang="en-US" sz="1800">
                          <a:solidFill>
                            <a:srgbClr val="FF9900"/>
                          </a:solidFill>
                          <a:effectLst/>
                        </a:rPr>
                        <a:t>)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3,33022·10</a:t>
                      </a:r>
                      <a:r>
                        <a:rPr lang="ru-RU" sz="1800" baseline="30000" dirty="0">
                          <a:solidFill>
                            <a:srgbClr val="FF9900"/>
                          </a:solidFill>
                          <a:effectLst/>
                        </a:rPr>
                        <a:t>23</a:t>
                      </a: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 кг</a:t>
                      </a:r>
                      <a:b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0,055274 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земной</a:t>
                      </a:r>
                      <a:endParaRPr lang="ru-RU" sz="1800" dirty="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5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Наклон оси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0,01°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75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Прямое восхождение северного полюса (</a:t>
                      </a: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  <a:latin typeface="times"/>
                        </a:rPr>
                        <a:t>α</a:t>
                      </a: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)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18 ч 44 мин 2 с</a:t>
                      </a:r>
                      <a:b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</a:br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281,01°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5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Склонение северного полюса (</a:t>
                      </a:r>
                      <a:r>
                        <a:rPr lang="el-GR" sz="1800" dirty="0">
                          <a:solidFill>
                            <a:srgbClr val="FF9900"/>
                          </a:solidFill>
                          <a:effectLst/>
                          <a:latin typeface="times"/>
                        </a:rPr>
                        <a:t>δ</a:t>
                      </a:r>
                      <a:r>
                        <a:rPr lang="el-GR" sz="1800" dirty="0">
                          <a:solidFill>
                            <a:srgbClr val="FF9900"/>
                          </a:solidFill>
                          <a:effectLst/>
                        </a:rPr>
                        <a:t>)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FF9900"/>
                          </a:solidFill>
                          <a:effectLst/>
                        </a:rPr>
                        <a:t>61,45°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Видимая </a:t>
                      </a: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звёздная величина</a:t>
                      </a: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от −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2,6</a:t>
                      </a:r>
                      <a:r>
                        <a:rPr lang="ru-RU" sz="1800" baseline="30000" dirty="0" smtClean="0">
                          <a:solidFill>
                            <a:srgbClr val="FF9900"/>
                          </a:solidFill>
                          <a:effectLst/>
                        </a:rPr>
                        <a:t>m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9900"/>
                          </a:solidFill>
                          <a:effectLst/>
                        </a:rPr>
                        <a:t>до </a:t>
                      </a:r>
                      <a:r>
                        <a:rPr lang="ru-RU" sz="1800" dirty="0" smtClean="0">
                          <a:solidFill>
                            <a:srgbClr val="FF9900"/>
                          </a:solidFill>
                          <a:effectLst/>
                        </a:rPr>
                        <a:t>5,7</a:t>
                      </a:r>
                      <a:r>
                        <a:rPr lang="ru-RU" sz="1800" baseline="30000" dirty="0" smtClean="0">
                          <a:solidFill>
                            <a:srgbClr val="FF9900"/>
                          </a:solidFill>
                          <a:effectLst/>
                        </a:rPr>
                        <a:t>m</a:t>
                      </a:r>
                      <a:endParaRPr lang="ru-RU" sz="1800" dirty="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 marL="26277" marR="26277" marT="26277" marB="26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t="7936" r="15946" b="7531"/>
          <a:stretch/>
        </p:blipFill>
        <p:spPr>
          <a:xfrm>
            <a:off x="323528" y="1048655"/>
            <a:ext cx="4104456" cy="40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3495-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424862" cy="5257800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2138" y="6256338"/>
            <a:ext cx="678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280400" cy="4168775"/>
          </a:xfrm>
          <a:prstGeom prst="rect">
            <a:avLst/>
          </a:prstGeom>
          <a:noFill/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348038" y="2349500"/>
            <a:ext cx="576262" cy="1368425"/>
          </a:xfrm>
          <a:prstGeom prst="curvedRightArrow">
            <a:avLst>
              <a:gd name="adj1" fmla="val 63588"/>
              <a:gd name="adj2" fmla="val 949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-5039460">
            <a:off x="5150644" y="3429794"/>
            <a:ext cx="1370012" cy="647700"/>
          </a:xfrm>
          <a:prstGeom prst="curvedUpArrow">
            <a:avLst>
              <a:gd name="adj1" fmla="val 42304"/>
              <a:gd name="adj2" fmla="val 8460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mph" presetSubtype="0" repeatCount="2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6" grpId="0" animBg="1"/>
      <p:bldP spid="410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5805488"/>
            <a:ext cx="8497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9900"/>
                </a:solidFill>
              </a:rPr>
              <a:t> </a:t>
            </a:r>
            <a:r>
              <a:rPr lang="ru-RU" sz="2400">
                <a:solidFill>
                  <a:srgbClr val="FF9900"/>
                </a:solidFill>
              </a:rPr>
              <a:t>Планета быстро облетает Солнце, но очень медленно вращается вокруг своей оси.</a:t>
            </a:r>
          </a:p>
        </p:txBody>
      </p:sp>
      <p:pic>
        <p:nvPicPr>
          <p:cNvPr id="5127" name="Picture 7" descr="PIA02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76250"/>
            <a:ext cx="5543550" cy="524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205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840162" cy="3840162"/>
          </a:xfrm>
          <a:prstGeom prst="rect">
            <a:avLst/>
          </a:prstGeom>
          <a:noFill/>
        </p:spPr>
      </p:pic>
      <p:pic>
        <p:nvPicPr>
          <p:cNvPr id="6150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150"/>
            <a:ext cx="3514725" cy="523875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59499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FF9900"/>
                </a:solidFill>
                <a:latin typeface="Algerian" pitchFamily="82" charset="0"/>
              </a:rPr>
              <a:t>День и ночь продолжаются по 88 суток, т.е. равны году планеты.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</p:spPr>
      </p:pic>
      <p:pic>
        <p:nvPicPr>
          <p:cNvPr id="7174" name="Picture 6" descr="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08050"/>
            <a:ext cx="6840538" cy="512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WIN7XP</cp:lastModifiedBy>
  <cp:revision>8</cp:revision>
  <dcterms:created xsi:type="dcterms:W3CDTF">2010-01-31T11:27:15Z</dcterms:created>
  <dcterms:modified xsi:type="dcterms:W3CDTF">2012-11-19T16:27:51Z</dcterms:modified>
</cp:coreProperties>
</file>