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58" r:id="rId3"/>
    <p:sldId id="260" r:id="rId4"/>
    <p:sldId id="261" r:id="rId5"/>
    <p:sldId id="262" r:id="rId6"/>
    <p:sldId id="263" r:id="rId7"/>
    <p:sldId id="265" r:id="rId8"/>
    <p:sldId id="270" r:id="rId9"/>
    <p:sldId id="271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90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</a:t>
            </a:r>
            <a:r>
              <a:rPr lang="ru-RU" dirty="0" smtClean="0"/>
              <a:t>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</a:t>
            </a:r>
            <a:r>
              <a:rPr lang="ru-RU" noProof="0" dirty="0" smtClean="0"/>
              <a:t>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ru-RU" smtClean="0"/>
              <a:t>09.10.2013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71035" y="1558361"/>
            <a:ext cx="8500062" cy="23876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i="1" dirty="0" err="1">
                <a:solidFill>
                  <a:schemeClr val="tx2"/>
                </a:solidFill>
              </a:rPr>
              <a:t>Сучасні</a:t>
            </a:r>
            <a:r>
              <a:rPr lang="ru-RU" i="1" dirty="0">
                <a:solidFill>
                  <a:schemeClr val="tx2"/>
                </a:solidFill>
              </a:rPr>
              <a:t> </a:t>
            </a:r>
            <a:r>
              <a:rPr lang="ru-RU" i="1" dirty="0" smtClean="0">
                <a:solidFill>
                  <a:schemeClr val="tx2"/>
                </a:solidFill>
              </a:rPr>
              <a:t/>
            </a:r>
            <a:br>
              <a:rPr lang="ru-RU" i="1" dirty="0" smtClean="0">
                <a:solidFill>
                  <a:schemeClr val="tx2"/>
                </a:solidFill>
              </a:rPr>
            </a:br>
            <a:r>
              <a:rPr lang="ru-RU" i="1" dirty="0" err="1" smtClean="0">
                <a:solidFill>
                  <a:schemeClr val="tx2"/>
                </a:solidFill>
              </a:rPr>
              <a:t>молодіжні</a:t>
            </a:r>
            <a:r>
              <a:rPr lang="ru-RU" i="1" dirty="0" smtClean="0">
                <a:solidFill>
                  <a:schemeClr val="tx2"/>
                </a:solidFill>
              </a:rPr>
              <a:t> </a:t>
            </a:r>
            <a:br>
              <a:rPr lang="ru-RU" i="1" dirty="0" smtClean="0">
                <a:solidFill>
                  <a:schemeClr val="tx2"/>
                </a:solidFill>
              </a:rPr>
            </a:br>
            <a:r>
              <a:rPr lang="ru-RU" i="1" dirty="0" err="1" smtClean="0">
                <a:solidFill>
                  <a:schemeClr val="tx2"/>
                </a:solidFill>
              </a:rPr>
              <a:t>субкультури</a:t>
            </a:r>
            <a:endParaRPr lang="ru-RU" sz="6000" b="1" i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r">
              <a:spcBef>
                <a:spcPts val="0"/>
              </a:spcBef>
              <a:buNone/>
            </a:pPr>
            <a:r>
              <a:rPr lang="ru-RU" sz="2400" b="0" i="1" dirty="0" smtClean="0">
                <a:solidFill>
                  <a:schemeClr val="tx2"/>
                </a:solidFill>
              </a:rPr>
              <a:t>Остапенко Василь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uk-UA" i="1" dirty="0" smtClean="0">
                <a:solidFill>
                  <a:schemeClr val="tx2"/>
                </a:solidFill>
              </a:rPr>
              <a:t>11 – А клас</a:t>
            </a:r>
            <a:endParaRPr lang="ru-RU" sz="2400" b="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786281" y="2145925"/>
            <a:ext cx="5010015" cy="398621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3C4743"/>
              </a:buClr>
              <a:buNone/>
            </a:pPr>
            <a:r>
              <a:rPr lang="ru-RU" sz="2800" b="1" i="1" dirty="0" err="1" smtClean="0">
                <a:solidFill>
                  <a:schemeClr val="tx2"/>
                </a:solidFill>
              </a:rPr>
              <a:t>Субкультури</a:t>
            </a:r>
            <a:r>
              <a:rPr lang="ru-RU" sz="2800" i="1" dirty="0" smtClean="0">
                <a:solidFill>
                  <a:schemeClr val="tx2"/>
                </a:solidFill>
              </a:rPr>
              <a:t> </a:t>
            </a:r>
            <a:r>
              <a:rPr lang="ru-RU" sz="2800" i="1" dirty="0">
                <a:solidFill>
                  <a:schemeClr val="tx2"/>
                </a:solidFill>
              </a:rPr>
              <a:t>— </a:t>
            </a:r>
            <a:r>
              <a:rPr lang="ru-RU" sz="2800" i="1" dirty="0" err="1">
                <a:solidFill>
                  <a:schemeClr val="tx2"/>
                </a:solidFill>
              </a:rPr>
              <a:t>сукупність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культурних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зразків</a:t>
            </a:r>
            <a:r>
              <a:rPr lang="ru-RU" sz="2800" i="1" dirty="0">
                <a:solidFill>
                  <a:schemeClr val="tx2"/>
                </a:solidFill>
              </a:rPr>
              <a:t>, </a:t>
            </a:r>
            <a:r>
              <a:rPr lang="ru-RU" sz="2800" i="1" dirty="0" err="1">
                <a:solidFill>
                  <a:schemeClr val="tx2"/>
                </a:solidFill>
              </a:rPr>
              <a:t>тісно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пов'язаних</a:t>
            </a:r>
            <a:r>
              <a:rPr lang="ru-RU" sz="2800" i="1" dirty="0">
                <a:solidFill>
                  <a:schemeClr val="tx2"/>
                </a:solidFill>
              </a:rPr>
              <a:t> з </a:t>
            </a:r>
            <a:r>
              <a:rPr lang="ru-RU" sz="2800" i="1" dirty="0" err="1">
                <a:solidFill>
                  <a:schemeClr val="tx2"/>
                </a:solidFill>
              </a:rPr>
              <a:t>домінантною</a:t>
            </a:r>
            <a:r>
              <a:rPr lang="ru-RU" sz="2800" i="1" dirty="0">
                <a:solidFill>
                  <a:schemeClr val="tx2"/>
                </a:solidFill>
              </a:rPr>
              <a:t> культурою і у той же час </a:t>
            </a:r>
            <a:r>
              <a:rPr lang="ru-RU" sz="2800" i="1" dirty="0" err="1">
                <a:solidFill>
                  <a:schemeClr val="tx2"/>
                </a:solidFill>
              </a:rPr>
              <a:t>відмінних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від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неї</a:t>
            </a:r>
            <a:r>
              <a:rPr lang="ru-RU" sz="2800" i="1" dirty="0">
                <a:solidFill>
                  <a:schemeClr val="tx2"/>
                </a:solidFill>
              </a:rPr>
              <a:t>. У </a:t>
            </a:r>
            <a:r>
              <a:rPr lang="ru-RU" sz="2800" i="1" dirty="0" err="1">
                <a:solidFill>
                  <a:schemeClr val="tx2"/>
                </a:solidFill>
              </a:rPr>
              <a:t>антропології</a:t>
            </a:r>
            <a:r>
              <a:rPr lang="ru-RU" sz="2800" i="1" dirty="0">
                <a:solidFill>
                  <a:schemeClr val="tx2"/>
                </a:solidFill>
              </a:rPr>
              <a:t>  — </a:t>
            </a:r>
            <a:r>
              <a:rPr lang="ru-RU" sz="2800" i="1" dirty="0" err="1">
                <a:solidFill>
                  <a:schemeClr val="tx2"/>
                </a:solidFill>
              </a:rPr>
              <a:t>група</a:t>
            </a:r>
            <a:r>
              <a:rPr lang="ru-RU" sz="2800" i="1" dirty="0">
                <a:solidFill>
                  <a:schemeClr val="tx2"/>
                </a:solidFill>
              </a:rPr>
              <a:t> людей у межах </a:t>
            </a:r>
            <a:r>
              <a:rPr lang="ru-RU" sz="2800" i="1" dirty="0" err="1">
                <a:solidFill>
                  <a:schemeClr val="tx2"/>
                </a:solidFill>
              </a:rPr>
              <a:t>більшого</a:t>
            </a:r>
            <a:r>
              <a:rPr lang="ru-RU" sz="2800" i="1" dirty="0">
                <a:solidFill>
                  <a:schemeClr val="tx2"/>
                </a:solidFill>
              </a:rPr>
              <a:t> </a:t>
            </a:r>
            <a:r>
              <a:rPr lang="ru-RU" sz="2800" i="1" dirty="0" err="1">
                <a:solidFill>
                  <a:schemeClr val="tx2"/>
                </a:solidFill>
              </a:rPr>
              <a:t>суспільства</a:t>
            </a:r>
            <a:r>
              <a:rPr lang="ru-RU" sz="2800" i="1" dirty="0">
                <a:solidFill>
                  <a:schemeClr val="tx2"/>
                </a:solidFill>
              </a:rPr>
              <a:t> з </a:t>
            </a:r>
            <a:r>
              <a:rPr lang="ru-RU" sz="2800" i="1" dirty="0" err="1">
                <a:solidFill>
                  <a:schemeClr val="tx2"/>
                </a:solidFill>
              </a:rPr>
              <a:t>відмінними</a:t>
            </a:r>
            <a:r>
              <a:rPr lang="ru-RU" sz="2800" i="1" dirty="0">
                <a:solidFill>
                  <a:schemeClr val="tx2"/>
                </a:solidFill>
              </a:rPr>
              <a:t> стандартами та моделями </a:t>
            </a:r>
            <a:r>
              <a:rPr lang="ru-RU" sz="2800" i="1" dirty="0" err="1">
                <a:solidFill>
                  <a:schemeClr val="tx2"/>
                </a:solidFill>
              </a:rPr>
              <a:t>поведінки</a:t>
            </a:r>
            <a:r>
              <a:rPr lang="ru-RU" sz="2800" i="1" dirty="0">
                <a:solidFill>
                  <a:schemeClr val="tx2"/>
                </a:solidFill>
              </a:rPr>
              <a:t>.</a:t>
            </a:r>
            <a:endParaRPr lang="ru-RU" sz="2800" b="0" i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600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i="1" dirty="0" smtClean="0">
                <a:solidFill>
                  <a:schemeClr val="bg2"/>
                </a:solidFill>
              </a:rPr>
              <a:t>Субкультури</a:t>
            </a:r>
            <a:endParaRPr lang="ru-RU" sz="60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0160" y="2217643"/>
            <a:ext cx="9628632" cy="39862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 err="1">
                <a:solidFill>
                  <a:schemeClr val="bg2"/>
                </a:solidFill>
              </a:rPr>
              <a:t>Групи</a:t>
            </a:r>
            <a:r>
              <a:rPr lang="ru-RU" i="1" dirty="0">
                <a:solidFill>
                  <a:schemeClr val="bg2"/>
                </a:solidFill>
              </a:rPr>
              <a:t> субкультур </a:t>
            </a:r>
            <a:r>
              <a:rPr lang="ru-RU" i="1" dirty="0" err="1">
                <a:solidFill>
                  <a:schemeClr val="bg2"/>
                </a:solidFill>
              </a:rPr>
              <a:t>формуються</a:t>
            </a:r>
            <a:r>
              <a:rPr lang="ru-RU" i="1" dirty="0">
                <a:solidFill>
                  <a:schemeClr val="bg2"/>
                </a:solidFill>
              </a:rPr>
              <a:t> через потребу </a:t>
            </a:r>
            <a:r>
              <a:rPr lang="ru-RU" i="1" dirty="0" err="1">
                <a:solidFill>
                  <a:schemeClr val="bg2"/>
                </a:solidFill>
              </a:rPr>
              <a:t>втечі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від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загалу</a:t>
            </a:r>
            <a:r>
              <a:rPr lang="ru-RU" i="1" dirty="0">
                <a:solidFill>
                  <a:schemeClr val="bg2"/>
                </a:solidFill>
              </a:rPr>
              <a:t> і </a:t>
            </a:r>
            <a:r>
              <a:rPr lang="ru-RU" i="1" dirty="0" err="1">
                <a:solidFill>
                  <a:schemeClr val="bg2"/>
                </a:solidFill>
              </a:rPr>
              <a:t>намагаються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знайти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нове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значення</a:t>
            </a:r>
            <a:r>
              <a:rPr lang="ru-RU" i="1" dirty="0">
                <a:solidFill>
                  <a:schemeClr val="bg2"/>
                </a:solidFill>
              </a:rPr>
              <a:t> речей — вони </a:t>
            </a:r>
            <a:r>
              <a:rPr lang="ru-RU" i="1" dirty="0" err="1">
                <a:solidFill>
                  <a:schemeClr val="bg2"/>
                </a:solidFill>
              </a:rPr>
              <a:t>постають</a:t>
            </a:r>
            <a:r>
              <a:rPr lang="ru-RU" i="1" dirty="0">
                <a:solidFill>
                  <a:schemeClr val="bg2"/>
                </a:solidFill>
              </a:rPr>
              <a:t> з </a:t>
            </a:r>
            <a:r>
              <a:rPr lang="ru-RU" i="1" dirty="0" err="1">
                <a:solidFill>
                  <a:schemeClr val="bg2"/>
                </a:solidFill>
              </a:rPr>
              <a:t>колективної</a:t>
            </a:r>
            <a:r>
              <a:rPr lang="ru-RU" i="1" dirty="0">
                <a:solidFill>
                  <a:schemeClr val="bg2"/>
                </a:solidFill>
              </a:rPr>
              <a:t> і </a:t>
            </a:r>
            <a:r>
              <a:rPr lang="ru-RU" i="1" dirty="0" err="1">
                <a:solidFill>
                  <a:schemeClr val="bg2"/>
                </a:solidFill>
              </a:rPr>
              <a:t>майже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стихійної</a:t>
            </a:r>
            <a:r>
              <a:rPr lang="ru-RU" i="1" dirty="0">
                <a:solidFill>
                  <a:schemeClr val="bg2"/>
                </a:solidFill>
              </a:rPr>
              <a:t> потреби по-новому </a:t>
            </a:r>
            <a:r>
              <a:rPr lang="ru-RU" i="1" dirty="0" err="1">
                <a:solidFill>
                  <a:schemeClr val="bg2"/>
                </a:solidFill>
              </a:rPr>
              <a:t>визначити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щось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важливе</a:t>
            </a:r>
            <a:r>
              <a:rPr lang="ru-RU" i="1" dirty="0">
                <a:solidFill>
                  <a:schemeClr val="bg2"/>
                </a:solidFill>
              </a:rPr>
              <a:t> для </a:t>
            </a:r>
            <a:r>
              <a:rPr lang="ru-RU" i="1" dirty="0" err="1">
                <a:solidFill>
                  <a:schemeClr val="bg2"/>
                </a:solidFill>
              </a:rPr>
              <a:t>суспільства</a:t>
            </a:r>
            <a:r>
              <a:rPr lang="ru-RU" i="1" dirty="0">
                <a:solidFill>
                  <a:schemeClr val="bg2"/>
                </a:solidFill>
              </a:rPr>
              <a:t>. Люди у </a:t>
            </a:r>
            <a:r>
              <a:rPr lang="ru-RU" i="1" dirty="0" err="1">
                <a:solidFill>
                  <a:schemeClr val="bg2"/>
                </a:solidFill>
              </a:rPr>
              <a:t>пошуках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розв'язань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знаходять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інших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із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подібними</a:t>
            </a:r>
            <a:r>
              <a:rPr lang="ru-RU" i="1" dirty="0">
                <a:solidFill>
                  <a:schemeClr val="bg2"/>
                </a:solidFill>
              </a:rPr>
              <a:t> проблемами і </a:t>
            </a:r>
            <a:r>
              <a:rPr lang="ru-RU" i="1" dirty="0" err="1">
                <a:solidFill>
                  <a:schemeClr val="bg2"/>
                </a:solidFill>
              </a:rPr>
              <a:t>починають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усвідомлювати</a:t>
            </a:r>
            <a:r>
              <a:rPr lang="ru-RU" i="1" dirty="0">
                <a:solidFill>
                  <a:schemeClr val="bg2"/>
                </a:solidFill>
              </a:rPr>
              <a:t>, з </a:t>
            </a:r>
            <a:r>
              <a:rPr lang="ru-RU" i="1" dirty="0" err="1">
                <a:solidFill>
                  <a:schemeClr val="bg2"/>
                </a:solidFill>
              </a:rPr>
              <a:t>якою</a:t>
            </a:r>
            <a:r>
              <a:rPr lang="ru-RU" i="1" dirty="0">
                <a:solidFill>
                  <a:schemeClr val="bg2"/>
                </a:solidFill>
              </a:rPr>
              <a:t> субкультурою вони </a:t>
            </a:r>
            <a:r>
              <a:rPr lang="ru-RU" i="1" dirty="0" err="1">
                <a:solidFill>
                  <a:schemeClr val="bg2"/>
                </a:solidFill>
              </a:rPr>
              <a:t>хочуть</a:t>
            </a:r>
            <a:r>
              <a:rPr lang="ru-RU" i="1" dirty="0">
                <a:solidFill>
                  <a:schemeClr val="bg2"/>
                </a:solidFill>
              </a:rPr>
              <a:t> себе </a:t>
            </a:r>
            <a:r>
              <a:rPr lang="ru-RU" i="1" dirty="0" err="1">
                <a:solidFill>
                  <a:schemeClr val="bg2"/>
                </a:solidFill>
              </a:rPr>
              <a:t>ідентифікувати</a:t>
            </a:r>
            <a:r>
              <a:rPr lang="ru-RU" i="1" dirty="0">
                <a:solidFill>
                  <a:schemeClr val="bg2"/>
                </a:solidFill>
              </a:rPr>
              <a:t>. </a:t>
            </a:r>
            <a:r>
              <a:rPr lang="ru-RU" i="1" dirty="0" err="1">
                <a:solidFill>
                  <a:schemeClr val="bg2"/>
                </a:solidFill>
              </a:rPr>
              <a:t>Долучатися</a:t>
            </a:r>
            <a:r>
              <a:rPr lang="ru-RU" i="1" dirty="0">
                <a:solidFill>
                  <a:schemeClr val="bg2"/>
                </a:solidFill>
              </a:rPr>
              <a:t> до </a:t>
            </a:r>
            <a:r>
              <a:rPr lang="ru-RU" i="1" dirty="0" err="1">
                <a:solidFill>
                  <a:schemeClr val="bg2"/>
                </a:solidFill>
              </a:rPr>
              <a:t>неї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чи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ні</a:t>
            </a:r>
            <a:r>
              <a:rPr lang="ru-RU" i="1" dirty="0">
                <a:solidFill>
                  <a:schemeClr val="bg2"/>
                </a:solidFill>
              </a:rPr>
              <a:t> — то справа кожного </a:t>
            </a:r>
            <a:r>
              <a:rPr lang="ru-RU" i="1" dirty="0" err="1">
                <a:solidFill>
                  <a:schemeClr val="bg2"/>
                </a:solidFill>
              </a:rPr>
              <a:t>зокрема</a:t>
            </a:r>
            <a:r>
              <a:rPr lang="ru-RU" i="1" dirty="0">
                <a:solidFill>
                  <a:schemeClr val="bg2"/>
                </a:solidFill>
              </a:rPr>
              <a:t>. </a:t>
            </a:r>
            <a:r>
              <a:rPr lang="ru-RU" i="1" dirty="0" err="1">
                <a:solidFill>
                  <a:schemeClr val="bg2"/>
                </a:solidFill>
              </a:rPr>
              <a:t>Адже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слід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зважити</a:t>
            </a:r>
            <a:r>
              <a:rPr lang="ru-RU" i="1" dirty="0">
                <a:solidFill>
                  <a:schemeClr val="bg2"/>
                </a:solidFill>
              </a:rPr>
              <a:t> на </a:t>
            </a:r>
            <a:r>
              <a:rPr lang="ru-RU" i="1" dirty="0" err="1">
                <a:solidFill>
                  <a:schemeClr val="bg2"/>
                </a:solidFill>
              </a:rPr>
              <a:t>можливість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остракізації</a:t>
            </a:r>
            <a:r>
              <a:rPr lang="ru-RU" i="1" dirty="0">
                <a:solidFill>
                  <a:schemeClr val="bg2"/>
                </a:solidFill>
              </a:rPr>
              <a:t> з боку </a:t>
            </a:r>
            <a:r>
              <a:rPr lang="ru-RU" i="1" dirty="0" err="1">
                <a:solidFill>
                  <a:schemeClr val="bg2"/>
                </a:solidFill>
              </a:rPr>
              <a:t>загалу</a:t>
            </a:r>
            <a:r>
              <a:rPr lang="ru-RU" i="1" dirty="0">
                <a:solidFill>
                  <a:schemeClr val="bg2"/>
                </a:solidFill>
              </a:rPr>
              <a:t>.</a:t>
            </a:r>
          </a:p>
          <a:p>
            <a:pPr marL="0" indent="0">
              <a:buNone/>
            </a:pPr>
            <a:r>
              <a:rPr lang="ru-RU" i="1" dirty="0" err="1" smtClean="0">
                <a:solidFill>
                  <a:schemeClr val="bg2"/>
                </a:solidFill>
              </a:rPr>
              <a:t>Щоб</a:t>
            </a:r>
            <a:r>
              <a:rPr lang="ru-RU" i="1" dirty="0" smtClean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вирішити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суперечності</a:t>
            </a:r>
            <a:r>
              <a:rPr lang="ru-RU" i="1" dirty="0">
                <a:solidFill>
                  <a:schemeClr val="bg2"/>
                </a:solidFill>
              </a:rPr>
              <a:t> в </a:t>
            </a:r>
            <a:r>
              <a:rPr lang="ru-RU" i="1" dirty="0" err="1">
                <a:solidFill>
                  <a:schemeClr val="bg2"/>
                </a:solidFill>
              </a:rPr>
              <a:t>основній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культурі</a:t>
            </a:r>
            <a:r>
              <a:rPr lang="ru-RU" i="1" dirty="0">
                <a:solidFill>
                  <a:schemeClr val="bg2"/>
                </a:solidFill>
              </a:rPr>
              <a:t>, </a:t>
            </a:r>
            <a:r>
              <a:rPr lang="ru-RU" i="1" dirty="0" err="1">
                <a:solidFill>
                  <a:schemeClr val="bg2"/>
                </a:solidFill>
              </a:rPr>
              <a:t>якщо</a:t>
            </a:r>
            <a:r>
              <a:rPr lang="ru-RU" i="1" dirty="0">
                <a:solidFill>
                  <a:schemeClr val="bg2"/>
                </a:solidFill>
              </a:rPr>
              <a:t> вона </a:t>
            </a:r>
            <a:r>
              <a:rPr lang="ru-RU" i="1" dirty="0" err="1">
                <a:solidFill>
                  <a:schemeClr val="bg2"/>
                </a:solidFill>
              </a:rPr>
              <a:t>вже</a:t>
            </a:r>
            <a:r>
              <a:rPr lang="ru-RU" i="1" dirty="0">
                <a:solidFill>
                  <a:schemeClr val="bg2"/>
                </a:solidFill>
              </a:rPr>
              <a:t> не </a:t>
            </a:r>
            <a:r>
              <a:rPr lang="ru-RU" i="1" dirty="0" err="1">
                <a:solidFill>
                  <a:schemeClr val="bg2"/>
                </a:solidFill>
              </a:rPr>
              <a:t>забезпечує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наступне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покоління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дієвою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ідеологією</a:t>
            </a:r>
            <a:r>
              <a:rPr lang="ru-RU" i="1" dirty="0">
                <a:solidFill>
                  <a:schemeClr val="bg2"/>
                </a:solidFill>
              </a:rPr>
              <a:t>, субкультура </a:t>
            </a:r>
            <a:r>
              <a:rPr lang="ru-RU" i="1" dirty="0" err="1">
                <a:solidFill>
                  <a:schemeClr val="bg2"/>
                </a:solidFill>
              </a:rPr>
              <a:t>набирає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форми</a:t>
            </a:r>
            <a:r>
              <a:rPr lang="ru-RU" i="1" dirty="0">
                <a:solidFill>
                  <a:schemeClr val="bg2"/>
                </a:solidFill>
              </a:rPr>
              <a:t> у </a:t>
            </a:r>
            <a:r>
              <a:rPr lang="ru-RU" i="1" dirty="0" err="1">
                <a:solidFill>
                  <a:schemeClr val="bg2"/>
                </a:solidFill>
              </a:rPr>
              <a:t>власній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музиці</a:t>
            </a:r>
            <a:r>
              <a:rPr lang="ru-RU" i="1" dirty="0">
                <a:solidFill>
                  <a:schemeClr val="bg2"/>
                </a:solidFill>
              </a:rPr>
              <a:t>, </a:t>
            </a:r>
            <a:r>
              <a:rPr lang="ru-RU" i="1" dirty="0" err="1">
                <a:solidFill>
                  <a:schemeClr val="bg2"/>
                </a:solidFill>
              </a:rPr>
              <a:t>моді</a:t>
            </a:r>
            <a:r>
              <a:rPr lang="ru-RU" i="1" dirty="0">
                <a:solidFill>
                  <a:schemeClr val="bg2"/>
                </a:solidFill>
              </a:rPr>
              <a:t> та ритуалах, </a:t>
            </a:r>
            <a:r>
              <a:rPr lang="ru-RU" i="1" dirty="0" err="1">
                <a:solidFill>
                  <a:schemeClr val="bg2"/>
                </a:solidFill>
              </a:rPr>
              <a:t>які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здатні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творити</a:t>
            </a:r>
            <a:r>
              <a:rPr lang="ru-RU" i="1" dirty="0">
                <a:solidFill>
                  <a:schemeClr val="bg2"/>
                </a:solidFill>
              </a:rPr>
              <a:t>. </a:t>
            </a:r>
            <a:r>
              <a:rPr lang="ru-RU" i="1" dirty="0" err="1">
                <a:solidFill>
                  <a:schemeClr val="bg2"/>
                </a:solidFill>
              </a:rPr>
              <a:t>Теорія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просотування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стверджує</a:t>
            </a:r>
            <a:r>
              <a:rPr lang="ru-RU" i="1" dirty="0">
                <a:solidFill>
                  <a:schemeClr val="bg2"/>
                </a:solidFill>
              </a:rPr>
              <a:t>: напрямки </a:t>
            </a:r>
            <a:r>
              <a:rPr lang="ru-RU" i="1" dirty="0" err="1">
                <a:solidFill>
                  <a:schemeClr val="bg2"/>
                </a:solidFill>
              </a:rPr>
              <a:t>творяться</a:t>
            </a:r>
            <a:r>
              <a:rPr lang="ru-RU" i="1" dirty="0">
                <a:solidFill>
                  <a:schemeClr val="bg2"/>
                </a:solidFill>
              </a:rPr>
              <a:t> на </a:t>
            </a:r>
            <a:r>
              <a:rPr lang="ru-RU" i="1" dirty="0" err="1">
                <a:solidFill>
                  <a:schemeClr val="bg2"/>
                </a:solidFill>
              </a:rPr>
              <a:t>вершині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суспільної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структури</a:t>
            </a:r>
            <a:r>
              <a:rPr lang="ru-RU" i="1" dirty="0">
                <a:solidFill>
                  <a:schemeClr val="bg2"/>
                </a:solidFill>
              </a:rPr>
              <a:t>, а </a:t>
            </a:r>
            <a:r>
              <a:rPr lang="ru-RU" i="1" dirty="0" err="1">
                <a:solidFill>
                  <a:schemeClr val="bg2"/>
                </a:solidFill>
              </a:rPr>
              <a:t>потім</a:t>
            </a:r>
            <a:r>
              <a:rPr lang="ru-RU" i="1" dirty="0">
                <a:solidFill>
                  <a:schemeClr val="bg2"/>
                </a:solidFill>
              </a:rPr>
              <a:t> «</a:t>
            </a:r>
            <a:r>
              <a:rPr lang="ru-RU" i="1" dirty="0" err="1">
                <a:solidFill>
                  <a:schemeClr val="bg2"/>
                </a:solidFill>
              </a:rPr>
              <a:t>просотуються</a:t>
            </a:r>
            <a:r>
              <a:rPr lang="ru-RU" i="1" dirty="0">
                <a:solidFill>
                  <a:schemeClr val="bg2"/>
                </a:solidFill>
              </a:rPr>
              <a:t>» на </a:t>
            </a:r>
            <a:r>
              <a:rPr lang="ru-RU" i="1" dirty="0" err="1">
                <a:solidFill>
                  <a:schemeClr val="bg2"/>
                </a:solidFill>
              </a:rPr>
              <a:t>інші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рівні</a:t>
            </a:r>
            <a:r>
              <a:rPr lang="ru-RU" i="1" dirty="0">
                <a:solidFill>
                  <a:schemeClr val="bg2"/>
                </a:solidFill>
              </a:rPr>
              <a:t>. </a:t>
            </a:r>
            <a:r>
              <a:rPr lang="ru-RU" i="1" dirty="0" err="1">
                <a:solidFill>
                  <a:schemeClr val="bg2"/>
                </a:solidFill>
              </a:rPr>
              <a:t>Наприклад</a:t>
            </a:r>
            <a:r>
              <a:rPr lang="ru-RU" i="1" dirty="0">
                <a:solidFill>
                  <a:schemeClr val="bg2"/>
                </a:solidFill>
              </a:rPr>
              <a:t>, вершиною </a:t>
            </a:r>
            <a:r>
              <a:rPr lang="ru-RU" i="1" dirty="0" err="1">
                <a:solidFill>
                  <a:schemeClr val="bg2"/>
                </a:solidFill>
              </a:rPr>
              <a:t>структури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можуть</a:t>
            </a:r>
            <a:r>
              <a:rPr lang="ru-RU" i="1" dirty="0">
                <a:solidFill>
                  <a:schemeClr val="bg2"/>
                </a:solidFill>
              </a:rPr>
              <a:t> бути </a:t>
            </a:r>
            <a:r>
              <a:rPr lang="ru-RU" i="1" dirty="0" err="1">
                <a:solidFill>
                  <a:schemeClr val="bg2"/>
                </a:solidFill>
              </a:rPr>
              <a:t>модельєри</a:t>
            </a:r>
            <a:r>
              <a:rPr lang="ru-RU" i="1" dirty="0">
                <a:solidFill>
                  <a:schemeClr val="bg2"/>
                </a:solidFill>
              </a:rPr>
              <a:t>, </a:t>
            </a:r>
            <a:r>
              <a:rPr lang="ru-RU" i="1" dirty="0" err="1">
                <a:solidFill>
                  <a:schemeClr val="bg2"/>
                </a:solidFill>
              </a:rPr>
              <a:t>моделі</a:t>
            </a:r>
            <a:r>
              <a:rPr lang="ru-RU" i="1" dirty="0">
                <a:solidFill>
                  <a:schemeClr val="bg2"/>
                </a:solidFill>
              </a:rPr>
              <a:t>, </a:t>
            </a:r>
            <a:r>
              <a:rPr lang="ru-RU" i="1" dirty="0" err="1">
                <a:solidFill>
                  <a:schemeClr val="bg2"/>
                </a:solidFill>
              </a:rPr>
              <a:t>рекламні</a:t>
            </a:r>
            <a:r>
              <a:rPr lang="ru-RU" i="1" dirty="0">
                <a:solidFill>
                  <a:schemeClr val="bg2"/>
                </a:solidFill>
              </a:rPr>
              <a:t> агентства та </a:t>
            </a:r>
            <a:r>
              <a:rPr lang="ru-RU" i="1" dirty="0" err="1">
                <a:solidFill>
                  <a:schemeClr val="bg2"/>
                </a:solidFill>
              </a:rPr>
              <a:t>відомі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особистості</a:t>
            </a:r>
            <a:r>
              <a:rPr lang="ru-RU" i="1" dirty="0">
                <a:solidFill>
                  <a:schemeClr val="bg2"/>
                </a:solidFill>
              </a:rPr>
              <a:t>. Молодь </a:t>
            </a:r>
            <a:r>
              <a:rPr lang="ru-RU" i="1" dirty="0" err="1">
                <a:solidFill>
                  <a:schemeClr val="bg2"/>
                </a:solidFill>
              </a:rPr>
              <a:t>отримує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інформацію</a:t>
            </a:r>
            <a:r>
              <a:rPr lang="ru-RU" i="1" dirty="0">
                <a:solidFill>
                  <a:schemeClr val="bg2"/>
                </a:solidFill>
              </a:rPr>
              <a:t> з телепередач про моду, </a:t>
            </a:r>
            <a:r>
              <a:rPr lang="ru-RU" i="1" dirty="0" err="1">
                <a:solidFill>
                  <a:schemeClr val="bg2"/>
                </a:solidFill>
              </a:rPr>
              <a:t>музичних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кліпів</a:t>
            </a:r>
            <a:r>
              <a:rPr lang="ru-RU" i="1" dirty="0">
                <a:solidFill>
                  <a:schemeClr val="bg2"/>
                </a:solidFill>
              </a:rPr>
              <a:t> та </a:t>
            </a:r>
            <a:r>
              <a:rPr lang="ru-RU" i="1" dirty="0" err="1">
                <a:solidFill>
                  <a:schemeClr val="bg2"/>
                </a:solidFill>
              </a:rPr>
              <a:t>журнальних</a:t>
            </a:r>
            <a:r>
              <a:rPr lang="ru-RU" i="1" dirty="0">
                <a:solidFill>
                  <a:schemeClr val="bg2"/>
                </a:solidFill>
              </a:rPr>
              <a:t> реклам.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3266" y="466343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/>
              <a:t>Причини </a:t>
            </a:r>
            <a:r>
              <a:rPr lang="ru-RU" sz="4800" i="1" dirty="0" err="1"/>
              <a:t>формування</a:t>
            </a:r>
            <a:r>
              <a:rPr lang="ru-RU" sz="4800" i="1" dirty="0"/>
              <a:t> </a:t>
            </a:r>
            <a:r>
              <a:rPr lang="ru-RU" sz="4800" i="1" dirty="0" err="1"/>
              <a:t>субкультури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val="184825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uk-UA" sz="4800" b="0" i="1" dirty="0" smtClean="0">
                <a:solidFill>
                  <a:srgbClr val="E5E6DA"/>
                </a:solidFill>
                <a:latin typeface="Calibri"/>
                <a:ea typeface="+mj-ea"/>
                <a:cs typeface="+mj-cs"/>
              </a:rPr>
              <a:t>Готи</a:t>
            </a:r>
            <a:endParaRPr lang="ru-RU" sz="4800" b="0" i="1" dirty="0">
              <a:solidFill>
                <a:srgbClr val="E5E6DA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Clr>
                <a:srgbClr val="3C4743"/>
              </a:buClr>
              <a:buNone/>
            </a:pPr>
            <a:r>
              <a:rPr lang="vi-VN" b="1" i="1" dirty="0" smtClean="0">
                <a:solidFill>
                  <a:schemeClr val="bg2"/>
                </a:solidFill>
                <a:latin typeface="Calibri"/>
              </a:rPr>
              <a:t>Готи</a:t>
            </a:r>
            <a:r>
              <a:rPr lang="vi-VN" i="1" dirty="0" smtClean="0">
                <a:solidFill>
                  <a:schemeClr val="bg2"/>
                </a:solidFill>
                <a:latin typeface="Calibri"/>
              </a:rPr>
              <a:t>— </a:t>
            </a:r>
            <a:r>
              <a:rPr lang="vi-VN" i="1" dirty="0">
                <a:solidFill>
                  <a:schemeClr val="bg2"/>
                </a:solidFill>
                <a:latin typeface="Calibri"/>
              </a:rPr>
              <a:t>субкультура, що зародилася наприкінці 70-х років </a:t>
            </a:r>
            <a:r>
              <a:rPr lang="en-US" i="1" dirty="0">
                <a:solidFill>
                  <a:schemeClr val="bg2"/>
                </a:solidFill>
              </a:rPr>
              <a:t>XX </a:t>
            </a:r>
            <a:r>
              <a:rPr lang="vi-VN" i="1" dirty="0">
                <a:solidFill>
                  <a:schemeClr val="bg2"/>
                </a:solidFill>
                <a:latin typeface="Calibri"/>
              </a:rPr>
              <a:t>століття у Великобританії на основі панк-руху. Готична субкультура досить різноманітна і неоднорідна, однак для всіх її представників в тому чи іншому ступені характерні специфічний імідж і інтерес до готичної музики. Від початку будучи молодіжною, нині у світі субкультура представлена людьми віком від 14 до 45 років і </a:t>
            </a:r>
            <a:r>
              <a:rPr lang="vi-VN" i="1" dirty="0" smtClean="0">
                <a:solidFill>
                  <a:schemeClr val="bg2"/>
                </a:solidFill>
                <a:latin typeface="Calibri"/>
              </a:rPr>
              <a:t>старшими.</a:t>
            </a:r>
            <a:endParaRPr lang="ru-RU" sz="2200" b="0" i="1" dirty="0">
              <a:solidFill>
                <a:schemeClr val="bg2"/>
              </a:solidFill>
              <a:latin typeface="Calibri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2502495"/>
            <a:ext cx="4494212" cy="3370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070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4800" i="1" dirty="0" err="1">
                <a:solidFill>
                  <a:srgbClr val="E5E6DA"/>
                </a:solidFill>
              </a:rPr>
              <a:t>Хіпі</a:t>
            </a:r>
            <a:endParaRPr lang="ru-RU" sz="4800" b="0" i="1" dirty="0">
              <a:solidFill>
                <a:srgbClr val="E5E6DA"/>
              </a:solidFill>
              <a:latin typeface="Calibri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99" y="2404147"/>
            <a:ext cx="5753612" cy="3834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82706" y="2268071"/>
            <a:ext cx="4796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solidFill>
                  <a:schemeClr val="tx2"/>
                </a:solidFill>
              </a:rPr>
              <a:t>Хіпі</a:t>
            </a:r>
            <a:r>
              <a:rPr lang="uk-UA" b="1" i="1" dirty="0" smtClean="0">
                <a:solidFill>
                  <a:schemeClr val="tx2"/>
                </a:solidFill>
              </a:rPr>
              <a:t> </a:t>
            </a:r>
            <a:r>
              <a:rPr lang="en-US" i="1" dirty="0" smtClean="0">
                <a:solidFill>
                  <a:schemeClr val="tx2"/>
                </a:solidFill>
              </a:rPr>
              <a:t>— </a:t>
            </a:r>
            <a:r>
              <a:rPr lang="vi-VN" i="1" dirty="0">
                <a:solidFill>
                  <a:schemeClr val="tx2"/>
                </a:solidFill>
              </a:rPr>
              <a:t>міжнародний молодіжний рух, виник у 1965 році у Сан-Франциско у контексті лібералізації і демократизації традиційного суспільства, один з найяскравіших проявів контркультури, мав пацифістське забарвлення, склав великий вплив на мистецтво, особливо рок-музику, з ним пов'язані такі поняття, як сексуальна революція, психоделічна революція. Занепав на початку 1970-их років, перетворившись на одну з субкультур. Був одним із символів епохи. Його учасники називали себе «Поколінням квітів, Дітьми </a:t>
            </a:r>
            <a:r>
              <a:rPr lang="vi-VN" i="1" dirty="0" smtClean="0">
                <a:solidFill>
                  <a:schemeClr val="tx2"/>
                </a:solidFill>
              </a:rPr>
              <a:t>квітів</a:t>
            </a:r>
            <a:r>
              <a:rPr lang="uk-UA" i="1" dirty="0" smtClean="0">
                <a:solidFill>
                  <a:schemeClr val="tx2"/>
                </a:solidFill>
              </a:rPr>
              <a:t>.»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i="1" dirty="0"/>
              <a:t>Панки</a:t>
            </a:r>
            <a:endParaRPr lang="ru-RU" sz="48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3995" y="2034983"/>
            <a:ext cx="4489704" cy="44464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vi-VN" b="1" i="1" dirty="0" smtClean="0">
                <a:solidFill>
                  <a:schemeClr val="bg2"/>
                </a:solidFill>
              </a:rPr>
              <a:t>Панки</a:t>
            </a:r>
            <a:r>
              <a:rPr lang="uk-UA" i="1" dirty="0" smtClean="0">
                <a:solidFill>
                  <a:schemeClr val="bg2"/>
                </a:solidFill>
              </a:rPr>
              <a:t> </a:t>
            </a:r>
            <a:r>
              <a:rPr lang="vi-VN" i="1" dirty="0" smtClean="0">
                <a:solidFill>
                  <a:schemeClr val="bg2"/>
                </a:solidFill>
              </a:rPr>
              <a:t>— </a:t>
            </a:r>
            <a:r>
              <a:rPr lang="vi-VN" i="1" dirty="0">
                <a:solidFill>
                  <a:schemeClr val="bg2"/>
                </a:solidFill>
              </a:rPr>
              <a:t>молодіжна субкультура, покоління молодих людей на рок-естраді (середина 70-х рр. 20 ст.). Провідною інтонацією їхніх виступів став різкий протест проти будь-яких моральних і звичаєвих правил. Це відбилося насамперед на характері їх музики - панк-року (постійна зміна інтонації, надмірне використання ударних інструментів, переважання ритму над мелодією). Шокував глядачів і зовнішній вигляд виконавців у їх стилі завжди присутня неохайність і недбалість (різноколірний грим, лахміття старомодного одягу, обвішаного усіляким мотлохом).</a:t>
            </a:r>
            <a:endParaRPr lang="ru-RU" i="1" dirty="0">
              <a:solidFill>
                <a:schemeClr val="bg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94" y="2492189"/>
            <a:ext cx="5220401" cy="3357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i="1" dirty="0" err="1"/>
              <a:t>Емо</a:t>
            </a:r>
            <a:endParaRPr lang="ru-RU" sz="48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80160" y="2097742"/>
            <a:ext cx="4489704" cy="40792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 err="1" smtClean="0">
                <a:solidFill>
                  <a:schemeClr val="bg2"/>
                </a:solidFill>
              </a:rPr>
              <a:t>Емо</a:t>
            </a:r>
            <a:r>
              <a:rPr lang="ru-RU" i="1" dirty="0" smtClean="0">
                <a:solidFill>
                  <a:schemeClr val="bg2"/>
                </a:solidFill>
              </a:rPr>
              <a:t>— </a:t>
            </a:r>
            <a:r>
              <a:rPr lang="ru-RU" i="1" dirty="0" err="1">
                <a:solidFill>
                  <a:schemeClr val="bg2"/>
                </a:solidFill>
              </a:rPr>
              <a:t>молодіжна</a:t>
            </a:r>
            <a:r>
              <a:rPr lang="ru-RU" i="1" dirty="0">
                <a:solidFill>
                  <a:schemeClr val="bg2"/>
                </a:solidFill>
              </a:rPr>
              <a:t> субкультура, яка </a:t>
            </a:r>
            <a:r>
              <a:rPr lang="ru-RU" i="1" dirty="0" err="1">
                <a:solidFill>
                  <a:schemeClr val="bg2"/>
                </a:solidFill>
              </a:rPr>
              <a:t>утворилась</a:t>
            </a:r>
            <a:r>
              <a:rPr lang="ru-RU" i="1" dirty="0">
                <a:solidFill>
                  <a:schemeClr val="bg2"/>
                </a:solidFill>
              </a:rPr>
              <a:t> на </a:t>
            </a:r>
            <a:r>
              <a:rPr lang="ru-RU" i="1" dirty="0" err="1">
                <a:solidFill>
                  <a:schemeClr val="bg2"/>
                </a:solidFill>
              </a:rPr>
              <a:t>базі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прибічників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однойменного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музичного</a:t>
            </a:r>
            <a:r>
              <a:rPr lang="ru-RU" i="1" dirty="0">
                <a:solidFill>
                  <a:schemeClr val="bg2"/>
                </a:solidFill>
              </a:rPr>
              <a:t> жанру</a:t>
            </a:r>
            <a:r>
              <a:rPr lang="ru-RU" i="1" dirty="0" smtClean="0">
                <a:solidFill>
                  <a:schemeClr val="bg2"/>
                </a:solidFill>
              </a:rPr>
              <a:t>.</a:t>
            </a:r>
            <a:endParaRPr lang="ru-RU" i="1" dirty="0">
              <a:solidFill>
                <a:schemeClr val="bg2"/>
              </a:solidFill>
            </a:endParaRPr>
          </a:p>
          <a:p>
            <a:pPr marL="0" indent="0" algn="ctr">
              <a:buNone/>
            </a:pPr>
            <a:r>
              <a:rPr lang="ru-RU" i="1" dirty="0" err="1">
                <a:solidFill>
                  <a:schemeClr val="bg2"/>
                </a:solidFill>
              </a:rPr>
              <a:t>Найпоширеніша</a:t>
            </a:r>
            <a:r>
              <a:rPr lang="ru-RU" i="1" dirty="0">
                <a:solidFill>
                  <a:schemeClr val="bg2"/>
                </a:solidFill>
              </a:rPr>
              <a:t> субкультура </a:t>
            </a:r>
            <a:r>
              <a:rPr lang="ru-RU" i="1" dirty="0" err="1">
                <a:solidFill>
                  <a:schemeClr val="bg2"/>
                </a:solidFill>
              </a:rPr>
              <a:t>серед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підлітків</a:t>
            </a:r>
            <a:r>
              <a:rPr lang="ru-RU" i="1" dirty="0">
                <a:solidFill>
                  <a:schemeClr val="bg2"/>
                </a:solidFill>
              </a:rPr>
              <a:t> 13-17 </a:t>
            </a:r>
            <a:r>
              <a:rPr lang="ru-RU" i="1" dirty="0" err="1">
                <a:solidFill>
                  <a:schemeClr val="bg2"/>
                </a:solidFill>
              </a:rPr>
              <a:t>років</a:t>
            </a:r>
            <a:r>
              <a:rPr lang="ru-RU" i="1" dirty="0">
                <a:solidFill>
                  <a:schemeClr val="bg2"/>
                </a:solidFill>
              </a:rPr>
              <a:t> (</a:t>
            </a:r>
            <a:r>
              <a:rPr lang="ru-RU" i="1" dirty="0" err="1">
                <a:solidFill>
                  <a:schemeClr val="bg2"/>
                </a:solidFill>
              </a:rPr>
              <a:t>хоча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іноді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трапляються</a:t>
            </a:r>
            <a:r>
              <a:rPr lang="ru-RU" i="1" dirty="0">
                <a:solidFill>
                  <a:schemeClr val="bg2"/>
                </a:solidFill>
              </a:rPr>
              <a:t> й </a:t>
            </a:r>
            <a:r>
              <a:rPr lang="ru-RU" i="1" dirty="0" err="1">
                <a:solidFill>
                  <a:schemeClr val="bg2"/>
                </a:solidFill>
              </a:rPr>
              <a:t>старші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прихильники</a:t>
            </a:r>
            <a:r>
              <a:rPr lang="ru-RU" i="1" dirty="0">
                <a:solidFill>
                  <a:schemeClr val="bg2"/>
                </a:solidFill>
              </a:rPr>
              <a:t>). Головне для </a:t>
            </a:r>
            <a:r>
              <a:rPr lang="ru-RU" i="1" dirty="0" err="1">
                <a:solidFill>
                  <a:schemeClr val="bg2"/>
                </a:solidFill>
              </a:rPr>
              <a:t>представників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цієї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субкультури</a:t>
            </a:r>
            <a:r>
              <a:rPr lang="ru-RU" i="1" dirty="0">
                <a:solidFill>
                  <a:schemeClr val="bg2"/>
                </a:solidFill>
              </a:rPr>
              <a:t> - </a:t>
            </a:r>
            <a:r>
              <a:rPr lang="ru-RU" i="1" dirty="0" err="1">
                <a:solidFill>
                  <a:schemeClr val="bg2"/>
                </a:solidFill>
              </a:rPr>
              <a:t>емоції</a:t>
            </a:r>
            <a:r>
              <a:rPr lang="ru-RU" i="1" dirty="0">
                <a:solidFill>
                  <a:schemeClr val="bg2"/>
                </a:solidFill>
              </a:rPr>
              <a:t>. І вони </a:t>
            </a:r>
            <a:r>
              <a:rPr lang="ru-RU" i="1" dirty="0" err="1">
                <a:solidFill>
                  <a:schemeClr val="bg2"/>
                </a:solidFill>
              </a:rPr>
              <a:t>черпають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їх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звідусіль</a:t>
            </a:r>
            <a:r>
              <a:rPr lang="ru-RU" i="1" dirty="0">
                <a:solidFill>
                  <a:schemeClr val="bg2"/>
                </a:solidFill>
              </a:rPr>
              <a:t> - </a:t>
            </a:r>
            <a:r>
              <a:rPr lang="ru-RU" i="1" dirty="0" err="1">
                <a:solidFill>
                  <a:schemeClr val="bg2"/>
                </a:solidFill>
              </a:rPr>
              <a:t>із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музики</a:t>
            </a:r>
            <a:r>
              <a:rPr lang="ru-RU" i="1" dirty="0">
                <a:solidFill>
                  <a:schemeClr val="bg2"/>
                </a:solidFill>
              </a:rPr>
              <a:t>, книг, </a:t>
            </a:r>
            <a:r>
              <a:rPr lang="ru-RU" i="1" dirty="0" err="1">
                <a:solidFill>
                  <a:schemeClr val="bg2"/>
                </a:solidFill>
              </a:rPr>
              <a:t>кіно</a:t>
            </a:r>
            <a:r>
              <a:rPr lang="ru-RU" i="1" dirty="0">
                <a:solidFill>
                  <a:schemeClr val="bg2"/>
                </a:solidFill>
              </a:rPr>
              <a:t>. Часто в </a:t>
            </a:r>
            <a:r>
              <a:rPr lang="ru-RU" i="1" dirty="0" err="1">
                <a:solidFill>
                  <a:schemeClr val="bg2"/>
                </a:solidFill>
              </a:rPr>
              <a:t>емо-музиці</a:t>
            </a:r>
            <a:r>
              <a:rPr lang="ru-RU" i="1" dirty="0">
                <a:solidFill>
                  <a:schemeClr val="bg2"/>
                </a:solidFill>
              </a:rPr>
              <a:t> </a:t>
            </a:r>
            <a:r>
              <a:rPr lang="ru-RU" i="1" dirty="0" err="1">
                <a:solidFill>
                  <a:schemeClr val="bg2"/>
                </a:solidFill>
              </a:rPr>
              <a:t>переважає</a:t>
            </a:r>
            <a:r>
              <a:rPr lang="ru-RU" i="1" dirty="0">
                <a:solidFill>
                  <a:schemeClr val="bg2"/>
                </a:solidFill>
              </a:rPr>
              <a:t> крик («</a:t>
            </a:r>
            <a:r>
              <a:rPr lang="ru-RU" i="1" dirty="0" err="1">
                <a:solidFill>
                  <a:schemeClr val="bg2"/>
                </a:solidFill>
              </a:rPr>
              <a:t>скрім</a:t>
            </a:r>
            <a:r>
              <a:rPr lang="ru-RU" i="1" dirty="0">
                <a:solidFill>
                  <a:schemeClr val="bg2"/>
                </a:solidFill>
              </a:rPr>
              <a:t>»), плач, вереск.</a:t>
            </a:r>
            <a:endParaRPr lang="ru-RU" i="1" dirty="0">
              <a:solidFill>
                <a:schemeClr val="bg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84" y="2447366"/>
            <a:ext cx="5041465" cy="3781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029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196" y="466343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err="1"/>
              <a:t>Байкери</a:t>
            </a:r>
            <a:endParaRPr lang="ru-RU" sz="4800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80160" y="2097742"/>
            <a:ext cx="4489704" cy="40792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b="1" i="1" dirty="0" smtClean="0">
                <a:solidFill>
                  <a:schemeClr val="bg2"/>
                </a:solidFill>
              </a:rPr>
              <a:t>Байкери</a:t>
            </a:r>
            <a:r>
              <a:rPr lang="uk-UA" i="1" dirty="0" smtClean="0">
                <a:solidFill>
                  <a:schemeClr val="bg2"/>
                </a:solidFill>
              </a:rPr>
              <a:t> - </a:t>
            </a:r>
            <a:r>
              <a:rPr lang="vi-VN" i="1" dirty="0" smtClean="0">
                <a:solidFill>
                  <a:schemeClr val="bg2"/>
                </a:solidFill>
              </a:rPr>
              <a:t>члени </a:t>
            </a:r>
            <a:r>
              <a:rPr lang="vi-VN" i="1" dirty="0">
                <a:solidFill>
                  <a:schemeClr val="bg2"/>
                </a:solidFill>
              </a:rPr>
              <a:t>мотоклубу, прихильники мотоциклу не просто як засобу пересування, а як невід'ємної частини певного стилю життя, життєвих цінностей та кодексу правил. Відтак майже кожний байкер є мотоциклістом, але не кожен власник двоколісної техніки може бути віднесений до числа байкерів.</a:t>
            </a:r>
            <a:endParaRPr lang="ru-RU" i="1" dirty="0">
              <a:solidFill>
                <a:schemeClr val="bg2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49" y="2545976"/>
            <a:ext cx="5115883" cy="3410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672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i="1" dirty="0" err="1"/>
              <a:t>Металісти</a:t>
            </a:r>
            <a:endParaRPr lang="ru-RU" sz="48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88" y="2563907"/>
            <a:ext cx="4335100" cy="3632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4240" y="2528047"/>
            <a:ext cx="4284229" cy="40971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vi-VN" b="1" i="1" dirty="0" smtClean="0">
                <a:solidFill>
                  <a:schemeClr val="bg2"/>
                </a:solidFill>
              </a:rPr>
              <a:t>Металісти</a:t>
            </a:r>
            <a:r>
              <a:rPr lang="vi-VN" b="1" i="1" dirty="0">
                <a:solidFill>
                  <a:schemeClr val="bg2"/>
                </a:solidFill>
              </a:rPr>
              <a:t>, </a:t>
            </a:r>
            <a:r>
              <a:rPr lang="vi-VN" b="1" i="1" dirty="0" smtClean="0">
                <a:solidFill>
                  <a:schemeClr val="bg2"/>
                </a:solidFill>
              </a:rPr>
              <a:t>металхеди</a:t>
            </a:r>
            <a:r>
              <a:rPr lang="en-US" i="1" dirty="0" smtClean="0">
                <a:solidFill>
                  <a:schemeClr val="bg2"/>
                </a:solidFill>
              </a:rPr>
              <a:t>— </a:t>
            </a:r>
            <a:r>
              <a:rPr lang="vi-VN" i="1" dirty="0">
                <a:solidFill>
                  <a:schemeClr val="bg2"/>
                </a:solidFill>
              </a:rPr>
              <a:t>субкультура, натхненна музикою в стилі метал. З'явилася у 1980-их роках.</a:t>
            </a:r>
          </a:p>
          <a:p>
            <a:pPr algn="ctr"/>
            <a:r>
              <a:rPr lang="vi-VN" i="1" dirty="0" smtClean="0">
                <a:solidFill>
                  <a:schemeClr val="bg2"/>
                </a:solidFill>
              </a:rPr>
              <a:t>Субкультура </a:t>
            </a:r>
            <a:r>
              <a:rPr lang="vi-VN" i="1" dirty="0">
                <a:solidFill>
                  <a:schemeClr val="bg2"/>
                </a:solidFill>
              </a:rPr>
              <a:t>популярна в північній Європі, досить поширена — в північній Америці, має значну кількість прихильників в південній Америці, південній Європі і Японії. На Близькому Сході, за винятком Ізраїлю і Туреччини, металісти нечисленні і піддаються переслідуванню</a:t>
            </a:r>
            <a:r>
              <a:rPr lang="vi-VN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5743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62902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TS103462902</Template>
  <TotalTime>0</TotalTime>
  <Words>600</Words>
  <Application>Microsoft Office PowerPoint</Application>
  <PresentationFormat>Произвольный</PresentationFormat>
  <Paragraphs>22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TS103462902</vt:lpstr>
      <vt:lpstr>Сучасні  молодіжні  субкультури</vt:lpstr>
      <vt:lpstr>Презентация PowerPoint</vt:lpstr>
      <vt:lpstr>Причини формування субкультури</vt:lpstr>
      <vt:lpstr>Готи</vt:lpstr>
      <vt:lpstr>Хіпі</vt:lpstr>
      <vt:lpstr>Панки</vt:lpstr>
      <vt:lpstr>Емо</vt:lpstr>
      <vt:lpstr>Байкери</vt:lpstr>
      <vt:lpstr>Металісти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 уроку Людина і світ</dc:title>
  <dc:subject>Сучасті молодіжні субкультури</dc:subject>
  <dc:creator>Остапенко Василь 11 - А клас</dc:creator>
  <cp:keywords/>
  <cp:lastModifiedBy/>
  <cp:revision>1</cp:revision>
  <dcterms:created xsi:type="dcterms:W3CDTF">2013-10-09T16:02:52Z</dcterms:created>
  <dcterms:modified xsi:type="dcterms:W3CDTF">2013-10-09T17:00:45Z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