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65" r:id="rId4"/>
    <p:sldId id="278" r:id="rId5"/>
    <p:sldId id="279" r:id="rId6"/>
    <p:sldId id="280" r:id="rId7"/>
    <p:sldId id="282" r:id="rId8"/>
    <p:sldId id="283" r:id="rId9"/>
    <p:sldId id="285" r:id="rId10"/>
    <p:sldId id="284" r:id="rId11"/>
    <p:sldId id="286" r:id="rId12"/>
    <p:sldId id="260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9F1F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58" autoAdjust="0"/>
    <p:restoredTop sz="94671" autoAdjust="0"/>
  </p:normalViewPr>
  <p:slideViewPr>
    <p:cSldViewPr>
      <p:cViewPr varScale="1">
        <p:scale>
          <a:sx n="67" d="100"/>
          <a:sy n="67" d="100"/>
        </p:scale>
        <p:origin x="-43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A35FEA-1906-499F-A661-E5DE4AC93D37}" type="datetimeFigureOut">
              <a:rPr lang="ru-RU" smtClean="0"/>
              <a:t>02.04.2014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B092D-7AA1-4A85-AD32-4DF107D24ADF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B092D-7AA1-4A85-AD32-4DF107D24ADF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bg bwMode="gray"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1" name="Rectangle 29"/>
          <p:cNvSpPr>
            <a:spLocks noChangeArrowheads="1"/>
          </p:cNvSpPr>
          <p:nvPr/>
        </p:nvSpPr>
        <p:spPr bwMode="hidden">
          <a:xfrm rot="-21600000">
            <a:off x="0" y="4830763"/>
            <a:ext cx="9170988" cy="1809750"/>
          </a:xfrm>
          <a:prstGeom prst="rect">
            <a:avLst/>
          </a:prstGeom>
          <a:gradFill rotWithShape="1">
            <a:gsLst>
              <a:gs pos="0">
                <a:srgbClr val="000066">
                  <a:gamma/>
                  <a:tint val="0"/>
                  <a:invGamma/>
                  <a:alpha val="0"/>
                </a:srgbClr>
              </a:gs>
              <a:gs pos="50000">
                <a:srgbClr val="000066">
                  <a:alpha val="50000"/>
                </a:srgbClr>
              </a:gs>
              <a:gs pos="100000">
                <a:srgbClr val="000066">
                  <a:gamma/>
                  <a:tint val="0"/>
                  <a:invGamma/>
                  <a:alpha val="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2" name="Rectangle 30"/>
          <p:cNvSpPr>
            <a:spLocks noChangeArrowheads="1"/>
          </p:cNvSpPr>
          <p:nvPr/>
        </p:nvSpPr>
        <p:spPr bwMode="gray">
          <a:xfrm>
            <a:off x="0" y="5291138"/>
            <a:ext cx="9144000" cy="876300"/>
          </a:xfrm>
          <a:prstGeom prst="rect">
            <a:avLst/>
          </a:prstGeom>
          <a:gradFill rotWithShape="1">
            <a:gsLst>
              <a:gs pos="0">
                <a:schemeClr val="tx1">
                  <a:alpha val="27000"/>
                </a:schemeClr>
              </a:gs>
              <a:gs pos="100000">
                <a:schemeClr val="tx1">
                  <a:gamma/>
                  <a:shade val="72941"/>
                  <a:invGamma/>
                  <a:alpha val="89999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gray">
          <a:xfrm>
            <a:off x="201613" y="4481513"/>
            <a:ext cx="1133475" cy="1157287"/>
          </a:xfrm>
          <a:prstGeom prst="ellipse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gray">
          <a:xfrm>
            <a:off x="1562100" y="4481513"/>
            <a:ext cx="1133475" cy="1157287"/>
          </a:xfrm>
          <a:prstGeom prst="ellipse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7184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pic>
        <p:nvPicPr>
          <p:cNvPr id="3106" name="Picture 34" descr="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gray">
          <a:xfrm>
            <a:off x="-2184400" y="2366963"/>
            <a:ext cx="11312525" cy="1189037"/>
          </a:xfrm>
          <a:prstGeom prst="rect">
            <a:avLst/>
          </a:prstGeom>
          <a:noFill/>
        </p:spPr>
      </p:pic>
      <p:pic>
        <p:nvPicPr>
          <p:cNvPr id="3107" name="Picture 35" descr="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gray">
          <a:xfrm>
            <a:off x="-1909763" y="2227263"/>
            <a:ext cx="12458701" cy="1727200"/>
          </a:xfrm>
          <a:prstGeom prst="rect">
            <a:avLst/>
          </a:prstGeom>
          <a:noFill/>
        </p:spPr>
      </p:pic>
      <p:pic>
        <p:nvPicPr>
          <p:cNvPr id="3108" name="Picture 36" descr="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gray">
          <a:xfrm>
            <a:off x="-1981200" y="2257425"/>
            <a:ext cx="13104813" cy="1727200"/>
          </a:xfrm>
          <a:prstGeom prst="rect">
            <a:avLst/>
          </a:prstGeom>
          <a:noFill/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201613" y="5181600"/>
            <a:ext cx="8688387" cy="1066800"/>
          </a:xfrm>
        </p:spPr>
        <p:txBody>
          <a:bodyPr/>
          <a:lstStyle>
            <a:lvl1pPr algn="r">
              <a:defRPr sz="46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86200" y="6210300"/>
            <a:ext cx="5003800" cy="533400"/>
          </a:xfrm>
        </p:spPr>
        <p:txBody>
          <a:bodyPr/>
          <a:lstStyle>
            <a:lvl1pPr marL="0" indent="0" algn="r">
              <a:buFontTx/>
              <a:buNone/>
              <a:defRPr sz="1600" i="1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389688"/>
            <a:ext cx="16002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62188" y="6389688"/>
            <a:ext cx="1828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4343400" y="6389688"/>
            <a:ext cx="1447800" cy="33178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3110" name="Picture 38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gray">
          <a:xfrm>
            <a:off x="1371600" y="381000"/>
            <a:ext cx="6019800" cy="4565650"/>
          </a:xfrm>
          <a:prstGeom prst="rect">
            <a:avLst/>
          </a:prstGeom>
          <a:noFill/>
        </p:spPr>
      </p:pic>
      <p:sp>
        <p:nvSpPr>
          <p:cNvPr id="3113" name="Text Box 41"/>
          <p:cNvSpPr txBox="1">
            <a:spLocks noChangeArrowheads="1"/>
          </p:cNvSpPr>
          <p:nvPr/>
        </p:nvSpPr>
        <p:spPr bwMode="black">
          <a:xfrm>
            <a:off x="76200" y="95250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000000">
                <a:alpha val="50000"/>
              </a:srgbClr>
            </a:outerShdw>
          </a:effec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9" dur="5000" fill="hold"/>
                                        <p:tgtEl>
                                          <p:spTgt spid="31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9" presetClass="path" presetSubtype="0" repeatCount="indefinite" accel="50000" decel="50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1" dur="5000" fill="hold"/>
                                        <p:tgtEl>
                                          <p:spTgt spid="3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2" presetClass="path" presetSubtype="0" repeatCount="indefinite" accel="50000" decel="5000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13" dur="5000" fill="hold"/>
                                        <p:tgtEl>
                                          <p:spTgt spid="3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700"/>
                                        <p:tgtEl>
                                          <p:spTgt spid="3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8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8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01" grpId="0" animBg="1"/>
      <p:bldP spid="3102" grpId="0" animBg="1"/>
      <p:bldP spid="3104" grpId="0" animBg="1"/>
      <p:bldP spid="3105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47650"/>
            <a:ext cx="2057400" cy="58785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7650"/>
            <a:ext cx="6019800" cy="58785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0">
          <a:blip r:embed="rId16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Rectangle 17"/>
          <p:cNvSpPr>
            <a:spLocks noChangeArrowheads="1"/>
          </p:cNvSpPr>
          <p:nvPr/>
        </p:nvSpPr>
        <p:spPr bwMode="ltGray">
          <a:xfrm>
            <a:off x="0" y="487363"/>
            <a:ext cx="9144000" cy="7270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72941"/>
                  <a:invGamma/>
                  <a:alpha val="67999"/>
                </a:schemeClr>
              </a:gs>
              <a:gs pos="100000">
                <a:schemeClr val="tx1">
                  <a:alpha val="27000"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43" name="Oval 19"/>
          <p:cNvSpPr>
            <a:spLocks noChangeArrowheads="1"/>
          </p:cNvSpPr>
          <p:nvPr/>
        </p:nvSpPr>
        <p:spPr bwMode="gray">
          <a:xfrm>
            <a:off x="6457950" y="211138"/>
            <a:ext cx="1133475" cy="1157287"/>
          </a:xfrm>
          <a:prstGeom prst="ellipse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44" name="Oval 20"/>
          <p:cNvSpPr>
            <a:spLocks noChangeArrowheads="1"/>
          </p:cNvSpPr>
          <p:nvPr/>
        </p:nvSpPr>
        <p:spPr bwMode="gray">
          <a:xfrm>
            <a:off x="7848600" y="211138"/>
            <a:ext cx="1133475" cy="1157287"/>
          </a:xfrm>
          <a:prstGeom prst="ellipse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38100">
            <a:solidFill>
              <a:srgbClr val="FFFFFF"/>
            </a:solidFill>
            <a:round/>
            <a:headEnd/>
            <a:tailEnd/>
          </a:ln>
          <a:effectLst>
            <a:outerShdw dist="81320" dir="3080412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247650"/>
            <a:ext cx="5943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02.04.2014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46" name="Picture 22" descr="5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>
            <a:off x="-2198688" y="5727700"/>
            <a:ext cx="11341101" cy="979488"/>
          </a:xfrm>
          <a:prstGeom prst="rect">
            <a:avLst/>
          </a:prstGeom>
          <a:noFill/>
        </p:spPr>
      </p:pic>
      <p:pic>
        <p:nvPicPr>
          <p:cNvPr id="1047" name="Picture 23" descr="6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gray">
          <a:xfrm>
            <a:off x="-1909763" y="5588000"/>
            <a:ext cx="12458701" cy="1422400"/>
          </a:xfrm>
          <a:prstGeom prst="rect">
            <a:avLst/>
          </a:prstGeom>
          <a:noFill/>
        </p:spPr>
      </p:pic>
      <p:pic>
        <p:nvPicPr>
          <p:cNvPr id="1048" name="Picture 24" descr="6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gray">
          <a:xfrm>
            <a:off x="-1981200" y="5418138"/>
            <a:ext cx="13104813" cy="14224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2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9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0.01389 C 0.00209 -0.01713 0.01198 -0.05301 0.03698 -0.05069 C 0.07501 -0.04722 0.08994 -0.02176 0.12501 -0.04722 C 0.14705 -0.06204 0.17292 -0.1 0.19202 -0.09907 C 0.23507 -0.09792 0.24393 -0.0588 0.24393 -0.02292 C 0.24497 0.02778 0.18907 0.07037 0.12101 0.075 C 0.05209 0.07847 -0.00503 0.02431 5E-6 -0.01389 Z " pathEditMode="relative" rAng="0" ptsTypes="fffffff">
                                      <p:cBhvr>
                                        <p:cTn id="17" dur="5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" y="3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9" presetClass="path" presetSubtype="0" repeatCount="360" accel="50000" decel="5000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animMotion origin="layout" path="M 3.61111E-6 -4.81481E-6 C -0.01198 0.01413 -0.03299 0.03426 -0.05799 0.03426 C -0.09497 0.03426 -0.125 0.01343 -0.125 -0.01319 C -0.125 -0.02199 -0.12205 -0.02986 -0.11598 -0.0368 C -0.11702 -0.0368 3.61111E-6 -0.14259 3.61111E-6 -0.14375 C 3.61111E-6 -0.14259 0.11701 -0.0368 0.11597 -0.0368 C 0.12205 -0.02986 0.125 -0.02199 0.125 -0.01319 C 0.125 0.01343 0.09496 0.03426 0.05694 0.03426 C 0.03298 0.03426 0.01198 0.01413 3.61111E-6 -4.81481E-6 Z " pathEditMode="relative" rAng="10800000" ptsTypes="fffffffff">
                                      <p:cBhvr>
                                        <p:cTn id="19" dur="50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2" presetClass="path" presetSubtype="0" repeatCount="129" accel="50000" decel="50000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animMotion origin="layout" path="M 0.18923 -0.00463 C 0.16666 0.04329 0.13246 0.07338 0.09461 0.07338 C 0.05677 0.07338 0.02274 0.04329 3.61111E-6 -0.00463 C 0.02274 -0.05254 0.05677 -0.08287 0.09461 -0.08287 C 0.13246 -0.08287 0.16666 -0.05254 0.18923 -0.00463 Z " pathEditMode="relative" rAng="10800000" ptsTypes="fffff">
                                      <p:cBhvr>
                                        <p:cTn id="21" dur="12444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3" grpId="0" animBg="1"/>
      <p:bldP spid="1044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428960" y="4725144"/>
            <a:ext cx="5715040" cy="1584176"/>
          </a:xfrm>
        </p:spPr>
        <p:txBody>
          <a:bodyPr/>
          <a:lstStyle/>
          <a:p>
            <a:pPr algn="ctr"/>
            <a:r>
              <a:rPr lang="ru-RU" sz="3200" i="1" dirty="0" smtClean="0">
                <a:solidFill>
                  <a:srgbClr val="119F1F"/>
                </a:solidFill>
              </a:rPr>
              <a:t>Синтетические </a:t>
            </a:r>
            <a:r>
              <a:rPr lang="ru-RU" sz="3200" i="1" dirty="0" smtClean="0">
                <a:solidFill>
                  <a:srgbClr val="119F1F"/>
                </a:solidFill>
              </a:rPr>
              <a:t>лекарственные препараты</a:t>
            </a:r>
            <a:endParaRPr lang="ru-RU" sz="3200" i="1" dirty="0">
              <a:solidFill>
                <a:srgbClr val="119F1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Свойства аспирина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700808"/>
            <a:ext cx="8424936" cy="3847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Растворимость одного грамма: </a:t>
            </a:r>
            <a:endParaRPr lang="ru-RU" sz="2400" dirty="0" smtClean="0"/>
          </a:p>
          <a:p>
            <a:r>
              <a:rPr lang="ru-RU" sz="2000" dirty="0" smtClean="0"/>
              <a:t> </a:t>
            </a:r>
            <a:r>
              <a:rPr lang="ru-RU" sz="2000" dirty="0" smtClean="0"/>
              <a:t>-</a:t>
            </a:r>
            <a:r>
              <a:rPr lang="ru-RU" sz="2000" dirty="0" smtClean="0"/>
              <a:t>в воде: </a:t>
            </a:r>
            <a:r>
              <a:rPr lang="ru-RU" sz="2000" dirty="0" smtClean="0"/>
              <a:t>                             25 </a:t>
            </a:r>
            <a:r>
              <a:rPr lang="ru-RU" sz="2000" dirty="0" smtClean="0"/>
              <a:t>° C - 300 мл, </a:t>
            </a:r>
            <a:r>
              <a:rPr lang="ru-RU" sz="2000" dirty="0" smtClean="0"/>
              <a:t>37 </a:t>
            </a:r>
            <a:r>
              <a:rPr lang="ru-RU" sz="2000" dirty="0" smtClean="0"/>
              <a:t>° C - </a:t>
            </a:r>
            <a:r>
              <a:rPr lang="ru-RU" sz="2000" dirty="0" smtClean="0"/>
              <a:t>100мл</a:t>
            </a:r>
          </a:p>
          <a:p>
            <a:r>
              <a:rPr lang="ru-RU" sz="2000" dirty="0" smtClean="0"/>
              <a:t> </a:t>
            </a:r>
            <a:r>
              <a:rPr lang="ru-RU" sz="2000" dirty="0" smtClean="0"/>
              <a:t>-в спирте </a:t>
            </a:r>
            <a:r>
              <a:rPr lang="ru-RU" sz="2000" dirty="0" smtClean="0"/>
              <a:t>                           5 мл</a:t>
            </a:r>
          </a:p>
          <a:p>
            <a:r>
              <a:rPr lang="ru-RU" sz="2000" dirty="0" smtClean="0"/>
              <a:t> -</a:t>
            </a:r>
            <a:r>
              <a:rPr lang="ru-RU" sz="2000" dirty="0" smtClean="0"/>
              <a:t>в хлороформе </a:t>
            </a:r>
            <a:r>
              <a:rPr lang="ru-RU" sz="2000" dirty="0" smtClean="0"/>
              <a:t>                17 мл</a:t>
            </a:r>
          </a:p>
          <a:p>
            <a:r>
              <a:rPr lang="ru-RU" sz="2000" dirty="0" smtClean="0"/>
              <a:t> -</a:t>
            </a:r>
            <a:r>
              <a:rPr lang="ru-RU" sz="2000" dirty="0" smtClean="0"/>
              <a:t>в эфире </a:t>
            </a:r>
            <a:r>
              <a:rPr lang="ru-RU" sz="2000" dirty="0" smtClean="0"/>
              <a:t>                           10-15 мл </a:t>
            </a:r>
          </a:p>
          <a:p>
            <a:endParaRPr lang="ru-RU" sz="2000" dirty="0" smtClean="0"/>
          </a:p>
          <a:p>
            <a:r>
              <a:rPr lang="ru-RU" sz="2400" dirty="0" smtClean="0"/>
              <a:t>Разлагается </a:t>
            </a:r>
            <a:r>
              <a:rPr lang="ru-RU" sz="2400" dirty="0" smtClean="0"/>
              <a:t>в кипящей воде и при растворении в щелочных растворах. Хорошо растворимые в воде неорганические соли ацетилсалициловой кислоты, однако такие растворы неустойчивы и при этих условиях ацетилсалициловая кислота быстро </a:t>
            </a:r>
            <a:r>
              <a:rPr lang="ru-RU" sz="2400" dirty="0" err="1" smtClean="0"/>
              <a:t>гидролизуется</a:t>
            </a:r>
            <a:r>
              <a:rPr lang="ru-RU" sz="2400" dirty="0" smtClean="0"/>
              <a:t>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Сальварсана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484784"/>
            <a:ext cx="7920880" cy="512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ru-RU" sz="2000" i="1" dirty="0" smtClean="0">
                <a:latin typeface="+mj-lt"/>
              </a:rPr>
              <a:t>Лечение болезней с применением синтетических химических препаратов, </a:t>
            </a:r>
            <a:r>
              <a:rPr lang="ru-RU" sz="2000" i="1" dirty="0" smtClean="0">
                <a:latin typeface="+mj-lt"/>
              </a:rPr>
              <a:t>имевших направленное </a:t>
            </a:r>
            <a:r>
              <a:rPr lang="ru-RU" sz="2000" i="1" dirty="0" smtClean="0">
                <a:latin typeface="+mj-lt"/>
              </a:rPr>
              <a:t>бактерицидное </a:t>
            </a:r>
            <a:r>
              <a:rPr lang="ru-RU" sz="2000" i="1" dirty="0" smtClean="0">
                <a:latin typeface="+mj-lt"/>
              </a:rPr>
              <a:t>действие, </a:t>
            </a:r>
            <a:r>
              <a:rPr lang="ru-RU" sz="2000" i="1" dirty="0" smtClean="0">
                <a:latin typeface="+mj-lt"/>
              </a:rPr>
              <a:t>начал немецкий врач , бактериолог и биохимик </a:t>
            </a:r>
            <a:r>
              <a:rPr lang="ru-RU" sz="2000" i="1" u="sng" dirty="0" err="1" smtClean="0">
                <a:latin typeface="+mj-lt"/>
              </a:rPr>
              <a:t>Пауль</a:t>
            </a:r>
            <a:r>
              <a:rPr lang="ru-RU" sz="2000" i="1" u="sng" dirty="0" smtClean="0">
                <a:latin typeface="+mj-lt"/>
              </a:rPr>
              <a:t> Эрлих </a:t>
            </a:r>
            <a:r>
              <a:rPr lang="ru-RU" sz="2000" i="1" dirty="0" smtClean="0">
                <a:latin typeface="+mj-lt"/>
              </a:rPr>
              <a:t>. Созданный им препарат </a:t>
            </a:r>
            <a:r>
              <a:rPr lang="ru-RU" sz="2000" i="1" u="sng" dirty="0" smtClean="0">
                <a:latin typeface="+mj-lt"/>
              </a:rPr>
              <a:t>сальварсан </a:t>
            </a:r>
            <a:r>
              <a:rPr lang="ru-RU" sz="2000" i="1" dirty="0" smtClean="0">
                <a:latin typeface="+mj-lt"/>
              </a:rPr>
              <a:t>проявляет высокую эффективность против возбудителей не только сифилиса , но и других опасных болезней. Так же , как и аспирин , это лекарственное средство </a:t>
            </a:r>
            <a:r>
              <a:rPr lang="ru-RU" sz="2000" i="1" dirty="0" smtClean="0">
                <a:latin typeface="+mj-lt"/>
              </a:rPr>
              <a:t>вошло </a:t>
            </a:r>
            <a:r>
              <a:rPr lang="ru-RU" sz="2000" i="1" dirty="0" smtClean="0">
                <a:latin typeface="+mj-lt"/>
              </a:rPr>
              <a:t>в « первую десятку » борцов с недугами .«</a:t>
            </a:r>
            <a:r>
              <a:rPr lang="ru-RU" sz="2000" i="1" dirty="0" smtClean="0">
                <a:latin typeface="+mj-lt"/>
              </a:rPr>
              <a:t>Рабочее </a:t>
            </a:r>
            <a:r>
              <a:rPr lang="ru-RU" sz="2000" i="1" dirty="0" smtClean="0">
                <a:latin typeface="+mj-lt"/>
              </a:rPr>
              <a:t>» название сальварсана « препарат 606 » означает , что П.Эрлих и его сотрудники синтезировали 605 веществ. Однако лишь 606 попытка оказалась удачной - добытая вещество пагубно действовала на возбудителя болезни - бледную спирохету . Это пример поиска новых биологически активных веществ методом фармакологического скрининга ( просеивания ) .</a:t>
            </a:r>
            <a:endParaRPr lang="ru-RU" sz="2000" i="1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i="1" dirty="0" smtClean="0"/>
              <a:t>Синтетические лекарственные препараты</a:t>
            </a:r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85720" y="2786058"/>
            <a:ext cx="304211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1887 г. – фенацетин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1896 г. – пирамидон</a:t>
            </a:r>
          </a:p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20 в. ‏– веронал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357298"/>
            <a:ext cx="27542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50000"/>
                  </a:schemeClr>
                </a:solidFill>
              </a:rPr>
              <a:t>Появились в 19 в.</a:t>
            </a:r>
            <a:endParaRPr lang="ru-RU" sz="2400" dirty="0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rot="5400000">
            <a:off x="1393803" y="2250273"/>
            <a:ext cx="642148" cy="794"/>
          </a:xfrm>
          <a:prstGeom prst="straightConnector1">
            <a:avLst/>
          </a:prstGeom>
          <a:ln w="53975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68" y="2071678"/>
            <a:ext cx="2376523" cy="2328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4214818"/>
            <a:ext cx="21431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2428868"/>
            <a:ext cx="2643186" cy="243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572008"/>
            <a:ext cx="184785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5943600" cy="1152128"/>
          </a:xfrm>
        </p:spPr>
        <p:txBody>
          <a:bodyPr/>
          <a:lstStyle/>
          <a:p>
            <a:pPr algn="ctr"/>
            <a:r>
              <a:rPr lang="ru-RU" sz="2400" dirty="0" smtClean="0"/>
              <a:t>Недостатки синтетических лекарственных средств. 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556792"/>
            <a:ext cx="770485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Список </a:t>
            </a:r>
            <a:r>
              <a:rPr lang="ru-RU" sz="2000" dirty="0" smtClean="0"/>
              <a:t>синтетических лекарственных средств практически неисчерпаем. Сульфаниламидные препараты и антибиотики как специфического , так и широкого спектра действия , обезболивающие , </a:t>
            </a:r>
            <a:r>
              <a:rPr lang="ru-RU" sz="2000" dirty="0" smtClean="0"/>
              <a:t>сосудорасширяющие ...</a:t>
            </a:r>
          </a:p>
          <a:p>
            <a:pPr algn="ctr"/>
            <a:r>
              <a:rPr lang="ru-RU" sz="2000" dirty="0" smtClean="0"/>
              <a:t> Полезные ли </a:t>
            </a:r>
            <a:r>
              <a:rPr lang="ru-RU" sz="2000" dirty="0" smtClean="0"/>
              <a:t>вредны </a:t>
            </a:r>
            <a:r>
              <a:rPr lang="ru-RU" sz="2000" dirty="0" smtClean="0"/>
              <a:t>они?</a:t>
            </a:r>
          </a:p>
          <a:p>
            <a:pPr algn="ctr"/>
            <a:r>
              <a:rPr lang="ru-RU" sz="2000" dirty="0" smtClean="0"/>
              <a:t>На </a:t>
            </a:r>
            <a:r>
              <a:rPr lang="ru-RU" sz="2000" dirty="0" smtClean="0"/>
              <a:t>примере аспирина легко убедиться : ацетилсалициловая кислота </a:t>
            </a:r>
            <a:r>
              <a:rPr lang="ru-RU" sz="2000" dirty="0" smtClean="0"/>
              <a:t>несмотря на безоговорочное </a:t>
            </a:r>
            <a:r>
              <a:rPr lang="ru-RU" sz="2000" dirty="0" smtClean="0"/>
              <a:t>лечебное действие может вызвать в организме ряд нежелательных , вредоносных изменений . Поэтому насущной задачей химиков является синтез соединений , не </a:t>
            </a:r>
            <a:r>
              <a:rPr lang="ru-RU" sz="2000" smtClean="0"/>
              <a:t>уступающие </a:t>
            </a:r>
            <a:r>
              <a:rPr lang="ru-RU" sz="2000" smtClean="0"/>
              <a:t>аспирину </a:t>
            </a:r>
            <a:r>
              <a:rPr lang="ru-RU" sz="2000" dirty="0" smtClean="0"/>
              <a:t>лечебным эффектом , однако лишены присущих ему недостатков. Первые шаги в этом направлении уже сделаны . Учет особенностей белка - фермента , на который влияет аспирин , стало основой для синтеза лекарств нового поколения.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1560" y="1340768"/>
            <a:ext cx="77048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300" b="1" dirty="0" smtClean="0"/>
              <a:t>Лечебные препараты, лекарственные средства, лекарства или </a:t>
            </a:r>
            <a:r>
              <a:rPr lang="ru-RU" sz="2300" b="1" dirty="0" smtClean="0"/>
              <a:t>медикаменты</a:t>
            </a:r>
            <a:r>
              <a:rPr lang="ru-RU" sz="2300" dirty="0" smtClean="0"/>
              <a:t> </a:t>
            </a:r>
            <a:r>
              <a:rPr lang="ru-RU" sz="2300" i="1" dirty="0" smtClean="0"/>
              <a:t>- это </a:t>
            </a:r>
            <a:r>
              <a:rPr lang="ru-RU" sz="2300" i="1" dirty="0" smtClean="0"/>
              <a:t>вещества или смеси веществ, употребляемых для профилактики, диагностики, лечения заболеваний, предотвращения беременности, устранение боли, полученные из крови, плазмы крови, органов и тканей человека или животных, растений, минералов, химического синтеза или с применением биотехнологий</a:t>
            </a:r>
            <a:r>
              <a:rPr lang="ru-RU" sz="2300" dirty="0" smtClean="0"/>
              <a:t>.</a:t>
            </a:r>
          </a:p>
          <a:p>
            <a:pPr algn="ctr"/>
            <a:endParaRPr lang="ru-RU" sz="2400" dirty="0" smtClean="0"/>
          </a:p>
          <a:p>
            <a:pPr algn="ctr"/>
            <a:r>
              <a:rPr lang="ru-RU" sz="2400" i="1" dirty="0" smtClean="0"/>
              <a:t> </a:t>
            </a:r>
            <a:r>
              <a:rPr lang="ru-RU" sz="2400" dirty="0" smtClean="0"/>
              <a:t>Лекарственные средства изучает </a:t>
            </a:r>
            <a:r>
              <a:rPr lang="ru-RU" sz="2400" b="1" dirty="0" smtClean="0"/>
              <a:t>фармакология</a:t>
            </a:r>
            <a:r>
              <a:rPr lang="ru-RU" sz="2400" dirty="0" smtClean="0"/>
              <a:t> и </a:t>
            </a:r>
            <a:r>
              <a:rPr lang="ru-RU" sz="2400" b="1" dirty="0" smtClean="0"/>
              <a:t>фармация</a:t>
            </a:r>
            <a:r>
              <a:rPr lang="ru-RU" sz="2400" dirty="0" smtClean="0"/>
              <a:t>. </a:t>
            </a:r>
            <a:r>
              <a:rPr lang="ru-RU" sz="2400" b="1" dirty="0" smtClean="0"/>
              <a:t>Фармацевтика</a:t>
            </a:r>
            <a:r>
              <a:rPr lang="ru-RU" sz="2400" dirty="0" smtClean="0"/>
              <a:t> - часть фармации, связанная непосредственно с производством лекарств.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 истории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643050"/>
            <a:ext cx="8534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Лекарственные вещества известны с очень древних времен. Например, в Древней Руси мужской папоротник, мак и другие растения употреблялись как лекарства. И до сих пор в качестве лекарственных средств используются 25-30% различных отваров, настоек и экстрактов растительных и животных организмов.</a:t>
            </a:r>
          </a:p>
          <a:p>
            <a:pPr algn="ctr"/>
            <a:r>
              <a:rPr lang="ru-RU" sz="2400" i="1" dirty="0" smtClean="0">
                <a:solidFill>
                  <a:schemeClr val="accent5">
                    <a:lumMod val="50000"/>
                  </a:schemeClr>
                </a:solidFill>
                <a:latin typeface="+mj-lt"/>
              </a:rPr>
              <a:t>В последнее время биология, медицинская наука и практика все чаще используют достижения современной химии. Огромное количество лекарственных соединений поставляют химики, и за последние годы в области химии лекарств достигнуты новые успехи.</a:t>
            </a:r>
            <a:endParaRPr lang="ru-RU" sz="2400" i="1" dirty="0" smtClean="0">
              <a:solidFill>
                <a:schemeClr val="accent5">
                  <a:lumMod val="50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484784"/>
            <a:ext cx="547260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 </a:t>
            </a:r>
            <a:r>
              <a:rPr lang="ru-RU" sz="2000" b="1" dirty="0" smtClean="0">
                <a:ea typeface="Adobe Ming Std L" pitchFamily="18" charset="-128"/>
              </a:rPr>
              <a:t>Синтетические лекарственные средства </a:t>
            </a:r>
            <a:r>
              <a:rPr lang="ru-RU" sz="2000" dirty="0" smtClean="0">
                <a:ea typeface="Adobe Ming Std L" pitchFamily="18" charset="-128"/>
              </a:rPr>
              <a:t>- одно из важнейших достижений синтетической органической химии. Благодаря им стало возможным излечение многих болезней, которые ранее были роковыми для больных. </a:t>
            </a:r>
            <a:endParaRPr lang="ru-RU" sz="2000" dirty="0" smtClean="0">
              <a:ea typeface="Adobe Ming Std L" pitchFamily="18" charset="-128"/>
            </a:endParaRPr>
          </a:p>
          <a:p>
            <a:pPr algn="ctr"/>
            <a:r>
              <a:rPr lang="ru-RU" sz="2000" b="1" dirty="0" smtClean="0">
                <a:ea typeface="Adobe Ming Std L" pitchFamily="18" charset="-128"/>
              </a:rPr>
              <a:t>В1865 году </a:t>
            </a:r>
            <a:r>
              <a:rPr lang="ru-RU" sz="2000" b="1" dirty="0" smtClean="0">
                <a:ea typeface="Adobe Ming Std L" pitchFamily="18" charset="-128"/>
              </a:rPr>
              <a:t>английский хирург Джозеф Листер </a:t>
            </a:r>
            <a:r>
              <a:rPr lang="ru-RU" sz="2000" dirty="0" smtClean="0">
                <a:ea typeface="Adobe Ming Std L" pitchFamily="18" charset="-128"/>
              </a:rPr>
              <a:t>впервые использовал во время операции карболовой кислоты (фенол) для дезинфекции инструментов и рук хирурга. Это существенно уменьшило смертность среди хирургических больных, поскольку предотвращало бактериальным инфекциям. Такая лекарственная новация спасла миллионы человеческих жизней.</a:t>
            </a:r>
            <a:endParaRPr lang="ru-RU" sz="2000" dirty="0">
              <a:ea typeface="Adobe Ming Std L" pitchFamily="18" charset="-128"/>
            </a:endParaRPr>
          </a:p>
        </p:txBody>
      </p:sp>
      <p:pic>
        <p:nvPicPr>
          <p:cNvPr id="1026" name="Picture 2" descr="D:\list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1916832"/>
            <a:ext cx="2705100" cy="4032448"/>
          </a:xfrm>
          <a:prstGeom prst="rect">
            <a:avLst/>
          </a:prstGeom>
          <a:noFill/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pPr algn="ctr"/>
            <a:r>
              <a:rPr lang="ru-RU" dirty="0" smtClean="0"/>
              <a:t>Из истории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67544" y="1628800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000" dirty="0" smtClean="0"/>
              <a:t>Аспирин - общепринятая название ацетилсалициловой кислоты - самого распространенного болеутоляющего , жаропонижающего и противовоспалительного средства. Еще в древности для лечения инфекционных болезней и подагры , для облегчения боли и снижения температуры использовали разнообразные экстракты ивовой коры</a:t>
            </a:r>
            <a:r>
              <a:rPr lang="ru-RU" sz="2000" dirty="0" smtClean="0"/>
              <a:t>. Ученые </a:t>
            </a:r>
            <a:r>
              <a:rPr lang="ru-RU" sz="2000" dirty="0" smtClean="0"/>
              <a:t>установили , что активным лечебным компонентом </a:t>
            </a:r>
            <a:r>
              <a:rPr lang="ru-RU" sz="2000" dirty="0" smtClean="0"/>
              <a:t>этого </a:t>
            </a:r>
            <a:r>
              <a:rPr lang="ru-RU" sz="2000" dirty="0" smtClean="0"/>
              <a:t>напитка является салициловая кислота. </a:t>
            </a:r>
            <a:endParaRPr lang="ru-RU" sz="2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Аспирин</a:t>
            </a:r>
            <a:endParaRPr lang="ru-RU" dirty="0"/>
          </a:p>
        </p:txBody>
      </p:sp>
      <p:pic>
        <p:nvPicPr>
          <p:cNvPr id="2050" name="Picture 2" descr="D:\salicylic-acid_def_8019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293096"/>
            <a:ext cx="4536504" cy="22686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700808"/>
            <a:ext cx="8424936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Впоследствии был разработан метод </a:t>
            </a:r>
            <a:r>
              <a:rPr lang="ru-RU" dirty="0" smtClean="0"/>
              <a:t> синтеза салициловой кислоты </a:t>
            </a:r>
            <a:r>
              <a:rPr lang="ru-RU" dirty="0" smtClean="0"/>
              <a:t>, поэтому в медицине широко начали использовать соль салициловой кислоты - натрий </a:t>
            </a:r>
            <a:r>
              <a:rPr lang="ru-RU" dirty="0" err="1" smtClean="0"/>
              <a:t>салицилат</a:t>
            </a:r>
            <a:r>
              <a:rPr lang="ru-RU" dirty="0" smtClean="0"/>
              <a:t> . Однако оба соединения были достаточно токсичными , что побудило исследователей к поиску способа синтеза вещества, производила бы такой же (или сильнее ) терапевтический эффект с меньшим вредом для организма.</a:t>
            </a:r>
            <a:endParaRPr lang="ru-RU" dirty="0"/>
          </a:p>
        </p:txBody>
      </p:sp>
      <p:pic>
        <p:nvPicPr>
          <p:cNvPr id="4" name="Picture 4" descr="http://t2.gstatic.com/images?q=tbn:ANd9GcRVKL8YeTZaz-z85TPrSp0kHritQv11lhEkPfmF11qBxWMZTO7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71942"/>
            <a:ext cx="8136904" cy="230938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pPr algn="ctr"/>
            <a:r>
              <a:rPr lang="ru-RU" dirty="0" smtClean="0"/>
              <a:t>Синтез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95536" y="1484784"/>
            <a:ext cx="828092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u="sng" dirty="0" smtClean="0"/>
              <a:t>В 1859 г. был изобретен синтез салициловой кислоты. </a:t>
            </a:r>
            <a:r>
              <a:rPr lang="ru-RU" sz="2400" dirty="0" smtClean="0"/>
              <a:t>Это позволило уже в 1874-м основать первую большую фабрику по производству синтетических </a:t>
            </a:r>
            <a:r>
              <a:rPr lang="ru-RU" sz="2400" dirty="0" err="1" smtClean="0"/>
              <a:t>салицилатов</a:t>
            </a:r>
            <a:r>
              <a:rPr lang="ru-RU" sz="2400" dirty="0" smtClean="0"/>
              <a:t> из фенола, карбон (IV) и натрия. </a:t>
            </a:r>
            <a:endParaRPr lang="ru-RU" sz="2400" dirty="0" smtClean="0"/>
          </a:p>
          <a:p>
            <a:pPr>
              <a:lnSpc>
                <a:spcPts val="1500"/>
              </a:lnSpc>
            </a:pPr>
            <a:endParaRPr lang="ru-RU" sz="2400" dirty="0" smtClean="0"/>
          </a:p>
          <a:p>
            <a:pPr algn="ctr"/>
            <a:r>
              <a:rPr lang="ru-RU" sz="2400" dirty="0" smtClean="0"/>
              <a:t>1893 </a:t>
            </a:r>
            <a:r>
              <a:rPr lang="ru-RU" sz="2400" dirty="0" smtClean="0"/>
              <a:t>сотрудник немецкой терапевтической фирмы «Байер» Феликс Гофман синтезировал ацетилсалициловую кислоту. Доступность сырья и методики синтеза обеспечили возможность промышленного производства лекарств, были запатентованы под названием «аспирин». </a:t>
            </a:r>
            <a:r>
              <a:rPr lang="ru-RU" sz="2400" dirty="0" smtClean="0"/>
              <a:t>Здесь </a:t>
            </a:r>
            <a:r>
              <a:rPr lang="ru-RU" sz="2400" dirty="0" smtClean="0"/>
              <a:t>впервые была внедрена технология массового промышленного производства синтетического лекарственного средства.</a:t>
            </a:r>
            <a:endParaRPr lang="ru-RU" sz="24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47650"/>
            <a:ext cx="5943600" cy="1143000"/>
          </a:xfrm>
        </p:spPr>
        <p:txBody>
          <a:bodyPr/>
          <a:lstStyle/>
          <a:p>
            <a:pPr algn="ctr"/>
            <a:r>
              <a:rPr lang="ru-RU" dirty="0" smtClean="0"/>
              <a:t>Из истории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Модели </a:t>
            </a:r>
            <a:r>
              <a:rPr lang="ru-RU" sz="3600" dirty="0" smtClean="0"/>
              <a:t>аспирина</a:t>
            </a:r>
            <a:endParaRPr lang="ru-RU" sz="3600" dirty="0"/>
          </a:p>
        </p:txBody>
      </p:sp>
      <p:pic>
        <p:nvPicPr>
          <p:cNvPr id="4" name="Содержимое 3" descr="Acetylsalicylsäure2.svg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gray">
          <a:xfrm>
            <a:off x="4283968" y="2132856"/>
            <a:ext cx="4500594" cy="3296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encrypted-tbn0.gstatic.com/images?q=tbn:ANd9GcSkvgWZ6stXHMZnr_EpBMRsbxlkrFavN-wgLP3baRIcNKgXis4Qx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3929090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1412776"/>
            <a:ext cx="81369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r>
              <a:rPr lang="ru-RU" b="1" dirty="0" smtClean="0"/>
              <a:t>Химическое </a:t>
            </a:r>
            <a:r>
              <a:rPr lang="ru-RU" b="1" dirty="0" smtClean="0"/>
              <a:t>название </a:t>
            </a:r>
            <a:r>
              <a:rPr lang="ru-RU" b="1" dirty="0" smtClean="0"/>
              <a:t>: </a:t>
            </a:r>
            <a:r>
              <a:rPr lang="ru-RU" dirty="0" smtClean="0"/>
              <a:t>         2 </a:t>
            </a:r>
            <a:r>
              <a:rPr lang="ru-RU" dirty="0" smtClean="0"/>
              <a:t>- ( </a:t>
            </a:r>
            <a:r>
              <a:rPr lang="ru-RU" dirty="0" err="1" smtClean="0"/>
              <a:t>Ацетилоксы</a:t>
            </a:r>
            <a:r>
              <a:rPr lang="ru-RU" dirty="0" smtClean="0"/>
              <a:t> ) бензойная </a:t>
            </a:r>
            <a:r>
              <a:rPr lang="ru-RU" dirty="0" smtClean="0"/>
              <a:t>кислота</a:t>
            </a:r>
          </a:p>
          <a:p>
            <a:r>
              <a:rPr lang="ru-RU" b="1" dirty="0" smtClean="0"/>
              <a:t>Химическая </a:t>
            </a:r>
            <a:r>
              <a:rPr lang="ru-RU" b="1" dirty="0" smtClean="0"/>
              <a:t>формула</a:t>
            </a:r>
            <a:r>
              <a:rPr lang="ru-RU" dirty="0" smtClean="0"/>
              <a:t> </a:t>
            </a:r>
            <a:r>
              <a:rPr lang="ru-RU" b="1" dirty="0" smtClean="0"/>
              <a:t>:</a:t>
            </a:r>
            <a:r>
              <a:rPr lang="ru-RU" b="1" dirty="0" smtClean="0"/>
              <a:t> </a:t>
            </a:r>
            <a:r>
              <a:rPr lang="ru-RU" dirty="0" smtClean="0"/>
              <a:t>         C</a:t>
            </a:r>
            <a:r>
              <a:rPr lang="ru-RU" baseline="-25000" dirty="0" smtClean="0"/>
              <a:t>9</a:t>
            </a:r>
            <a:r>
              <a:rPr lang="ru-RU" dirty="0" smtClean="0"/>
              <a:t>H</a:t>
            </a:r>
            <a:r>
              <a:rPr lang="ru-RU" baseline="-25000" dirty="0" smtClean="0"/>
              <a:t>8</a:t>
            </a:r>
            <a:r>
              <a:rPr lang="ru-RU" dirty="0" smtClean="0"/>
              <a:t>O</a:t>
            </a:r>
            <a:r>
              <a:rPr lang="ru-RU" baseline="-25000" dirty="0" smtClean="0"/>
              <a:t>4</a:t>
            </a:r>
          </a:p>
          <a:p>
            <a:r>
              <a:rPr lang="ru-RU" b="1" dirty="0" smtClean="0"/>
              <a:t>Молярная масса:</a:t>
            </a:r>
            <a:r>
              <a:rPr lang="ru-RU" dirty="0" smtClean="0"/>
              <a:t>                    180.16</a:t>
            </a:r>
          </a:p>
          <a:p>
            <a:r>
              <a:rPr lang="ru-RU" b="1" dirty="0" smtClean="0"/>
              <a:t>Синонимы:</a:t>
            </a:r>
            <a:r>
              <a:rPr lang="ru-RU" dirty="0" smtClean="0"/>
              <a:t>                       </a:t>
            </a:r>
            <a:r>
              <a:rPr lang="ru-RU" dirty="0" smtClean="0"/>
              <a:t>   </a:t>
            </a:r>
            <a:r>
              <a:rPr lang="ru-RU" dirty="0" smtClean="0"/>
              <a:t>   </a:t>
            </a:r>
            <a:r>
              <a:rPr lang="ru-RU" dirty="0" smtClean="0"/>
              <a:t> </a:t>
            </a:r>
          </a:p>
          <a:p>
            <a:r>
              <a:rPr lang="ru-RU" dirty="0" smtClean="0"/>
              <a:t>Аспирин </a:t>
            </a:r>
            <a:r>
              <a:rPr lang="ru-RU" dirty="0" smtClean="0"/>
              <a:t>, 2 - </a:t>
            </a:r>
            <a:r>
              <a:rPr lang="ru-RU" dirty="0" err="1" smtClean="0"/>
              <a:t>ацетоксибензойна</a:t>
            </a:r>
            <a:r>
              <a:rPr lang="ru-RU" dirty="0" smtClean="0"/>
              <a:t> кислота , </a:t>
            </a:r>
            <a:r>
              <a:rPr lang="ru-RU" dirty="0" smtClean="0"/>
              <a:t>  ацетат </a:t>
            </a:r>
            <a:r>
              <a:rPr lang="ru-RU" dirty="0" smtClean="0"/>
              <a:t>салициловой </a:t>
            </a:r>
            <a:r>
              <a:rPr lang="ru-RU" dirty="0" smtClean="0"/>
              <a:t>кислоты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Ф</a:t>
            </a:r>
            <a:r>
              <a:rPr lang="ru-RU" dirty="0" smtClean="0">
                <a:solidFill>
                  <a:srgbClr val="FF0000"/>
                </a:solidFill>
              </a:rPr>
              <a:t>изические свойства :</a:t>
            </a:r>
          </a:p>
          <a:p>
            <a:pPr algn="ctr"/>
            <a:endParaRPr lang="ru-RU" dirty="0" smtClean="0"/>
          </a:p>
          <a:p>
            <a:r>
              <a:rPr lang="ru-RU" dirty="0" smtClean="0"/>
              <a:t>Температура </a:t>
            </a:r>
            <a:r>
              <a:rPr lang="ru-RU" dirty="0" smtClean="0"/>
              <a:t>плавления </a:t>
            </a:r>
            <a:r>
              <a:rPr lang="ru-RU" dirty="0" smtClean="0"/>
              <a:t>                          135 </a:t>
            </a:r>
            <a:r>
              <a:rPr lang="ru-RU" dirty="0" smtClean="0"/>
              <a:t>° C ( быстрый нагрев 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Твердения </a:t>
            </a:r>
            <a:r>
              <a:rPr lang="ru-RU" dirty="0" smtClean="0"/>
              <a:t>расплава </a:t>
            </a:r>
            <a:r>
              <a:rPr lang="ru-RU" dirty="0" smtClean="0"/>
              <a:t>                                 118 </a:t>
            </a:r>
            <a:r>
              <a:rPr lang="ru-RU" dirty="0" smtClean="0"/>
              <a:t>° </a:t>
            </a:r>
            <a:r>
              <a:rPr lang="ru-RU" dirty="0" smtClean="0"/>
              <a:t>C</a:t>
            </a:r>
          </a:p>
          <a:p>
            <a:r>
              <a:rPr lang="ru-RU" dirty="0" smtClean="0"/>
              <a:t>Температура </a:t>
            </a:r>
            <a:r>
              <a:rPr lang="ru-RU" dirty="0" smtClean="0"/>
              <a:t>кипения </a:t>
            </a:r>
            <a:r>
              <a:rPr lang="ru-RU" dirty="0" smtClean="0"/>
              <a:t>                               135 </a:t>
            </a:r>
            <a:r>
              <a:rPr lang="ru-RU" dirty="0" smtClean="0"/>
              <a:t>° C ( разложение </a:t>
            </a:r>
            <a:r>
              <a:rPr lang="ru-RU" dirty="0" smtClean="0"/>
              <a:t>)</a:t>
            </a:r>
          </a:p>
          <a:p>
            <a:r>
              <a:rPr lang="ru-RU" dirty="0" smtClean="0"/>
              <a:t>Плотность                                                   1,4 г/см3</a:t>
            </a:r>
          </a:p>
          <a:p>
            <a:r>
              <a:rPr lang="ru-RU" dirty="0" smtClean="0"/>
              <a:t>Температура </a:t>
            </a:r>
            <a:r>
              <a:rPr lang="ru-RU" dirty="0" smtClean="0"/>
              <a:t>самовоспламенения </a:t>
            </a:r>
            <a:r>
              <a:rPr lang="ru-RU" dirty="0" smtClean="0"/>
              <a:t>          490 </a:t>
            </a:r>
            <a:r>
              <a:rPr lang="ru-RU" dirty="0" smtClean="0"/>
              <a:t>° </a:t>
            </a:r>
            <a:r>
              <a:rPr lang="ru-RU" dirty="0" smtClean="0"/>
              <a:t>C</a:t>
            </a:r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Свойства аспирина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52A4"/>
      </a:dk1>
      <a:lt1>
        <a:srgbClr val="FFFFFF"/>
      </a:lt1>
      <a:dk2>
        <a:srgbClr val="DBEFF9"/>
      </a:dk2>
      <a:lt2>
        <a:srgbClr val="808080"/>
      </a:lt2>
      <a:accent1>
        <a:srgbClr val="5A87BE"/>
      </a:accent1>
      <a:accent2>
        <a:srgbClr val="DC5270"/>
      </a:accent2>
      <a:accent3>
        <a:srgbClr val="FFFFFF"/>
      </a:accent3>
      <a:accent4>
        <a:srgbClr val="00458B"/>
      </a:accent4>
      <a:accent5>
        <a:srgbClr val="B5C3DB"/>
      </a:accent5>
      <a:accent6>
        <a:srgbClr val="C74965"/>
      </a:accent6>
      <a:hlink>
        <a:srgbClr val="53B630"/>
      </a:hlink>
      <a:folHlink>
        <a:srgbClr val="D45F48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2E3038"/>
        </a:dk1>
        <a:lt1>
          <a:srgbClr val="FFFFFF"/>
        </a:lt1>
        <a:dk2>
          <a:srgbClr val="DDDDDD"/>
        </a:dk2>
        <a:lt2>
          <a:srgbClr val="808080"/>
        </a:lt2>
        <a:accent1>
          <a:srgbClr val="5ECC4C"/>
        </a:accent1>
        <a:accent2>
          <a:srgbClr val="DE4A98"/>
        </a:accent2>
        <a:accent3>
          <a:srgbClr val="FFFFFF"/>
        </a:accent3>
        <a:accent4>
          <a:srgbClr val="26272E"/>
        </a:accent4>
        <a:accent5>
          <a:srgbClr val="B6E2B2"/>
        </a:accent5>
        <a:accent6>
          <a:srgbClr val="C94289"/>
        </a:accent6>
        <a:hlink>
          <a:srgbClr val="B89642"/>
        </a:hlink>
        <a:folHlink>
          <a:srgbClr val="4EA4C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52A4"/>
        </a:dk1>
        <a:lt1>
          <a:srgbClr val="FFFFFF"/>
        </a:lt1>
        <a:dk2>
          <a:srgbClr val="DBEFF9"/>
        </a:dk2>
        <a:lt2>
          <a:srgbClr val="808080"/>
        </a:lt2>
        <a:accent1>
          <a:srgbClr val="5A87BE"/>
        </a:accent1>
        <a:accent2>
          <a:srgbClr val="DC5270"/>
        </a:accent2>
        <a:accent3>
          <a:srgbClr val="FFFFFF"/>
        </a:accent3>
        <a:accent4>
          <a:srgbClr val="00458B"/>
        </a:accent4>
        <a:accent5>
          <a:srgbClr val="B5C3DB"/>
        </a:accent5>
        <a:accent6>
          <a:srgbClr val="C74965"/>
        </a:accent6>
        <a:hlink>
          <a:srgbClr val="53B630"/>
        </a:hlink>
        <a:folHlink>
          <a:srgbClr val="D45F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5218F"/>
        </a:dk1>
        <a:lt1>
          <a:srgbClr val="FFFFFF"/>
        </a:lt1>
        <a:dk2>
          <a:srgbClr val="F9DBF3"/>
        </a:dk2>
        <a:lt2>
          <a:srgbClr val="808080"/>
        </a:lt2>
        <a:accent1>
          <a:srgbClr val="9461CD"/>
        </a:accent1>
        <a:accent2>
          <a:srgbClr val="4E8DDA"/>
        </a:accent2>
        <a:accent3>
          <a:srgbClr val="FFFFFF"/>
        </a:accent3>
        <a:accent4>
          <a:srgbClr val="711B79"/>
        </a:accent4>
        <a:accent5>
          <a:srgbClr val="C8B7E3"/>
        </a:accent5>
        <a:accent6>
          <a:srgbClr val="467FC5"/>
        </a:accent6>
        <a:hlink>
          <a:srgbClr val="3FBB83"/>
        </a:hlink>
        <a:folHlink>
          <a:srgbClr val="C98C4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DokAni</Template>
  <TotalTime>346</TotalTime>
  <Words>762</Words>
  <Application>Microsoft Office PowerPoint</Application>
  <PresentationFormat>Экран (4:3)</PresentationFormat>
  <Paragraphs>56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Default Design</vt:lpstr>
      <vt:lpstr>Синтетические лекарственные препараты</vt:lpstr>
      <vt:lpstr>Слайд 2</vt:lpstr>
      <vt:lpstr>Из истории</vt:lpstr>
      <vt:lpstr>Из истории</vt:lpstr>
      <vt:lpstr>Аспирин</vt:lpstr>
      <vt:lpstr>Синтез</vt:lpstr>
      <vt:lpstr>Из истории</vt:lpstr>
      <vt:lpstr>Модели аспирина</vt:lpstr>
      <vt:lpstr>Свойства аспирина</vt:lpstr>
      <vt:lpstr>Свойства аспирина</vt:lpstr>
      <vt:lpstr>Сальварсана</vt:lpstr>
      <vt:lpstr>Синтетические лекарственные препараты</vt:lpstr>
      <vt:lpstr>Недостатки синтетических лекарственных средств.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Синтетические препараты</dc:title>
  <cp:lastModifiedBy>Dima</cp:lastModifiedBy>
  <cp:revision>42</cp:revision>
  <dcterms:modified xsi:type="dcterms:W3CDTF">2014-04-02T19:47:52Z</dcterms:modified>
</cp:coreProperties>
</file>