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7" r:id="rId4"/>
    <p:sldId id="269" r:id="rId5"/>
    <p:sldId id="260" r:id="rId6"/>
    <p:sldId id="261" r:id="rId7"/>
    <p:sldId id="278" r:id="rId8"/>
    <p:sldId id="264" r:id="rId9"/>
    <p:sldId id="286" r:id="rId10"/>
    <p:sldId id="290" r:id="rId11"/>
    <p:sldId id="292" r:id="rId12"/>
    <p:sldId id="288" r:id="rId13"/>
    <p:sldId id="291" r:id="rId14"/>
    <p:sldId id="266" r:id="rId15"/>
    <p:sldId id="285" r:id="rId16"/>
    <p:sldId id="303" r:id="rId17"/>
    <p:sldId id="263" r:id="rId18"/>
    <p:sldId id="299" r:id="rId19"/>
    <p:sldId id="304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46B969-4834-44C0-A265-A306B80BC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8D5AD3-45FD-4A30-B5E0-9D30148E7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lenovo\Desktop\&#1087;&#1091;&#1073;&#1083;&#1080;&#1082;&#1072;&#1094;&#1080;&#1080;%20&#1085;&#1072;%20&#1089;&#1072;&#1081;&#1090;&#1077;\&#1055;&#1077;&#1076;&#1089;&#1086;&#1074;&#1077;&#1090;.&#1089;&#1091;\&#1048;&#1089;&#1072;&#1072;&#1082;%20&#1053;&#1100;&#1102;&#1090;&#1086;&#1085;\&#1063;&#1072;&#1081;&#1082;&#1086;&#1074;&#1089;&#1082;&#1080;&#1081;_-___39_&#1042;&#1088;&#1077;&#1084;&#1077;&#1085;&#1072;_&#1075;&#1086;&#1076;&#1072;__39___op.37b_-_10._&#1054;&#1082;&#1090;&#1103;&#1073;&#1088;&#1100;__&#1054;&#1089;&#1077;&#1085;&#1085;&#1103;&#1103;_&#1087;&#1077;&#1089;&#1085;&#1100;_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ROTY\&#1052;&#1086;&#1080;%20&#1076;&#1086;&#1082;&#1091;&#1084;&#1077;&#1085;&#1090;&#1099;\&#1064;&#1082;&#1086;&#1083;&#1072;\&#1060;&#1080;&#1079;&#1080;&#1082;&#1072;\&#1043;&#1086;&#1090;&#1086;&#1074;&#1086;&#1077;\&#1082;&#1086;&#1083;&#1073;&#1072;.avi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0" y="1052736"/>
          <a:ext cx="9144000" cy="4739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Слайд" r:id="rId4" imgW="4570501" imgH="3427618" progId="PowerPoint.Slide.12">
                  <p:embed/>
                </p:oleObj>
              </mc:Choice>
              <mc:Fallback>
                <p:oleObj name="Слайд" r:id="rId4" imgW="4570501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9144000" cy="4739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саак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Ньютон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25 грудня 1643 - 20 березня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1727)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Чайковский_-___39_Времена_года__39___op.37b_-_10._Октябрь__Осенняя_песнь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71600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Ньютон-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магістр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60032" y="1268413"/>
            <a:ext cx="3492500" cy="55895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1668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присвоєно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ступінь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магістра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в 1669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вчитель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знаменитий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англійський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математик І.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Барроу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передав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почесну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фізико-математичну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кафедру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університеті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яку Ньютон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займав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1701 р.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6082" name="Picture 2" descr="C:\Users\lenovo\Desktop\ньютон\нш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12776"/>
            <a:ext cx="438928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249" cy="10527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Ravie" pitchFamily="82" charset="0"/>
              </a:rPr>
              <a:t>Президент </a:t>
            </a:r>
            <a:r>
              <a:rPr lang="ru-RU" sz="4000" b="1" i="1" dirty="0" err="1">
                <a:solidFill>
                  <a:srgbClr val="FF0000"/>
                </a:solidFill>
                <a:latin typeface="Ravie" pitchFamily="82" charset="0"/>
              </a:rPr>
              <a:t>Л</a:t>
            </a:r>
            <a:r>
              <a:rPr lang="ru-RU" sz="4000" b="1" i="1" dirty="0" err="1" smtClean="0">
                <a:solidFill>
                  <a:srgbClr val="FF0000"/>
                </a:solidFill>
                <a:latin typeface="Ravie" pitchFamily="82" charset="0"/>
              </a:rPr>
              <a:t>ондонського</a:t>
            </a:r>
            <a:r>
              <a:rPr lang="ru-RU" sz="4000" b="1" i="1" dirty="0" smtClean="0">
                <a:solidFill>
                  <a:srgbClr val="FF0000"/>
                </a:solidFill>
                <a:latin typeface="Ravie" pitchFamily="82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Ravie" pitchFamily="82" charset="0"/>
              </a:rPr>
              <a:t>королівського</a:t>
            </a:r>
            <a:r>
              <a:rPr lang="ru-RU" sz="4000" b="1" i="1" dirty="0">
                <a:solidFill>
                  <a:srgbClr val="FF0000"/>
                </a:solidFill>
                <a:latin typeface="Ravie" pitchFamily="82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Ravie" pitchFamily="82" charset="0"/>
              </a:rPr>
              <a:t>товариства</a:t>
            </a:r>
            <a:endParaRPr lang="ru-RU" sz="4000" b="1" i="1" dirty="0">
              <a:solidFill>
                <a:schemeClr val="bg1"/>
              </a:solidFill>
              <a:latin typeface="Ravie" pitchFamily="8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29000"/>
            <a:ext cx="8229600" cy="30686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CCFF"/>
                </a:solidFill>
                <a:latin typeface="Monotype Corsiva" pitchFamily="66" charset="0"/>
              </a:rPr>
              <a:t>	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Пізніше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в 1703 р,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став президентом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Лондонського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королівського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товариства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У 1695 р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вчений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був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призначений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на посаду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доглядача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Монетного двору.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очевидно,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сприяло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те,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вивчав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властивості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металів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Ньютону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було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доручено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керувати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перекарбуванням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всієї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англійської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. ?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Йому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вдалося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привести в порядок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засмучене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монетну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справу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Англії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і за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отримав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в 1699 р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довічне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високооплачуване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звання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директора Монетного двору.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6082" name="Picture 2" descr="C:\Users\lenovo\Desktop\ньютон\nut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062622"/>
            <a:ext cx="619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60"/>
                            </p:stCondLst>
                            <p:childTnLst>
                              <p:par>
                                <p:cTn id="15" presetID="3" presetClass="emph" presetSubtype="2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FDB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лба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35696" y="1484784"/>
            <a:ext cx="5760640" cy="4320480"/>
          </a:xfr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Monotype Corsiva" pitchFamily="66" charset="0"/>
              </a:rPr>
              <a:t>Падіння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Monotype Corsiva" pitchFamily="66" charset="0"/>
              </a:rPr>
              <a:t>тіл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rgbClr val="FF0000"/>
                </a:solidFill>
                <a:latin typeface="Monotype Corsiva" pitchFamily="66" charset="0"/>
              </a:rPr>
              <a:t>трубці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 Ньютона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Другий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дзеркальний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телескоп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981075"/>
            <a:ext cx="3960440" cy="52562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latin typeface="Monotype Corsiva" pitchFamily="66" charset="0"/>
              </a:rPr>
              <a:t>	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1671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побудував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другий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дзеркальний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телескоп -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більшого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розміру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кращої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якості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ніж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перший.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Демонстрація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телескопа справила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сильне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враження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сучасників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і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незабаром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(у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січні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1672) Ньютон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обраний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членом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Лондонського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королівського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суспільства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англійської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академії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наук.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95" name="Picture 11" descr="md16sfeq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14438" y="1628775"/>
            <a:ext cx="2882900" cy="4105275"/>
          </a:xfrm>
          <a:noFill/>
          <a:ln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Рефлектор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Ньютона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24744"/>
            <a:ext cx="489654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Тривають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експерименти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оптики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теорії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кольору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Ньютон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досліджує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сферичну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хроматичну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аберації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Щоб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звести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мінімуму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будує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змішаний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телескоп-рефлектор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лінза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увігнуте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сферичне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дзеркало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яке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полірує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сам).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Всерйоз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захоплюється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алхімією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проводить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масу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1672: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демонстрація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рефлектора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Лондоні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викликає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загальні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захоплені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відгуки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Ньютон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знаменитий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обирається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членом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Королівського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товариства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британської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Академії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наук).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Пізніше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вдосконалені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рефлектори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конструкції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стали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основними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інструментами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астрономів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допомогою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відкриті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інші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галактики,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червоний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зсув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images.astronet.ru/pubd/2002/03/01/0001174997/n-t-6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124744"/>
            <a:ext cx="259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astronet.ru/pubd/2002/03/01/0001174997/n-t-4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4005064"/>
            <a:ext cx="2376264" cy="25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rgbClr val="FF0000"/>
                </a:solidFill>
                <a:latin typeface="Monotype Corsiva" pitchFamily="66" charset="0"/>
              </a:rPr>
              <a:t>Інші</a:t>
            </a:r>
            <a:r>
              <a:rPr lang="ru-RU" sz="49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900" b="1" dirty="0" err="1">
                <a:solidFill>
                  <a:srgbClr val="FF0000"/>
                </a:solidFill>
                <a:latin typeface="Monotype Corsiva" pitchFamily="66" charset="0"/>
              </a:rPr>
              <a:t>сфери</a:t>
            </a:r>
            <a:r>
              <a:rPr lang="ru-RU" sz="49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900" b="1" dirty="0" err="1">
                <a:solidFill>
                  <a:srgbClr val="FF0000"/>
                </a:solidFill>
                <a:latin typeface="Monotype Corsiva" pitchFamily="66" charset="0"/>
              </a:rPr>
              <a:t>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Уточнена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хронологія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древніх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царств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Паралельно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дослідженнями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закладала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фундамент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нинішньої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наукової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фізичної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математичної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традиції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Ньютон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віддавав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алхімії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богослов'я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Ніяких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праць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алхімії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видавав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єдиним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відомим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результатом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цієї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багаторічної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захоплення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стало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серйозне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отруєння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 у 1691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Парадоксально,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трудився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Коледжі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святої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Трійці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сам,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мабуть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Трійцю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вірив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Дослідники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богословських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робіт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як Л. Мор,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вважають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релігійні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погляди Ньютона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близькі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аріанству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[7]. См.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статтю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Історичне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простежування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двох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помітних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спотворень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Священного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Писання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запропонував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варіант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біблійної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хронології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залишивши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себе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значну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кількість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рукописів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питань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Крім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того,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написав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коментар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Апокаліпсис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Теологічні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рукописи Ньютона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нині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зберігаються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Єрусалимі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Національній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Бібліотеці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340768"/>
            <a:ext cx="404279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"Не знаю,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можу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здаватися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але сам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собі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здаюся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хлопчиком,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граючим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морському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березі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розважаються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відшукую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камінчик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більш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барвистий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ніж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звичайно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червону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раковину, в той час як великий океан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істини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розстеляється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мною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недослідженим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C:\Users\lenovo\Desktop\ньютон\0007-010-V-Kembridzh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908720"/>
            <a:ext cx="3263588" cy="4856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90872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студентській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записній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книжці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програмна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фраза: «У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філософії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бути государя,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правду ... 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повинні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поставити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пам'ятники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золота Кеплеру,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Галілею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Декарту і на кожному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написати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:« Платон - друг, Аристотель - друг, але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головний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друг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істина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5" name="Picture 1" descr="C:\Users\lenovo\Desktop\ньютон\220px-StatueOfIsaacBarr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3240360" cy="417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5157192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Ісаак </a:t>
            </a:r>
            <a:r>
              <a:rPr lang="ru-RU" dirty="0" err="1">
                <a:latin typeface="Monotype Corsiva" pitchFamily="66" charset="0"/>
              </a:rPr>
              <a:t>Барроу</a:t>
            </a:r>
            <a:r>
              <a:rPr lang="ru-RU" dirty="0">
                <a:latin typeface="Monotype Corsiva" pitchFamily="66" charset="0"/>
              </a:rPr>
              <a:t>. Статуя в </a:t>
            </a:r>
            <a:r>
              <a:rPr lang="ru-RU" dirty="0" err="1">
                <a:latin typeface="Monotype Corsiva" pitchFamily="66" charset="0"/>
              </a:rPr>
              <a:t>Трініті-коледжі</a:t>
            </a:r>
            <a:r>
              <a:rPr lang="ru-RU" dirty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newton_44"/>
          <p:cNvPicPr>
            <a:picLocks noChangeAspect="1" noChangeArrowheads="1"/>
          </p:cNvPicPr>
          <p:nvPr/>
        </p:nvPicPr>
        <p:blipFill>
          <a:blip r:embed="rId2" cstate="screen">
            <a:lum bright="54000"/>
          </a:blip>
          <a:srcRect/>
          <a:stretch>
            <a:fillRect/>
          </a:stretch>
        </p:blipFill>
        <p:spPr bwMode="auto">
          <a:xfrm>
            <a:off x="1403350" y="0"/>
            <a:ext cx="6122988" cy="6858000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ru-RU" sz="4800" b="1" dirty="0" err="1">
                <a:solidFill>
                  <a:srgbClr val="FF0000"/>
                </a:solidFill>
                <a:latin typeface="Monotype Corsiva" pitchFamily="66" charset="0"/>
              </a:rPr>
              <a:t>Останні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роки Ньютона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5538"/>
            <a:ext cx="8280920" cy="53990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	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останні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роки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часу проводив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Кітті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внучатою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племінницею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нею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своєму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кабінеті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Кітті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півстоліття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згадувала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 Ньютона як про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привітному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старичка, читай без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окулярів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маленькими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літерами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любившем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дитячу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компанію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одним з тих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небагатьох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людей,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раз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назавжди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розмежував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поняття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особистого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цілі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Останнє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значило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служити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вищому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розуму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ідеї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фундаментальної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науки і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якійсь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мірі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суспільству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забуваючи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таким чином, про себе. Людина, яка 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століть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затвердив у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фізиці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царство точного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експерименту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безкомпромісність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формул,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кінець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віддав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самій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голослівною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ненауковою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науці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-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теології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згас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великий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розум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...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0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8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8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8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76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0" grpId="1"/>
      <p:bldP spid="130051" grpId="0" build="p"/>
      <p:bldP spid="130051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976664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Ньютон помер в 1727 р в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Кенсінгтоні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і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був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похований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англійському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національному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пантеоні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Вестмінстерському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абатстві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. На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його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могилі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</a:rPr>
              <a:t>висічено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"Тут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спочиває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Сер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Ісаак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майже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божественною силою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розуму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вперше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пояснив за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допомогою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математичного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методу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Руху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форми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планет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Шляхи комет,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припливи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відливи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океану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перший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досліджував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різноманітність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світлових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променів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?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пов'язані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нею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особливості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кольорів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 того часу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ніхто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підозрював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Старанний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проникливий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вірний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тлумач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?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Природи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стародавностей і священного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писання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,?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прославив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своєму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вченні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Всемогутнього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Творця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Необхідну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Євангелієм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простоту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довів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Нехай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смертні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радіють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середовищі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? Жило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така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прикраса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людського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роду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25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грудня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1642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Помер 20 березня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1727р.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8130" name="Picture 2" descr="C:\Users\lenovo\Desktop\ньютон\newton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628800"/>
            <a:ext cx="3096344" cy="413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b="1" u="sng" dirty="0" err="1" smtClean="0">
                <a:solidFill>
                  <a:srgbClr val="FF0000"/>
                </a:solidFill>
                <a:latin typeface="Monotype Corsiva" pitchFamily="66" charset="0"/>
              </a:rPr>
              <a:t>ссак</a:t>
            </a: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Ньютон</a:t>
            </a:r>
            <a:endParaRPr lang="ru-RU" dirty="0"/>
          </a:p>
        </p:txBody>
      </p:sp>
      <p:pic>
        <p:nvPicPr>
          <p:cNvPr id="44034" name="Picture 2" descr="C:\Users\lenovo\Desktop\ньютон\е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3297597" cy="4104456"/>
          </a:xfrm>
          <a:prstGeom prst="rect">
            <a:avLst/>
          </a:prstGeom>
          <a:noFill/>
        </p:spPr>
      </p:pic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4427984" y="1412776"/>
            <a:ext cx="4258816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25 грудня 1642 Помер 20 березня 1727</a:t>
            </a:r>
          </a:p>
          <a:p>
            <a:pPr>
              <a:lnSpc>
                <a:spcPct val="80000"/>
              </a:lnSpc>
              <a:buNone/>
            </a:pP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Ісаак Ньютон -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англійський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фізик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математик,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творець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теоретичних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основ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механіки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астрономії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відкрив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закон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всесвітнього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тяжіння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розробив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(наряду з Г.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Лейбніцем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диференціальне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й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інтегральне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числення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винайшов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дзеркальний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телескоп і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автором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найважливіших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експериментальних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робіт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 оптики. Ньютона по праву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вважають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творцем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класичної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04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фізики</a:t>
            </a:r>
            <a:r>
              <a:rPr lang="ru-RU" sz="10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".</a:t>
            </a:r>
            <a:endParaRPr lang="ru-RU" sz="5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Monotype Corsiva" pitchFamily="66" charset="0"/>
              </a:rPr>
              <a:t>Висновок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4149080"/>
            <a:ext cx="7704856" cy="23495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Ньютон як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ніхто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інший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залишив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слід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науці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Можна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сказати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подальший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розвиток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природознавства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чому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йшло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або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спираючись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на Ньютона,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або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суперечці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з Ньютоном: до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двадцятого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століття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більше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спираючись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, в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двадцятому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столітті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більше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itchFamily="66" charset="0"/>
              </a:rPr>
              <a:t>сперечаючись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0178" name="Picture 2" descr="C:\Users\lenovo\Desktop\ньютон\n-t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62710">
            <a:off x="844019" y="822233"/>
            <a:ext cx="2314138" cy="3125903"/>
          </a:xfrm>
          <a:prstGeom prst="rect">
            <a:avLst/>
          </a:prstGeom>
          <a:noFill/>
        </p:spPr>
      </p:pic>
      <p:pic>
        <p:nvPicPr>
          <p:cNvPr id="50179" name="Picture 3" descr="C:\Users\lenovo\Desktop\ньютон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91114">
            <a:off x="5964762" y="870336"/>
            <a:ext cx="219508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enovo\Desktop\ньютон\Mano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24744"/>
            <a:ext cx="2880320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>
                <a:solidFill>
                  <a:srgbClr val="FF0000"/>
                </a:solidFill>
                <a:latin typeface="Monotype Corsiva" pitchFamily="66" charset="0"/>
              </a:rPr>
              <a:t>Дитинство</a:t>
            </a:r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Monotype Corsiva" pitchFamily="66" charset="0"/>
              </a:rPr>
              <a:t>Іссака</a:t>
            </a:r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 Ньютона</a:t>
            </a:r>
            <a:endParaRPr lang="ru-RU" sz="28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764704"/>
            <a:ext cx="45365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Ісаак Ньютон став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відомий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зрілому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віці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дитинстві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таким же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завзятим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хлопчиськом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як і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інші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діти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Хоча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звичайно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ж,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відрізнявся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них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божевільної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любов'ю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книг і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конструювання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але не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того.?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Батьком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дрібний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фермер.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батьківщиною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село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Вулсторп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Зараз,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будинку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якому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Ісаак Ньютон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селі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Вулсторп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знаходиться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музей,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присвячений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великому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вченому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В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дитинстві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Ісаак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дуже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болючим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слабким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через те,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передчасно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645024"/>
            <a:ext cx="75608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не смотря на свою болезненность, ученый прожил более восьмидесяти лет. До рождения сына, отец Исаака так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недожил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что оставило огромный печальный отпечаток на душевном состоянии мальчика, но вскоре, мать снова вышла замуж. Позже она родила трех детей от него, и поэтому Исааку уделялось все меньше и меньше внимания, но это не мешало расти его внутреннему "я" и таланту.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восемь лет Ньютона отдали в школу, которая была расположена сравнительно недалеко - в соседней деревне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Грэнтем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Там он жил в доме аптекаря. Кларк (сам аптекарь) отзывался о Ньютоне, как о необычайно спокойном человеке.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763688" y="-171400"/>
          <a:ext cx="5544616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Слайд" r:id="rId3" imgW="4570501" imgH="3427618" progId="PowerPoint.Slide.12">
                  <p:embed/>
                </p:oleObj>
              </mc:Choice>
              <mc:Fallback>
                <p:oleObj name="Слайд" r:id="rId3" imgW="4570501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-171400"/>
                        <a:ext cx="5544616" cy="25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423" y="587757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Дитинство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Іссака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Ньютона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</a:t>
            </a:r>
            <a:endParaRPr lang="ru-RU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4" descr="http://www.ega-math.narod.ru/Bell/IMGS/School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844823"/>
            <a:ext cx="2326413" cy="15121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3569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otype Corsiva" pitchFamily="66" charset="0"/>
              </a:rPr>
              <a:t>Школа в </a:t>
            </a:r>
            <a:r>
              <a:rPr lang="ru-RU" sz="1600" dirty="0" err="1">
                <a:latin typeface="Monotype Corsiva" pitchFamily="66" charset="0"/>
              </a:rPr>
              <a:t>Грентхеме</a:t>
            </a:r>
            <a:r>
              <a:rPr lang="ru-RU" sz="1600" dirty="0">
                <a:latin typeface="Monotype Corsiva" pitchFamily="66" charset="0"/>
              </a:rPr>
              <a:t>, в </a:t>
            </a:r>
            <a:r>
              <a:rPr lang="ru-RU" sz="1600" dirty="0" err="1">
                <a:latin typeface="Monotype Corsiva" pitchFamily="66" charset="0"/>
              </a:rPr>
              <a:t>якій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err="1">
                <a:latin typeface="Monotype Corsiva" pitchFamily="66" charset="0"/>
              </a:rPr>
              <a:t>навчався</a:t>
            </a:r>
            <a:r>
              <a:rPr lang="ru-RU" sz="1600" dirty="0">
                <a:latin typeface="Monotype Corsiva" pitchFamily="66" charset="0"/>
              </a:rPr>
              <a:t> Ньютон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" name="Picture 6" descr="http://www.ega-math.narod.ru/Bell/IMGS/School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4005064"/>
            <a:ext cx="2301773" cy="16687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4138" y="5392107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Monotype Corsiva" pitchFamily="66" charset="0"/>
            </a:endParaRPr>
          </a:p>
          <a:p>
            <a:r>
              <a:rPr lang="ru-RU" dirty="0" err="1" smtClean="0">
                <a:latin typeface="Monotype Corsiva" pitchFamily="66" charset="0"/>
              </a:rPr>
              <a:t>Клас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грентемской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школі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15816" y="1988840"/>
            <a:ext cx="57709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1655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12-річного Ньютона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віддали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вчитися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розташовану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неподалік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школу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Грентемі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де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жив у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будинку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аптекаря Кларка.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Незабаром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хлопчик показав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неабиякі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здібності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проте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1659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Анна повернула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маєток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спробувала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покласти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16-річного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сина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частину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справ з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управління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господарством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Спроба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мала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успіху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- Ісаак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віддавав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перевагу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всім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іншим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заняттям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читання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книг,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віршування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особливо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конструювання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різних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механізмів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 до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Ганни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звернувся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Стокс,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шкільний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учитель Ньютона, і почав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умовляти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продовжити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надзвичайно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обдарованого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сина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; до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прохання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приєдналися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дядько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Вільям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грентемскій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знайомий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Ісаака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(родич аптекаря Кларка)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Хемфрі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Бабінгтон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член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Кембриджського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Трініті-коледжу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Об'єднаними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зусиллями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вони,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зрештою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домоглися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У 1661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успішно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закінчив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школу і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відправився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продовжувати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освіту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Кембриджський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університет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Навчання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Ньютона в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Трініті</a:t>
            </a: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3600" dirty="0" err="1">
                <a:solidFill>
                  <a:srgbClr val="FF0000"/>
                </a:solidFill>
                <a:latin typeface="Monotype Corsiva" pitchFamily="66" charset="0"/>
              </a:rPr>
              <a:t>коледжі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4464496" cy="49685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Найяскравіші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моменти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Ісаака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відбуваються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Трініті-коледжі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червні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1661 18-річний Ньютон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приїхав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Кембридж.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Згідно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статутом,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влаштували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іспит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латинської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повідомили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прийнятий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Трініті-коледж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Коледж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святої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Трійці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Кембриджського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університету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навчальним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закладом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пов'язані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30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Всього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Трініті-коледжі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проживало 400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осіб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включаючи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студентів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слуг і 20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жебраків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 статутом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коледж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зобов'язаний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видавати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милостиню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Навчальний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процес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знаходився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жалюгідному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квітні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1664 Ньютон,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здавши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іспити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перейшов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вищу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студентську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категорію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дало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право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стипендію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продовження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коледжі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&amp;Fcy;&amp;acy;&amp;jcy;&amp;lcy;:Cam trinity clock tow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3384376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01963" y="558924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Трініті-коледж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годинна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вежа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85184"/>
            <a:ext cx="8229600" cy="1501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Ворота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Трініті-коледжу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Акварель початку XIX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століття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[І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фотографія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наших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днів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]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3" name="Picture 1" descr="C:\Users\lenovo\Desktop\ньютон\Trini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3532708" cy="3888432"/>
          </a:xfrm>
          <a:prstGeom prst="rect">
            <a:avLst/>
          </a:prstGeom>
          <a:noFill/>
        </p:spPr>
      </p:pic>
      <p:pic>
        <p:nvPicPr>
          <p:cNvPr id="8194" name="Picture 2" descr="C:\Users\lenovo\Desktop\ньютон\Trinity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052736"/>
            <a:ext cx="345638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Monotype Corsiva" pitchFamily="66" charset="0"/>
              </a:rPr>
              <a:t>Бібліотека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Трініті-колледжа.Акварель</a:t>
            </a:r>
            <a:r>
              <a:rPr lang="ru-RU" sz="2000" dirty="0">
                <a:latin typeface="Monotype Corsiva" pitchFamily="66" charset="0"/>
              </a:rPr>
              <a:t> початку XIX </a:t>
            </a:r>
            <a:r>
              <a:rPr lang="ru-RU" sz="2000" dirty="0" err="1">
                <a:latin typeface="Monotype Corsiva" pitchFamily="66" charset="0"/>
              </a:rPr>
              <a:t>століття</a:t>
            </a:r>
            <a:r>
              <a:rPr lang="ru-RU" sz="2000" dirty="0">
                <a:latin typeface="Monotype Corsiva" pitchFamily="66" charset="0"/>
              </a:rPr>
              <a:t> [і фото початку XXI </a:t>
            </a:r>
            <a:r>
              <a:rPr lang="ru-RU" sz="2000" dirty="0" err="1">
                <a:latin typeface="Monotype Corsiva" pitchFamily="66" charset="0"/>
              </a:rPr>
              <a:t>століття</a:t>
            </a:r>
            <a:r>
              <a:rPr lang="ru-RU" sz="2000" dirty="0">
                <a:latin typeface="Monotype Corsiva" pitchFamily="66" charset="0"/>
              </a:rPr>
              <a:t>]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26626" name="Picture 2" descr="C:\Users\lenovo\Desktop\ньютон\Librar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4033268" cy="3328069"/>
          </a:xfrm>
          <a:prstGeom prst="rect">
            <a:avLst/>
          </a:prstGeom>
          <a:noFill/>
        </p:spPr>
      </p:pic>
      <p:pic>
        <p:nvPicPr>
          <p:cNvPr id="26627" name="Picture 3" descr="C:\Users\lenovo\Desktop\ньютон\Library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196752"/>
            <a:ext cx="411525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enovo\Desktop\ньютон\Ha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501008"/>
            <a:ext cx="3898155" cy="2790986"/>
          </a:xfrm>
          <a:prstGeom prst="rect">
            <a:avLst/>
          </a:prstGeom>
          <a:noFill/>
        </p:spPr>
      </p:pic>
      <p:pic>
        <p:nvPicPr>
          <p:cNvPr id="5122" name="Picture 2" descr="C:\Users\lenovo\Desktop\ньютон\Kitch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764704"/>
            <a:ext cx="3939822" cy="26567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177281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Кухня </a:t>
            </a:r>
            <a:r>
              <a:rPr lang="ru-RU" dirty="0" err="1">
                <a:latin typeface="Monotype Corsiva" pitchFamily="66" charset="0"/>
              </a:rPr>
              <a:t>коледжу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3651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Холл </a:t>
            </a:r>
            <a:r>
              <a:rPr lang="ru-RU" dirty="0" err="1">
                <a:latin typeface="Monotype Corsiva" pitchFamily="66" charset="0"/>
              </a:rPr>
              <a:t>Трініті-коледжу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>
                <a:latin typeface="Monotype Corsiva" pitchFamily="66" charset="0"/>
              </a:rPr>
              <a:t>Акварель 1-й </a:t>
            </a:r>
            <a:r>
              <a:rPr lang="ru-RU" dirty="0" err="1">
                <a:latin typeface="Monotype Corsiva" pitchFamily="66" charset="0"/>
              </a:rPr>
              <a:t>половини</a:t>
            </a:r>
            <a:r>
              <a:rPr lang="ru-RU" dirty="0">
                <a:latin typeface="Monotype Corsiva" pitchFamily="66" charset="0"/>
              </a:rPr>
              <a:t> XIX </a:t>
            </a:r>
            <a:r>
              <a:rPr lang="ru-RU" dirty="0" err="1">
                <a:latin typeface="Monotype Corsiva" pitchFamily="66" charset="0"/>
              </a:rPr>
              <a:t>століття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30861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 1661 по 1665 Ньютон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вчився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Кембріджському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університеті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віці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24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років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пізнав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самоповагу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побачив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свою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відмінність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інших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свою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перевагу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Так Ньютон в 1666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листі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 астроному Галлею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повідомив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знайдений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ним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законі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керуючому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падінням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тіл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рухом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планет.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Однак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застосувавши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свою формулу до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руху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Місяця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Ньютон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змушений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визнати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поразку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астрономи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фіксували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місцезнаходження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Місяця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зовсім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там, де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слід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бути по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формулі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Ньютона.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захотів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публікувати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свій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результат.</a:t>
            </a:r>
          </a:p>
          <a:p>
            <a:pPr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З 1669 по 1701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працював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університеті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У 1695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названий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доглядачем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з 1699 року -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головним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директором монетного двору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Лондоні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C:\Users\lenovo\Desktop\фоны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980728"/>
            <a:ext cx="5832648" cy="2580596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800" b="1" dirty="0" err="1">
                <a:solidFill>
                  <a:srgbClr val="FF0000"/>
                </a:solidFill>
                <a:latin typeface="Monotype Corsiva" pitchFamily="66" charset="0"/>
              </a:rPr>
              <a:t>Розквіт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latin typeface="Monotype Corsiva" pitchFamily="66" charset="0"/>
              </a:rPr>
              <a:t>творчості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Ньютона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1117</Words>
  <Application>Microsoft Office PowerPoint</Application>
  <PresentationFormat>Экран (4:3)</PresentationFormat>
  <Paragraphs>52</Paragraphs>
  <Slides>20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Corsiva</vt:lpstr>
      <vt:lpstr>Ravie</vt:lpstr>
      <vt:lpstr>Тема Office</vt:lpstr>
      <vt:lpstr>Слайд</vt:lpstr>
      <vt:lpstr>Ісаак Ньютон (25 грудня 1643 - 20 березня 1727)</vt:lpstr>
      <vt:lpstr>Іссак Ньютон</vt:lpstr>
      <vt:lpstr>Презентация PowerPoint</vt:lpstr>
      <vt:lpstr>Дитинство Іссака Ньютона</vt:lpstr>
      <vt:lpstr>Навчання Ньютона в Трініті - коледжі</vt:lpstr>
      <vt:lpstr>Презентация PowerPoint</vt:lpstr>
      <vt:lpstr>Бібліотека Трініті-колледжа.Акварель початку XIX століття [і фото початку XXI століття]</vt:lpstr>
      <vt:lpstr>Презентация PowerPoint</vt:lpstr>
      <vt:lpstr>Розквіт творчості Ньютона</vt:lpstr>
      <vt:lpstr>Ньютон-магістр.</vt:lpstr>
      <vt:lpstr>Президент Лондонського королівського товариства</vt:lpstr>
      <vt:lpstr>Падіння тіл в трубці Ньютона</vt:lpstr>
      <vt:lpstr>Другий дзеркальний телескоп</vt:lpstr>
      <vt:lpstr>Рефлектор Ньютона</vt:lpstr>
      <vt:lpstr>Інші сфери діяльності </vt:lpstr>
      <vt:lpstr>Презентация PowerPoint</vt:lpstr>
      <vt:lpstr>Презентация PowerPoint</vt:lpstr>
      <vt:lpstr>Останні роки Ньютона</vt:lpstr>
      <vt:lpstr>Ньютон помер в 1727 р в Кенсінгтоні і був похований в англійському національному пантеоні - Вестмінстерському абатстві. На його могилі висічено:</vt:lpstr>
      <vt:lpstr>Висновок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Ромазановна</dc:creator>
  <cp:lastModifiedBy>Prodavatel</cp:lastModifiedBy>
  <cp:revision>73</cp:revision>
  <dcterms:created xsi:type="dcterms:W3CDTF">2012-06-28T13:08:12Z</dcterms:created>
  <dcterms:modified xsi:type="dcterms:W3CDTF">2014-11-17T19:53:07Z</dcterms:modified>
</cp:coreProperties>
</file>