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2B3E-DF37-4580-8586-2F806BCF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B263-2E89-4669-B4A5-9B17FD730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2EDB-4C3E-4339-A6CD-494D47B81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6A76-332A-4D89-BF86-5F9BE06C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3976-E567-4BF2-93EF-AAC07B977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FBE9-3370-4799-A725-D0D1D818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B736CD-B599-4B84-985B-7011DE34E04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D02642-EC84-426A-B5FB-A845254A3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19672" y="548680"/>
            <a:ext cx="7138987" cy="29238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sz="7300" dirty="0" smtClean="0"/>
              <a:t>Культура епохи Відродження</a:t>
            </a:r>
            <a:endParaRPr lang="ru-RU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err="1" smtClean="0">
                <a:latin typeface="Arial Black" pitchFamily="34" charset="0"/>
              </a:rPr>
              <a:t>Шедеври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епохи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Відродження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2000" dirty="0" smtClean="0"/>
          </a:p>
        </p:txBody>
      </p:sp>
      <p:pic>
        <p:nvPicPr>
          <p:cNvPr id="68611" name="Picture 8" descr="Босх Несение крес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700808"/>
            <a:ext cx="4248150" cy="3671887"/>
          </a:xfrm>
          <a:noFill/>
        </p:spPr>
      </p:pic>
      <p:pic>
        <p:nvPicPr>
          <p:cNvPr id="68612" name="Picture 9" descr="Босх Блудный сы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916113"/>
            <a:ext cx="3729037" cy="3462337"/>
          </a:xfrm>
          <a:noFill/>
        </p:spPr>
      </p:pic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6011863" y="5876925"/>
            <a:ext cx="220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“Несення хреста”</a:t>
            </a:r>
            <a:endParaRPr lang="ru-RU" b="1"/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1403350" y="5876925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“Блудний син”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err="1" smtClean="0">
                <a:latin typeface="Arial Black" pitchFamily="34" charset="0"/>
              </a:rPr>
              <a:t>Образотворче</a:t>
            </a:r>
            <a:r>
              <a:rPr lang="ru-RU" sz="4000" b="1" dirty="0" smtClean="0">
                <a:latin typeface="Arial Black" pitchFamily="34" charset="0"/>
              </a:rPr>
              <a:t>        </a:t>
            </a:r>
            <a:r>
              <a:rPr lang="ru-RU" sz="4000" b="1" dirty="0" err="1" smtClean="0">
                <a:latin typeface="Arial Black" pitchFamily="34" charset="0"/>
              </a:rPr>
              <a:t>мистецтво</a:t>
            </a:r>
            <a:r>
              <a:rPr lang="ru-RU" sz="4000" b="1" dirty="0" smtClean="0">
                <a:latin typeface="Arial Black" pitchFamily="34" charset="0"/>
              </a:rPr>
              <a:t/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err="1" smtClean="0">
                <a:latin typeface="Arial Black" pitchFamily="34" charset="0"/>
              </a:rPr>
              <a:t>Сандро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Ботічеллі</a:t>
            </a:r>
            <a:endParaRPr lang="ru-RU" sz="4000" b="1" dirty="0" smtClean="0">
              <a:latin typeface="Arial Black" pitchFamily="34" charset="0"/>
            </a:endParaRPr>
          </a:p>
        </p:txBody>
      </p:sp>
      <p:pic>
        <p:nvPicPr>
          <p:cNvPr id="69636" name="Picture 11" descr="Боттичелли Вес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12875"/>
            <a:ext cx="3025775" cy="2808288"/>
          </a:xfrm>
          <a:noFill/>
        </p:spPr>
      </p:pic>
      <p:pic>
        <p:nvPicPr>
          <p:cNvPr id="69637" name="Picture 12" descr="Боттичелл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6374" y="4081462"/>
            <a:ext cx="3167633" cy="2587898"/>
          </a:xfrm>
          <a:noFill/>
        </p:spPr>
      </p:pic>
      <p:sp>
        <p:nvSpPr>
          <p:cNvPr id="69635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364163" y="1600200"/>
            <a:ext cx="3322637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«Весна»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«Народження Венери»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atin typeface="Arial Black" pitchFamily="34" charset="0"/>
              </a:rPr>
              <a:t>Леонардо да </a:t>
            </a:r>
            <a:r>
              <a:rPr lang="ru-RU" sz="4000" b="1" dirty="0" err="1" smtClean="0">
                <a:latin typeface="Arial Black" pitchFamily="34" charset="0"/>
              </a:rPr>
              <a:t>Вінчі</a:t>
            </a:r>
            <a:endParaRPr lang="ru-RU" sz="4000" b="1" dirty="0" smtClean="0">
              <a:latin typeface="Arial Black" pitchFamily="34" charset="0"/>
            </a:endParaRPr>
          </a:p>
        </p:txBody>
      </p:sp>
      <p:pic>
        <p:nvPicPr>
          <p:cNvPr id="70661" name="Picture 12" descr="da_vinci07_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908720"/>
            <a:ext cx="2720975" cy="2527300"/>
          </a:xfrm>
          <a:noFill/>
        </p:spPr>
      </p:pic>
      <p:pic>
        <p:nvPicPr>
          <p:cNvPr id="70659" name="Picture 8" descr="Винч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3933056"/>
            <a:ext cx="2952328" cy="2520280"/>
          </a:xfrm>
          <a:noFill/>
        </p:spPr>
      </p:pic>
      <p:pic>
        <p:nvPicPr>
          <p:cNvPr id="70660" name="Picture 10" descr="Леонардо да Винч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20072" y="1412776"/>
            <a:ext cx="3671888" cy="3671887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5508104" y="566124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“Джоконда”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573016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“Дама</a:t>
            </a:r>
            <a:r>
              <a:rPr lang="uk-UA" dirty="0" smtClean="0"/>
              <a:t> з </a:t>
            </a:r>
            <a:r>
              <a:rPr lang="uk-UA" dirty="0" err="1" smtClean="0"/>
              <a:t>горностаєм”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638132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“Мадонна</a:t>
            </a:r>
            <a:r>
              <a:rPr lang="uk-UA" dirty="0" smtClean="0"/>
              <a:t> </a:t>
            </a:r>
            <a:r>
              <a:rPr lang="uk-UA" dirty="0" err="1" smtClean="0"/>
              <a:t>Літта”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28600"/>
            <a:ext cx="7786687" cy="8241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err="1" smtClean="0">
                <a:latin typeface="Arial Black" pitchFamily="34" charset="0"/>
              </a:rPr>
              <a:t>Мікеланджело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Буонаротті</a:t>
            </a:r>
            <a:endParaRPr lang="ru-RU" sz="4000" b="1" dirty="0" smtClean="0">
              <a:latin typeface="Arial Black" pitchFamily="34" charset="0"/>
            </a:endParaRPr>
          </a:p>
        </p:txBody>
      </p:sp>
      <p:pic>
        <p:nvPicPr>
          <p:cNvPr id="71683" name="Picture 13" descr="Дави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25538"/>
            <a:ext cx="2130425" cy="5327650"/>
          </a:xfrm>
          <a:noFill/>
        </p:spPr>
      </p:pic>
      <p:pic>
        <p:nvPicPr>
          <p:cNvPr id="71684" name="Picture 14" descr="Святое семейств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1124744"/>
            <a:ext cx="2449513" cy="2449512"/>
          </a:xfrm>
          <a:noFill/>
        </p:spPr>
      </p:pic>
      <p:pic>
        <p:nvPicPr>
          <p:cNvPr id="71685" name="Picture 15" descr="Сикстинская капелл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796136" y="3789040"/>
            <a:ext cx="3096344" cy="2736304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347864" y="623731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“Давид”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060848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“Розпис</a:t>
            </a:r>
            <a:r>
              <a:rPr lang="uk-UA" dirty="0" smtClean="0"/>
              <a:t> храму святого </a:t>
            </a:r>
            <a:r>
              <a:rPr lang="uk-UA" dirty="0" err="1" smtClean="0"/>
              <a:t>Петра”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dirty="0" err="1" smtClean="0">
                <a:latin typeface="Arial Black" pitchFamily="34" charset="0"/>
              </a:rPr>
              <a:t>Рафаель</a:t>
            </a:r>
            <a:endParaRPr lang="ru-RU" sz="4800" b="1" dirty="0" smtClean="0">
              <a:latin typeface="Arial Black" pitchFamily="34" charset="0"/>
            </a:endParaRPr>
          </a:p>
        </p:txBody>
      </p:sp>
      <p:pic>
        <p:nvPicPr>
          <p:cNvPr id="72707" name="Picture 7" descr="Мадонна Конестабиле 15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4321175" cy="4013200"/>
          </a:xfrm>
          <a:noFill/>
        </p:spPr>
      </p:pic>
      <p:pic>
        <p:nvPicPr>
          <p:cNvPr id="72708" name="Picture 8" descr="Сикстинская Мадонна15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816424" cy="396044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652120" y="5733256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“Сикстинська</a:t>
            </a:r>
            <a:r>
              <a:rPr lang="uk-UA" dirty="0" smtClean="0"/>
              <a:t> </a:t>
            </a:r>
            <a:r>
              <a:rPr lang="uk-UA" dirty="0" err="1" smtClean="0"/>
              <a:t>Мадонна”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949280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“Мадонна</a:t>
            </a:r>
            <a:r>
              <a:rPr lang="uk-UA" dirty="0" smtClean="0"/>
              <a:t> </a:t>
            </a:r>
            <a:r>
              <a:rPr lang="uk-UA" dirty="0" err="1" smtClean="0"/>
              <a:t>Конестабіле”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err="1" smtClean="0">
                <a:latin typeface="Arial Black" pitchFamily="34" charset="0"/>
              </a:rPr>
              <a:t>Архітектура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епохи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Відродження</a:t>
            </a:r>
            <a:r>
              <a:rPr lang="ru-RU" sz="4000" b="1" dirty="0" smtClean="0">
                <a:latin typeface="Arial Black" pitchFamily="34" charset="0"/>
              </a:rPr>
              <a:t/>
            </a:r>
            <a:br>
              <a:rPr lang="ru-RU" sz="4000" b="1" dirty="0" smtClean="0">
                <a:latin typeface="Arial Black" pitchFamily="34" charset="0"/>
              </a:rPr>
            </a:br>
            <a:endParaRPr lang="ru-RU" sz="20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5516563"/>
            <a:ext cx="6769100" cy="100806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Собор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Санта-Марія-дель-Фьоре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Флоренція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Перлина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архітектури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Ренесанса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3732" name="Рисунок 6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4817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052513"/>
            <a:ext cx="3744788" cy="5043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		</a:t>
            </a:r>
            <a:endParaRPr lang="en-US" sz="2800" b="1" dirty="0" smtClean="0"/>
          </a:p>
          <a:p>
            <a:pPr marL="0" indent="271463" eaLnBrk="1" hangingPunct="1">
              <a:buFont typeface="Wingdings 2" pitchFamily="18" charset="2"/>
              <a:buNone/>
            </a:pPr>
            <a:r>
              <a:rPr lang="ru-RU" sz="2800" b="1" dirty="0" smtClean="0"/>
              <a:t>Купол собора </a:t>
            </a:r>
            <a:endParaRPr lang="en-US" sz="2800" b="1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b="1" dirty="0" smtClean="0"/>
              <a:t>св. </a:t>
            </a:r>
            <a:r>
              <a:rPr lang="ru-RU" sz="2800" b="1" dirty="0" err="1" smtClean="0"/>
              <a:t>Марії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дель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Фьоре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Брунелескі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Росселіно</a:t>
            </a:r>
            <a:r>
              <a:rPr lang="ru-RU" sz="2800" b="1" dirty="0" smtClean="0"/>
              <a:t>, 1420-1436, 1446-1470, </a:t>
            </a:r>
            <a:r>
              <a:rPr lang="ru-RU" sz="2800" b="1" dirty="0" err="1" smtClean="0"/>
              <a:t>Флоренція</a:t>
            </a:r>
            <a:endParaRPr lang="ru-RU" sz="2800" b="1" dirty="0" smtClean="0"/>
          </a:p>
        </p:txBody>
      </p:sp>
      <p:pic>
        <p:nvPicPr>
          <p:cNvPr id="74755" name="Рисунок 4" descr="kupol-sobora-santa-mariya-del-fore-95706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4813"/>
            <a:ext cx="49879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5876925"/>
            <a:ext cx="7715250" cy="8651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smtClean="0"/>
              <a:t>Церква Санта-Марія-Новелла Альберті,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smtClean="0"/>
              <a:t> 1456-1470, Флоренція</a:t>
            </a:r>
          </a:p>
        </p:txBody>
      </p:sp>
      <p:pic>
        <p:nvPicPr>
          <p:cNvPr id="75779" name="Рисунок 4" descr="repphoto_5194_8892.jpg"/>
          <p:cNvPicPr>
            <a:picLocks noChangeAspect="1"/>
          </p:cNvPicPr>
          <p:nvPr/>
        </p:nvPicPr>
        <p:blipFill>
          <a:blip r:embed="rId2" cstate="print"/>
          <a:srcRect b="2608"/>
          <a:stretch>
            <a:fillRect/>
          </a:stretch>
        </p:blipFill>
        <p:spPr bwMode="auto">
          <a:xfrm>
            <a:off x="2124075" y="260350"/>
            <a:ext cx="52800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013325"/>
            <a:ext cx="7570788" cy="10826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Палаццо Пітті Аманатті Бартоломео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1560-1565, Флоренція</a:t>
            </a:r>
          </a:p>
        </p:txBody>
      </p:sp>
      <p:pic>
        <p:nvPicPr>
          <p:cNvPr id="76803" name="Рисунок 4" descr="palazzo-pitti-2.jpg"/>
          <p:cNvPicPr>
            <a:picLocks noChangeAspect="1"/>
          </p:cNvPicPr>
          <p:nvPr/>
        </p:nvPicPr>
        <p:blipFill>
          <a:blip r:embed="rId2" cstate="print"/>
          <a:srcRect b="10657"/>
          <a:stretch>
            <a:fillRect/>
          </a:stretch>
        </p:blipFill>
        <p:spPr bwMode="auto">
          <a:xfrm>
            <a:off x="1187450" y="476250"/>
            <a:ext cx="756126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Музика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Фламандський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композитор XV ст. Г.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Дюфаї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828" name="Picture 10" descr="Фламандский композитор XV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6500" y="2400300"/>
            <a:ext cx="2540000" cy="2895600"/>
          </a:xfrm>
          <a:noFill/>
        </p:spPr>
      </p:pic>
      <p:sp>
        <p:nvSpPr>
          <p:cNvPr id="7782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88900" indent="-31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		</a:t>
            </a:r>
            <a:r>
              <a:rPr lang="ru-RU" sz="2400" smtClean="0"/>
              <a:t>З</a:t>
            </a:r>
            <a:r>
              <a:rPr lang="en-US" sz="2400" smtClean="0"/>
              <a:t>’</a:t>
            </a:r>
            <a:r>
              <a:rPr lang="ru-RU" sz="2400" smtClean="0"/>
              <a:t>являються різні жанри громадського музичного мистецтва — фроттола и вілланелла в Італії, вільянсико в Іспанії, балада в Англії, мадригал, що виник в Італії</a:t>
            </a:r>
          </a:p>
          <a:p>
            <a:pPr marL="88900" indent="-3175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  <a:p>
            <a:pPr marL="88900" indent="-31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		</a:t>
            </a:r>
            <a:r>
              <a:rPr lang="ru-RU" sz="2400" smtClean="0"/>
              <a:t>Епоха Відродження закінчується появою нових музичних жанрів — сольної пісні, кантат, ораторій та опери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304800"/>
            <a:ext cx="3751262" cy="6364288"/>
          </a:xfrm>
        </p:spPr>
        <p:txBody>
          <a:bodyPr/>
          <a:lstStyle/>
          <a:p>
            <a:pPr marL="3175" indent="4445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Ренесанс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ХІІІ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— початок Х</a:t>
            </a:r>
            <a:r>
              <a:rPr lang="en-US" sz="1800" b="1" spc="1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175" indent="4445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поширився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твердо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усталився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20-х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У 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досяг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найвищого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175" indent="4445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середньовічному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175" indent="4445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свобода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церкви,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світський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мирський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» характер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1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b="1" spc="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0419" name="Picture 6" descr="«Витрувианский человек» Леонардо да Винч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549275"/>
            <a:ext cx="4079875" cy="554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4000" b="1" i="1" dirty="0" smtClean="0">
                <a:latin typeface="Arial Black" pitchFamily="34" charset="0"/>
                <a:cs typeface="Times New Roman" pitchFamily="18" charset="0"/>
              </a:rPr>
              <a:t>Періоди епохи Італійського Відродження</a:t>
            </a:r>
            <a:endParaRPr lang="ru-RU" sz="4000" b="1" i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1443" name="Текст 2"/>
          <p:cNvSpPr>
            <a:spLocks noGrp="1"/>
          </p:cNvSpPr>
          <p:nvPr>
            <p:ph type="body" sz="half" idx="1"/>
          </p:nvPr>
        </p:nvSpPr>
        <p:spPr>
          <a:xfrm>
            <a:off x="1258888" y="1600200"/>
            <a:ext cx="7345362" cy="449580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Проторенесанс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Раннє Відродження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Високе Відродження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Пізнє Відродження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28600"/>
            <a:ext cx="742791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err="1" smtClean="0">
                <a:latin typeface="Arial Black" pitchFamily="34" charset="0"/>
                <a:cs typeface="Times New Roman" pitchFamily="18" charset="0"/>
              </a:rPr>
              <a:t>Період</a:t>
            </a:r>
            <a:r>
              <a:rPr lang="ru-RU" sz="4000" b="1" i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Arial Black" pitchFamily="34" charset="0"/>
                <a:cs typeface="Times New Roman" pitchFamily="18" charset="0"/>
              </a:rPr>
              <a:t>епохи</a:t>
            </a:r>
            <a:r>
              <a:rPr lang="ru-RU" sz="4000" b="1" i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4000" b="1" i="1" dirty="0" err="1" smtClean="0">
                <a:latin typeface="Arial Black" pitchFamily="34" charset="0"/>
                <a:cs typeface="Times New Roman" pitchFamily="18" charset="0"/>
              </a:rPr>
              <a:t>Раннього</a:t>
            </a:r>
            <a:r>
              <a:rPr lang="ru-RU" sz="4000" b="1" i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Arial Black" pitchFamily="34" charset="0"/>
                <a:cs typeface="Times New Roman" pitchFamily="18" charset="0"/>
              </a:rPr>
              <a:t>Відродження</a:t>
            </a:r>
            <a:endParaRPr lang="ru-RU" sz="4000" b="1" i="1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00200"/>
            <a:ext cx="3527425" cy="3556992"/>
          </a:xfrm>
        </p:spPr>
        <p:txBody>
          <a:bodyPr>
            <a:normAutofit fontScale="62500" lnSpcReduction="20000"/>
          </a:bodyPr>
          <a:lstStyle/>
          <a:p>
            <a:pPr marL="3175" indent="-31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175" indent="-3175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так званого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з1420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по 1500 роки</a:t>
            </a:r>
          </a:p>
          <a:p>
            <a:pPr marL="3175" indent="-3175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6" descr="Боттичелли 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1557338"/>
            <a:ext cx="4212530" cy="4247926"/>
          </a:xfr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24075" y="5373688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175" indent="-31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Боттічеллі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Мадонна с гранатом.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Бл.1490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1258888" y="228600"/>
            <a:ext cx="7427912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i="1" spc="100" dirty="0" err="1" smtClean="0">
                <a:latin typeface="Lucida Console" pitchFamily="49" charset="0"/>
                <a:cs typeface="Times New Roman" pitchFamily="18" charset="0"/>
              </a:rPr>
              <a:t>Північне</a:t>
            </a:r>
            <a:r>
              <a:rPr lang="ru-RU" sz="4800" b="1" i="1" spc="100" dirty="0" smtClean="0">
                <a:latin typeface="Lucida Console" pitchFamily="49" charset="0"/>
                <a:cs typeface="Times New Roman" pitchFamily="18" charset="0"/>
              </a:rPr>
              <a:t> </a:t>
            </a:r>
            <a:r>
              <a:rPr lang="ru-RU" sz="4800" b="1" i="1" spc="100" dirty="0" err="1" smtClean="0">
                <a:latin typeface="Lucida Console" pitchFamily="49" charset="0"/>
                <a:cs typeface="Times New Roman" pitchFamily="18" charset="0"/>
              </a:rPr>
              <a:t>Відродження</a:t>
            </a:r>
            <a:endParaRPr lang="ru-RU" sz="4800" b="1" i="1" spc="100" dirty="0" smtClean="0"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6349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3384550" cy="4392488"/>
          </a:xfrm>
        </p:spPr>
        <p:txBody>
          <a:bodyPr>
            <a:normAutofit fontScale="47500" lnSpcReduction="20000"/>
          </a:bodyPr>
          <a:lstStyle/>
          <a:p>
            <a:pPr marL="3175" indent="539750" eaLnBrk="1" hangingPunct="1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Ренесанса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Нідерландів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стильовий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маючий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розбіжності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Відродженням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Північне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b="1" spc="1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4900" b="1" spc="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175" indent="53975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b="1" spc="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113" y="6021388"/>
            <a:ext cx="563562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spc="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400" b="1" i="1" spc="1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Шамбор</a:t>
            </a:r>
            <a:r>
              <a:rPr lang="ru-RU" sz="2400" b="1" i="1" spc="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spc="1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400" b="1" i="1" spc="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1519-1547.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3493" name="Рисунок 9" descr="1322751170_600-02.jpg"/>
          <p:cNvPicPr>
            <a:picLocks noChangeAspect="1"/>
          </p:cNvPicPr>
          <p:nvPr/>
        </p:nvPicPr>
        <p:blipFill>
          <a:blip r:embed="rId2" cstate="print"/>
          <a:srcRect t="14063"/>
          <a:stretch>
            <a:fillRect/>
          </a:stretch>
        </p:blipFill>
        <p:spPr bwMode="auto">
          <a:xfrm>
            <a:off x="4211638" y="1341438"/>
            <a:ext cx="46815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latin typeface="Arial Black" pitchFamily="34" charset="0"/>
              </a:rPr>
              <a:t>Художники </a:t>
            </a:r>
            <a:r>
              <a:rPr lang="ru-RU" sz="4000" dirty="0" err="1" smtClean="0">
                <a:latin typeface="Arial Black" pitchFamily="34" charset="0"/>
              </a:rPr>
              <a:t>Північного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Відродження</a:t>
            </a: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Ганс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Бальдунг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Ієронім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Босх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4516" name="Рисунок 3" descr="elija-vuds-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12875"/>
            <a:ext cx="23098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Рисунок 4" descr="5841c363b2f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716338"/>
            <a:ext cx="2447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Содержимое 2"/>
          <p:cNvSpPr>
            <a:spLocks noGrp="1"/>
          </p:cNvSpPr>
          <p:nvPr>
            <p:ph sz="quarter" idx="1"/>
          </p:nvPr>
        </p:nvSpPr>
        <p:spPr>
          <a:xfrm>
            <a:off x="1435100" y="692150"/>
            <a:ext cx="7499350" cy="5556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Пітер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Брейгель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Альбрехт Дюрер</a:t>
            </a:r>
          </a:p>
        </p:txBody>
      </p:sp>
      <p:pic>
        <p:nvPicPr>
          <p:cNvPr id="65539" name="Рисунок 3" descr="31227-portrait-of-pieter-bruegel-the-elder-lampsonius-dominic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765175"/>
            <a:ext cx="21240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4" descr="Duerer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16338"/>
            <a:ext cx="23764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Содержимое 2"/>
          <p:cNvSpPr>
            <a:spLocks noGrp="1"/>
          </p:cNvSpPr>
          <p:nvPr>
            <p:ph sz="quarter" idx="1"/>
          </p:nvPr>
        </p:nvSpPr>
        <p:spPr>
          <a:xfrm>
            <a:off x="1435100" y="333375"/>
            <a:ext cx="7499350" cy="5915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Лукас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Кранах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uk-UA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uk-UA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uk-UA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uk-UA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Ханс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Хольбейн</a:t>
            </a:r>
          </a:p>
          <a:p>
            <a:pPr>
              <a:defRPr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6563" name="Рисунок 3" descr="220px-Lucas_Cranach_d._Ä._0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33375"/>
            <a:ext cx="2095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4" descr="220px-Hans_Holbein_d._J._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7132">
            <a:off x="5489575" y="2906713"/>
            <a:ext cx="2794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404664"/>
            <a:ext cx="7499350" cy="5843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Ян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ван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Ейк</a:t>
            </a:r>
            <a:endParaRPr lang="ru-RU" sz="4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7587" name="Рисунок 3" descr="30192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628775"/>
            <a:ext cx="2765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252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 Культура епохи Відродження</vt:lpstr>
      <vt:lpstr>Слайд 2</vt:lpstr>
      <vt:lpstr>Періоди епохи Італійського Відродження</vt:lpstr>
      <vt:lpstr>Період епохи Раннього Відродження</vt:lpstr>
      <vt:lpstr>Північне Відродження</vt:lpstr>
      <vt:lpstr>Художники Північного Відродження</vt:lpstr>
      <vt:lpstr>Слайд 7</vt:lpstr>
      <vt:lpstr>Слайд 8</vt:lpstr>
      <vt:lpstr>Слайд 9</vt:lpstr>
      <vt:lpstr>Шедеври епохи Відродження </vt:lpstr>
      <vt:lpstr>Образотворче        мистецтво Сандро Ботічеллі</vt:lpstr>
      <vt:lpstr>Леонардо да Вінчі</vt:lpstr>
      <vt:lpstr>Мікеланджело Буонаротті</vt:lpstr>
      <vt:lpstr>Рафаель</vt:lpstr>
      <vt:lpstr>Архітектура епохи Відродження </vt:lpstr>
      <vt:lpstr>Слайд 16</vt:lpstr>
      <vt:lpstr>Слайд 17</vt:lpstr>
      <vt:lpstr>Слайд 18</vt:lpstr>
      <vt:lpstr>Музика Фламандський композитор XV ст. Г. Дюфаї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Культура епохи Відродження</dc:title>
  <dc:creator>user</dc:creator>
  <cp:lastModifiedBy>Admin</cp:lastModifiedBy>
  <cp:revision>9</cp:revision>
  <dcterms:created xsi:type="dcterms:W3CDTF">2014-12-15T10:58:56Z</dcterms:created>
  <dcterms:modified xsi:type="dcterms:W3CDTF">2015-04-27T13:35:53Z</dcterms:modified>
</cp:coreProperties>
</file>