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67" r:id="rId3"/>
    <p:sldId id="279" r:id="rId4"/>
    <p:sldId id="269" r:id="rId5"/>
    <p:sldId id="270" r:id="rId6"/>
    <p:sldId id="278" r:id="rId7"/>
    <p:sldId id="280" r:id="rId8"/>
    <p:sldId id="281" r:id="rId9"/>
    <p:sldId id="260" r:id="rId10"/>
    <p:sldId id="257" r:id="rId11"/>
    <p:sldId id="256" r:id="rId12"/>
    <p:sldId id="258" r:id="rId13"/>
    <p:sldId id="259" r:id="rId14"/>
    <p:sldId id="262" r:id="rId15"/>
    <p:sldId id="263" r:id="rId16"/>
    <p:sldId id="265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D2E2-D13E-45E3-8954-E761A58E32AE}" type="datetimeFigureOut">
              <a:rPr lang="uk-UA" smtClean="0"/>
              <a:pPr/>
              <a:t>27.11.2014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59DD8-8F0C-4C64-A503-733A103900D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59DD8-8F0C-4C64-A503-733A103900D3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74" y="1571612"/>
            <a:ext cx="3048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</a:rPr>
              <a:t>Шкіра</a:t>
            </a:r>
            <a:endParaRPr lang="uk-UA" sz="8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3359"/>
            <a:ext cx="5769760" cy="39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578647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етіологією (причинами виникнення) бувають: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вірусними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інфекційними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(бактерії, мікроскопічні грибки),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паразитарними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викликаними екзогенними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(зовнішніми) 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факторами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хімічними, фізичними;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викликаними ендогенними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(внутрішніми) 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факторами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порушеннями метаболізму, розладами ендокринної або нервової систем,порушенням розвитку шкіри тощо.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умовах недостатньої гігієни набувають особливого значення </a:t>
            </a:r>
            <a:r>
              <a:rPr lang="uk-UA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паразитарні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захворювання шкіри, а в зв'язку з розвитком хімічної індустрії — </a:t>
            </a:r>
            <a:r>
              <a:rPr lang="uk-UA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шкірні хвороби.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ukrslovo.net/thumbnail.php?file=zdrave/melanoma5.jpg&amp;size=article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66"/>
            <a:ext cx="3048000" cy="2028826"/>
          </a:xfrm>
          <a:prstGeom prst="rect">
            <a:avLst/>
          </a:prstGeom>
          <a:noFill/>
        </p:spPr>
      </p:pic>
      <p:pic>
        <p:nvPicPr>
          <p:cNvPr id="16388" name="Picture 4" descr="http://www.city.kherson.ua/photos/rak_shki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5810" y="2857496"/>
            <a:ext cx="3298190" cy="220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ПЕДИКУЛЬОЗ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4572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ПЕДИКУЛЬОЗ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вошивість</a:t>
            </a:r>
            <a:r>
              <a:rPr lang="ru-RU" dirty="0" smtClean="0">
                <a:solidFill>
                  <a:schemeClr val="tx1"/>
                </a:solidFill>
              </a:rPr>
              <a:t>) - </a:t>
            </a:r>
            <a:r>
              <a:rPr lang="ru-RU" dirty="0" err="1" smtClean="0">
                <a:solidFill>
                  <a:schemeClr val="tx1"/>
                </a:solidFill>
              </a:rPr>
              <a:t>паразитичне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захворювання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шкіри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викликане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наявністю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волоссі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вошей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err="1" smtClean="0"/>
              <a:t>Симптом</a:t>
            </a:r>
            <a:r>
              <a:rPr lang="ru-RU" dirty="0" err="1" smtClean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вошивості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шкірний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свербіж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місці</a:t>
            </a:r>
            <a:r>
              <a:rPr lang="ru-RU" dirty="0" smtClean="0">
                <a:solidFill>
                  <a:schemeClr val="tx1"/>
                </a:solidFill>
              </a:rPr>
              <a:t> укусу </a:t>
            </a:r>
            <a:r>
              <a:rPr lang="ru-RU" dirty="0" err="1" smtClean="0">
                <a:solidFill>
                  <a:schemeClr val="tx1"/>
                </a:solidFill>
              </a:rPr>
              <a:t>воші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д</a:t>
            </a:r>
            <a:r>
              <a:rPr lang="ru-RU" dirty="0" err="1" smtClean="0">
                <a:solidFill>
                  <a:schemeClr val="tx1"/>
                </a:solidFill>
              </a:rPr>
              <a:t>рібні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сірувато-блакитні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плями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/>
              <a:t>шкірі</a:t>
            </a:r>
            <a:r>
              <a:rPr lang="ru-RU" dirty="0" smtClean="0"/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розчухи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екскоріації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н</a:t>
            </a:r>
            <a:r>
              <a:rPr lang="ru-RU" dirty="0" err="1" smtClean="0">
                <a:solidFill>
                  <a:schemeClr val="tx1"/>
                </a:solidFill>
              </a:rPr>
              <a:t>аявність</a:t>
            </a:r>
            <a:r>
              <a:rPr lang="ru-RU" dirty="0" smtClean="0">
                <a:solidFill>
                  <a:schemeClr val="tx1"/>
                </a:solidFill>
              </a:rPr>
              <a:t> гнид у </a:t>
            </a:r>
            <a:r>
              <a:rPr lang="ru-RU" dirty="0" err="1" smtClean="0">
                <a:solidFill>
                  <a:schemeClr val="tx1"/>
                </a:solidFill>
              </a:rPr>
              <a:t>волоссі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pediculosis_pubis_b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428868"/>
            <a:ext cx="1285878" cy="1285878"/>
          </a:xfrm>
          <a:prstGeom prst="rect">
            <a:avLst/>
          </a:prstGeom>
        </p:spPr>
      </p:pic>
      <p:pic>
        <p:nvPicPr>
          <p:cNvPr id="17410" name="Picture 2" descr="http://koleco.kiev.ua/images/simptomi-i-lechenie-pedikuleza-na-medsideru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00570"/>
            <a:ext cx="2819400" cy="20574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ПЕДИКУЛЬОЗ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0963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Воші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головна</a:t>
            </a:r>
            <a:r>
              <a:rPr lang="ru-RU" dirty="0" smtClean="0"/>
              <a:t>, </a:t>
            </a:r>
            <a:r>
              <a:rPr lang="ru-RU" dirty="0" err="1" smtClean="0"/>
              <a:t>лобкова</a:t>
            </a:r>
            <a:r>
              <a:rPr lang="ru-RU" dirty="0" smtClean="0"/>
              <a:t>, </a:t>
            </a:r>
            <a:r>
              <a:rPr lang="ru-RU" dirty="0" err="1" smtClean="0"/>
              <a:t>платяна</a:t>
            </a:r>
            <a:r>
              <a:rPr lang="ru-RU" dirty="0" smtClean="0"/>
              <a:t>.</a:t>
            </a:r>
            <a:r>
              <a:rPr lang="uk-UA" dirty="0" smtClean="0">
                <a:solidFill>
                  <a:schemeClr val="tx1"/>
                </a:solidFill>
              </a:rPr>
              <a:t>                                                                                  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е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786058"/>
            <a:ext cx="2241029" cy="3168352"/>
          </a:xfrm>
          <a:prstGeom prst="rect">
            <a:avLst/>
          </a:prstGeom>
        </p:spPr>
      </p:pic>
      <p:pic>
        <p:nvPicPr>
          <p:cNvPr id="5" name="Рисунок 4" descr="е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214686"/>
            <a:ext cx="2985337" cy="2214578"/>
          </a:xfrm>
          <a:prstGeom prst="rect">
            <a:avLst/>
          </a:prstGeom>
        </p:spPr>
      </p:pic>
      <p:pic>
        <p:nvPicPr>
          <p:cNvPr id="6" name="Рисунок 5" descr="е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786058"/>
            <a:ext cx="2684763" cy="293646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СЕБОРЕЯ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5514988" cy="4572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СЕБОРЕЯ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патологічний</a:t>
            </a:r>
            <a:r>
              <a:rPr lang="ru-RU" dirty="0" smtClean="0">
                <a:solidFill>
                  <a:schemeClr val="tx1"/>
                </a:solidFill>
              </a:rPr>
              <a:t> стан </a:t>
            </a:r>
            <a:r>
              <a:rPr lang="ru-RU" dirty="0" err="1" smtClean="0">
                <a:solidFill>
                  <a:schemeClr val="tx1"/>
                </a:solidFill>
              </a:rPr>
              <a:t>шкіри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обумовлений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порушенням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сальних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залоз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зміною</a:t>
            </a:r>
            <a:r>
              <a:rPr lang="ru-RU" dirty="0" smtClean="0">
                <a:solidFill>
                  <a:schemeClr val="tx1"/>
                </a:solidFill>
              </a:rPr>
              <a:t> складу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секрета. </a:t>
            </a:r>
          </a:p>
          <a:p>
            <a:r>
              <a:rPr lang="ru-RU" dirty="0" err="1" smtClean="0"/>
              <a:t>Ф</a:t>
            </a:r>
            <a:r>
              <a:rPr lang="ru-RU" dirty="0" err="1" smtClean="0">
                <a:solidFill>
                  <a:schemeClr val="tx1"/>
                </a:solidFill>
              </a:rPr>
              <a:t>орми</a:t>
            </a:r>
            <a:r>
              <a:rPr lang="ru-RU" dirty="0" smtClean="0">
                <a:solidFill>
                  <a:schemeClr val="tx1"/>
                </a:solidFill>
              </a:rPr>
              <a:t>: жирна, густа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суха.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Причини: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с</a:t>
            </a:r>
            <a:r>
              <a:rPr lang="ru-RU" dirty="0" err="1" smtClean="0">
                <a:solidFill>
                  <a:schemeClr val="tx1"/>
                </a:solidFill>
              </a:rPr>
              <a:t>падкова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схильність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п</a:t>
            </a:r>
            <a:r>
              <a:rPr lang="ru-RU" dirty="0" err="1" smtClean="0">
                <a:solidFill>
                  <a:schemeClr val="tx1"/>
                </a:solidFill>
              </a:rPr>
              <a:t>орушення</a:t>
            </a:r>
            <a:r>
              <a:rPr lang="ru-RU" dirty="0" smtClean="0">
                <a:solidFill>
                  <a:schemeClr val="tx1"/>
                </a:solidFill>
              </a:rPr>
              <a:t> гормонального статусу </a:t>
            </a:r>
            <a:r>
              <a:rPr lang="ru-RU" dirty="0" err="1" smtClean="0">
                <a:solidFill>
                  <a:schemeClr val="tx1"/>
                </a:solidFill>
              </a:rPr>
              <a:t>організму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в</a:t>
            </a:r>
            <a:r>
              <a:rPr lang="ru-RU" dirty="0" err="1" smtClean="0">
                <a:solidFill>
                  <a:schemeClr val="tx1"/>
                </a:solidFill>
              </a:rPr>
              <a:t>плив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негативних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факторів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зовнішнього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середовища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п</a:t>
            </a:r>
            <a:r>
              <a:rPr lang="ru-RU" dirty="0" err="1" smtClean="0">
                <a:solidFill>
                  <a:schemeClr val="tx1"/>
                </a:solidFill>
              </a:rPr>
              <a:t>ухлина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яєчок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чоловіків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захворювання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яєчників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жінок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п</a:t>
            </a:r>
            <a:r>
              <a:rPr lang="ru-RU" dirty="0" err="1" smtClean="0">
                <a:solidFill>
                  <a:schemeClr val="tx1"/>
                </a:solidFill>
              </a:rPr>
              <a:t>сихічні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неврологічні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захворювання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xQTEhUTExQVFhUXGRcYGBgYGBcaGhkYGBwXGBgZGBgZHCghHBolGxcXIjEiJiorLi4uGB8zODMsNygtLiwBCgoKDg0OGhAQGiwkHyQsLCwsLCwsLCwsLCwsLCwsLCwsLCwsLCwsLCwsLCwsLCwsLCwsLCw3LDcsLDcsLCw3LP/AABEIALkBEAMBIgACEQEDEQH/xAAbAAADAQEBAQEAAAAAAAAAAAADBAUCAQYAB//EAD0QAAECBAQEBAQEBgIBBQEAAAECEQADITEEEkFRYXGBkQUiobEywdHwE0JS4QYUYnKC8ZKy0hUjM6LCQ//EABgBAQEBAQEAAAAAAAAAAAAAAAECAAME/8QAIBEBAQEBAAIDAQEBAQAAAAAAAAERAiExEkFRA3EEMv/aAAwDAQACEQMRAD8A/E47HI7GZ9Hzx9H0Zn0daPo0BGLMfRvLvHwDwa2MxqDTMNlaqS+xfvsY4JW1eFu1axtMjCRBEk2jX8upnY9jGkkH7YjlATUkn8hNqsajnwin4fjB8M3MQX8wbMOT3Ds6XaI6QQeMMoVQnO3Av7ws9BKKPw1KWAfyirlRr5h/aQK01haWVv5nehdz5hsIUlYxTMSSBobh9j0hmXiC1N6F/h/Y+kC9ekXhJU6S4rMSPhAOY3qeLW4Bo+wXgCJkoyz5MUl1Av5VoICgDWiuOjDeJGFxawcyTX81X40fSKJ8RVNIzEpCfgKTVN6iz3qIfbEBP/8A5TRVJIf8w4Hf9ozMwAcsoWffodaUg6wVLOYurV78y1xDKMr5TWjHzZTyBZm5xX+sVwMosXAKQbWbaug2NojfxRK84skszEEcnYevWLyZhQ7EuCCDTu779KxO/iDzDzIykFyRQM1WGgoKWvZ4K19IkqSfiFQRVq3+X1h3CAhiGPPcb8CIL4RI8zO4ULavVg2/xQeRhWVsCQnWlWBLW2OzwYltSQSzEBWYJrrcdat1gKK8/u3D6Q/jsOUnzBlZgWFA4NRTQ3HWF8bJyq55VDgFCuvONcVGZdhr7Ny3eHcORlY3Ftdaj5wsUuCRRqn5+rd41LFOgP79mgkVpkS2WUtUhweTm/3YQTL8J3B9NOYUKcxBMSjMlwfMD1O/3r3hOWtxtXMOAND2YdjD6bdEVUvu/QivqH7wRIDENxfqKe0bny2ytR8p5E1SeTuOsb/liLcQ3BtPXtG9H2Rx0qoIv76x1KGUCNa8vsw5jMNmlA6gjtb3hcSyRya2pLsYGfm8cjscinmblkPWojZKSdQO8CjqUvGZpKHjVrd4+Sne3vGyCGpAQ0wREt9YMJJeqbh7aaGkFTgTRu2sYhDDLBykV+9Y7+E1DQ7Q+rDTMoBBKR8Ow3ZhWOyGIYueDeoPyjEghJBhljQqDg2dq8o9TP8A4fw/4CJqFkggZnZ0qLApVsoE2LRPPhASPzAbsSB/cwZuUY4lGXSoUG6tzEMyUPUqbSgfa7QwrBLUA9rBXDntwjpwqpaiHrsKPTQHhGbAv5MgsHCtP9G0GlDQ0PDXp3h+UhKwxVtVXxJOxGvAwXE+GqFHzBnCgW6VseFQYWwiJBFRbfb9vvWGZAAOVVU0IIfWmlbQVOGWlswo4tauo5ta14Yw+FKlAIfuQczHWt9t6RX14Y4mXKylCklRY/hqC1OirhwUhxxALiF0lKgAryrTY76UPNqQ9g1AryTEjMdFBhySdN4dx/hUkjy5ZZoLs/F1Fga701oYj5ZcXhDw7Bh8ywgpSzghIJBLVsSQSPWM+PSAs5kpAGUFJcuQku4GYuLisZQkkaKO7Ejrp84NL/8AcBSkABrAgW2LORGvtcjzcqSBalcz2YpYUb/EtwMOTRmVmAAzO4dwFCihw0PWD4jDBJUAxruCC2obg/MERwS3It5j6tT2PeKc5HcbNKkpSRUWOjNWt38obqIXmyyzcLHgaVszwedJ8r6NfXyu/eh+3hmUHSAwDatu4824JIicxSRIBHEGnS49o6UlI4AttR6Hk3tFCRhqA7v6W9W9YJImhihSQxbzUo4yuzbpBgYLOFONwCD8/QQBaRQnlTjoeL/9oOlszOaFq7KNOF/usZXLZRq4NC1Kg033B5GH2GpynQ5NUtXl8ixPWGkrqCaA24PT394CUg0OtLfLo3SDy5XlY6U6UHtljUxiRM8o2Lg13gYTlpStK7pL9neCoSMpAFX+dhHMSgUyvX6bcgIFPyiOx2OhBMU8rMF4DqY4Et8o3JlPBpxtCGUAsEDbVoMpaczpdv6g/tHxw6ubfethBJCE2Ue0CjuAmh8q10ZnIPtFqXJlCv4mYtQBBbhUxB/lnZjyF40JRAqU/PpG0x6rAywxIAzbEt99xAcUhBp+F5gTmVUej87RJkKKWa9qF+WhEUETpnxUchqKVXTUmHVCyfDphSxfIXoXAccNS3tDUmeuQCnJmTaj0B3bThAPD8TWoSq1DW3QtF2XjAoEZWN/KSGGvlVQ9Y2eFSI6FoNUBJDMUrcs9HH7QTF4MZPiSx4uKcbg843Pw6VedJTmJLJFwPQDpA5M0jzOxG9QdG271ESvwR/DelNs3anERV8Mn5QyxmTtXXQKHJwCIVxcxKgCyXZyAKNvSh9IxKBGhFiTdhoQ1Wr96KciyvGJykpDObKL0r2eneEp4yqzAEA31Yhtuf3oZKyMhUQrM5o1X9NBQ1tDClOrKgEvQDK5zNWgFK7Rc8CzQfE8T+MUlhmYhSuIsaa78+sYlyXsfNqAx4OHNRrAp8pSKsRoXBZtDa8bkFFXBD6gts/A9tatBWng7gp7EEpenma9W0+7w4vC5fOgJcEHKC4UDYizi1Gum8Dw+F8zkhWYULlyR+UKFlNodoqKw5AADgsQA7EC5z+VjV9Ab6xGuiL4pJEwKUkJSKEEBmJYgncA+XS42iPKOUtYgmmhsW7EaVY7R6HEYV0lbi7WqTqFC92D8eEJzsGFAGoYihBehNK3oTesVKm8ksSt0KA1Ao2tXF73P+4HKmhLajiL1sXNC4/3HVS1Afhmo/KRqfykg9BGEpzAhXC9CyqOf6gWrwOsOpzDEk6JNWCiDT4rMdRQdzAPwwpbAspVGPO7i9o3hEDMDUAhiDVJcuzjZQjc6TkUbsDmDasQCw7RNIE+TlUkqT8SSlQsyhcjd6V5wcIAFdRfsz7Fi3SGsWpwkE0ul21SopuKVYMd4VE1amXvfRiTt/c/QQS+WzwMA+YEP5SsD0LMd6dI0CzEOR0ca9afKPpS6VuG5saV+7iCrkaaijkG1q9AmKbAZxzZCm/mSf7gAQerD0hSe9e+uj/KkHKmOYXBSSN7jtaNzVhiQai4Pr84DPD8plDYfOGkIJrlJH3vDqZSWomCAHWnK/rFPOTan/x+8CSli7HpFT8Im7+8MJwu3q32IMKSZyyGLkd4wqYn/YaKyPD3NyTskv7RnF+GLTUpUlxRxcdrRsrJ0rENa/vB5eKJLBi9KgW1aAKw1dX7RX8L8AVMQVpUkqcpCTTapPpAUxOIOZwAfT2MHGLNwQnehL+8LYiWUEpWCFAsRsYylPGMFM41RL507USR1ihJmLNCokNrlIHc+0RsPNTY0HfvFDBgPRaB1+X3eGYqatyZAY5iP8TRujj1jM7C5aiYCdj7G1Yek4bKnMpaC2gUT1oa1js1SEsHIUC5AL34MfWK3m+jl+01IX+VNndmPqC4MZlEhgWZ3qLHZXA89YrfhJbNkUSkEMpFC9nym/brB8MpC/KtCZZ4lQ9Pw1MDsaRPVxUgHhiHORKQvdL1/wAONjFZeFCQFAFVgNFBq5SGJoXD+mkTp+BSHUlCnH5kkEPsoaDiwh2SuUUEoLTSGDAjMeL21q7RG+fCmZmPCk5WTUAOABVLgCr7nWrwlOwRS5Bb+mvzsofPWKyMRLy5ShQULtkRZmJL1HGsDxE0Ll5WTxXxH5X0LNw2asXbWxKwHiK5LJLFBY176WOn10uIUucM0oqWBUpUo50vqG0iXPwVCAFZnqFDynbLxO2+0JSJplKuSnQ1zDQjdxtBVTXrkJ/FcXUwBsyjTyqexpcbB4TxOHylSF5szApUbg6V/MGIYuRBMHikzfMFBKw5zAkU2KA7VetDW5htUxKhlmFJJ3rsQEqBrfpwgOFZElJ8s0JQsD4j8ChoFAWelbU3YQtivC8wLnzsb3IawUL1320gyMcUrBdZ0B8ti7O9C9iLekfYrNLOZBSn+k2Jo9CS3IMKUuYzYhmUpJc60ZQBAVVnI4+4h7N5U/CAqlWIST8IcihpXiTFCasLulgaE3ANWBL8RfaAiSCko12V1d+L93EbRhKZIzDL8LfDQkMNAdKjWBjDDKdr8nuPn1h5CWLaNWm9H7trZRhcS8qiAVB9OxseJ9YxkJZW1INjyBBDHcX6KgilUDXp/wAgWI+cHxkhzQg396Gl/wB4RYsNwR8tegjaLy1NPnY2IZ9tQeh9oyssXZtDtYfN41iwGChrzpUn5wabLzAmz6/1C3cEdoweFkgnQsBSGEywzkji8LS8Qd+og4OW7V3vHSPMKlPG+zwVKdGpAJSif2EFCSav84dOHpRKS4IezAAn1pHypRUCVueFz9AOUDRMTT4lHZxXoBBTitMp6FvnFbGwlisOkcDZ33tQWpQvCcjEqlKdCqGpo4OziLUnDKnOBQD4lErIHQOfSFZeHBLFJVcO4D7GsR15MhLxLxFM5efKxZIIu5AZ3NYUTKTyOziKs7wgEOAp/uzQXC/wtOmjNLQ/MhJLcCfXhEXwcqUnD99fvWCyZAFy3IPWNIwakHzAggsQQ7Hjt7xSkyAw+TfK0YyAYXBhRAK8p0zGndqdY9XgfCFIAZSWBFWBrwNUkc2iVlD5VIYUJYv2YbRRkyihIVLIyKPwqKSdagiqQ1GLXgXiviMUZQKUrzF2UgCWSG0ISzB+BiZ+OtSs2RSP7QQTwL0blBsJNSFJUpISkbBk0tV3I6xZHisnJlTJlq1dqk8HJMFqpz+I2O8QVMypZaEj4hmLqFKAAU1vCK/DlOWBqMwtUG79useuGPWAEiSgkM5Q6Tf83mt2hs+LTZiglSEJKAzKSkmv9WsJ+Nea8P8ACSU+Spb4fxGNwNmIcj6CKuI8AmZCLhy4XVwdMyYbmLTLKUqyHN5krDujRvKAWcW5xWl+KFBEtbLLioTRQNg5Dg832pGP+PHp8OnS/NlVSxJJ7Fw4Zu4fiOb4eibmKDlUA5BSAX1c/C99Ki8fomKWksVS2ChqqoApY1B6RF8S8MkvmllSVF7Na1dDbWCw83XicJhSg5mSoVZKlZSSP0E2I48uMXcIQuqvO1GUCFJrQLGh4jaMYrBEB2SpJYOxKVAbsCzfq6Qmmep6hJUmygp1M71f4hXWsEUtmSgp0KS5ykaG4caG7mxAgGGkGWcpSpcsgs7dm1YC2sK4XFLfKL/pDKccBfT0rvBZudLlnlqa4JSDxI+H0IjaxaYlKSpmAOhLBINjUO1QH5ONY4Dn8qmC2YEBsw0rYkGjcIczq/NlcaqsqlnqH96wKZ4aSfKQAoUSfhO4BoxcAhrGzERmwrMQFAAFjxrXhwZx1hQkmhPmFxcPcHjqCNjGpuGmigCnFvzO12qXDVY8YGjMS5BCnvo+qVPYlrbiC0zllcy+Ug2LcOmrfeyUty4oQXFRrdupfuYoT8IXCyK2cBm57VpWMzpADmoNC4fS9D2N9Y01rE1K2DO4331HzguHVUjik+lPSMYuXlNbKNKCj1+veAJWQ36mbnlLDrSKlcseQzGjMBwp6x0LAqT7+5jCZR3rpX2hyVhgAKOT1i8eYGWs6CnWCplqVq3y4kxpC8x1578tI2LlAFfzbJetd1cNNYcbRES3ok6cB1PbrBBh1XYtxb7Eal0Db+ra9KQZCj8IDvenz+UNVIo4DEZJRQM3mLlvzQt+HoAxew163h7ASpbEzlkbBN63ci3IR1MuWVEoCyjQanfzENfYGI2OkjGGwbN+ISBWiWzEczTvFTEYsfhgBSnpS+Vh+rSu2kCwYBzJLMWLNmIahqbDtaG5GHSVPLFAWzEpbTWz8LxNuqnP6TVg0zEuhJzChzDy7h2uLwDGeFOxzgFqgAhuQeK6gpTlRvoGq3EVZhGpKc7JAcixJFNGazVuYncdJxpXwzw9GQFS1BYNakE8U3BjfiOCWFllINiCb7EMAx9CXhxeBIDAg2ozHoWt9eMblKTYPmOpUbChqaaaOYnbqvhIEcKlnzAu1k8rlRjYkymoopLCgeulmA6vBzNUdUq0p8zTvSFkzWPwIDVqRlHNTv6vDpnMPeGqlqUSpStgMw+fs3WKpw6VFigBLUUUtqdWjzS/HClhnlj+1ILvxL+0K43x1VwqvEEUp+XL84PdFj1ipksKyAykjRwwJ/UKEio99KwJfiSZYIzyzU/lzPwHfpHil+JKmP5ioUYANrrp9INJY0NA9QKnc2rHWc+HO9T6W1fxCtzldixufQmrdoUneJFV1UuyWFa3Dgk8YEPD1LFM5a6UoNO5Y01b6Qzh/C0j4pC1GtpikliKUSWcOLgaRPUi51XJXiagDkCmJDsWPch99YalTMxDol7HOtKnvoTS+8Hw3hyLpw4Dj9Dv/wAhU8RD2Elywkh1SzzIB0ZkkbaxMVaxJwaDRpYNwAUlJ3S7gij82jc3ApJfMm4sHBHz2h3+Yk0BUFkEVB9stVcq+0BxHiEskgJ81qAO4YM6WIoNTFJmh4fw5SfyoWm9Q3lpVhVt4DNwKAHA2dJJKSOBdqWuLAxSkICg4WpJ2GWgsxUa3PB6wOfgyhllUor/AKXc7vRQNOAhwb5RloK0ugBRFSzBjuH46NrCv8qVKUGYqDKBYuQL11bTgI9DMkuSoywmzkO6deY4OGrCWIlpVRK82xLEf8wzdKisFhlSGWCSnzNcUpyepHPvSF2D0Um7VSQArYvqRtqDvD0yUok5y6gLpcuP6wL/AHZ4WxEmYA4SprZnFtHBc04xPpRPEYPOliVOLMAxvXgbdoiY2UpOQqoQSN+Rcfd49HME8eY5b3uXFC7FhtQawvPw2dJp/ka17ffaGVFj84SsVJp6f6EbTPcH3s/0EAUtJa522+6XMakTLG5rlDMH35D1ju8Qq3TlCKFqu1AdhpwHWDypOUBrl/3Jp+5eASZYDlyXLk7nnDyUO6ir725QaqQaVKA+Ikm7DXrpDMtajZISNOnvH0kMCUpYaqNuI07Q5g5CioZrUokb6DLEa6zkXB+Hod5iqvoPl9IozsQkMiWlVBdt7UFh7wpIkVL5kgEvUVbR09tTD+RKWcvX4Bazuo6mI+9dJPwBOHdDq17HUOosG4cIKUkXokUAYD0vyMcTiEG5J2FQkdNf2geOx36XzbmgApT1fSNqtUJS0lQCyzAgMH+/aNI8TCAWGctWjjqp2HR4jYUzCpwpSCQXZ3Zj1biYOqShKSczlw5JzHi4+e8GHTQxKlu8xs10JpQabt2tAMWsBxo1Sr11LnlvC0/GN5UqprQOX3OkIzMUNACeJYC9y494MVapK8SIH/k/yr69ITm48qokdQ1+ZoP8Q8IzZznzEnTcDk7P2aF1ziCwJfgfmNORhxPyhmfOKSXVXVnd+JNT2Ecwshc0gAFnZ/u8F8P8IKzmXwpUR6bD4RIL/hijMM5DUarEfYhnhvPTnhvhSUA5wqa2rHLwDOxHWL2HlZQwSEcGO3AMBCuHwgNVJTXTOlVn/WpxpDn8uwzghPEH3ymHVSQ+MLLNQeF27Zn9owrw8B2VWnlHmV3tEKf4kKhDqKQS5WvLoKeYua2APSAzUzlBlFfmFEgGWgjkPOoU/NBrevtTnzEJ+Kbl4AhzerC0JHEy1KATmrcFSlE1oalkdYUx3hSpSUqUUhL0ykUd9baWFXjuEdaRkSyQ3mJASxewo/doDurUyZLlpAKgSaBEsuo6kFTFR6NAZs5arIMpKAW5G+YO/dQjOFw8lIJl+aaaOfhJrqbj+kB+EH/llKf8YmlW+GWP7Qm/MwIj6RiioAJJQHqoj/qgUFda6QxLxglgeVRNam72udeTxO/nw/8A7IJUPzMSE99OcLoxQf4sxsVH4U/2vQ06RWqUcTi1qNQ5YBMt/hH6lsz8vsDThXf/AOyhmDnYAEN6tC2CxaASy8oFVH4lE2DE+/aDqnBSgAVKGgFA2jtR+8DQVSSAAFoGwyEHrWo6RlOIITQODuBkezgu8alMQQSAToKk75jtwrDKFgXqf0gJAA0NLczDGsS1DJ8SiUndJDdWP2IEtFymxYgn2JNWsx4xYVIl/nSkk6NQPpzhWb4eEglBUkaAF01/pU427Q4l+K4eW6XJ8rOSeH794LLFmHe/XhAlrKmCWYb0D2pD2Hw9PMW3J16x0eKR9LluQ2lv9RTweCKjqo7CAypYDU+9ooycYRRJA02YCr7mB255EVhnOtKN8gSYalFhlVWtAASW2BtU/dIWlrCndWUep7OfYRzOoakE2AZ9aRNdJhxLIDlhqALD6QtiMcVk1AfUn5bwtNXuX0uSPU1PpHypaki96Nx4nhtGw3ptBG4Avev3vB5agx93AGtjvCqUt5WrQtqde2sMJRMIqGF6aDfT5xgMuYCDXKzakub2PK8KzsVeuZwLhi77B3HaOrLmlQK6seP2IUKnc2Hr96b+rMmi3GlF6lJA5Fq8Gd/vnlUpRDlgNNhyDQXDpU+ZyCzBtmt7cr7Q0oFs9KVJPQEncvoX9hFYnf1M/DFr+gbR2cxY8HwKWqCpVCBUC+413L/WJ9SCUlgKsshtnc/tzjeGx6kkZsrC5ASojkD5REKletw6WSVIGQULZ69Uu+saPjCnda1KD7gD/kpJFOEeTxPiTzCtIYGg+FX/AOQN3YDWB4jxReYHygpZsqUgPoWaul3tE2L+b1y/FTTMWKhRwagOczggbWB1hFWKzKs4csovV7Ud487LxalKzElSiWKiSatvcngNukFTjjQVUNg1OZDgcvZ4qRN6WF4hIYEgkMXAYAXo16j/AHGpnj6kVSCo6qmb2ol/qeUISfMQlATm6sBXzE5mo+pj4S0sWYqYusj0AZmvUDrDeZUzpXT4mJy3UmfNWdAEgcAl3YXFuukYwq5kyiySq2QAh2DB2qpuenCJ5ltT8QncC5PBiGHrBZWHWCFJ8mgWVN2U53ifK5FjP/LpcrSmgZNM7HTKFFj3hfE41c4v5gwZ1Fy12/Smumm0TZ06WgZi6lbvlD939ecTp3iyjRDpFqfLUxFitVcb4iuVLEtwEknyC5NL/UjS0T0CaSHQsBX6gpKW1JIDkVFhCeEnqlqExBOcG7BgWOhcPXXtFnw7+KcQEqSjKpRzFSy5LH9SjoBoKRm20fBqSFBiGfzKqkcSXYgO14uYWfKUQEqXOJfNlByjgCWfm4jyOFEumdRmqezhKQeZ/aLeG8SNgcgItLSVP/kflGVZ4W8QkoI+CXT4U+ZV9TRiYGlZJypZncJHxHiSDTu8TUzkhiWTqVLYqJ4Cw9Y6fFxUSUlR1I+Ef3LPzPSMdyKqhkYrUkC16DkPvrCuM8UsnK+yXZ+KzoP6YjY0qDfiTGVU5EPQbrWbDkH5w3hWCAlAyk1MxVy+iAaj0h0e35ohIAciukNpLBzfjCyVv8KSdi9hDMhG/u9Y6vHyKmYVfXhD+DQCzgVLVsLH75QBCa0H7wefOy0FKfvA6yfqhjMUkD8OXZgFUuQX+zCIUXIYV1+g1gUg/mNvc9Y0gufvq+wYRm0ZHkBU4e1t9qNtA0gqJI0etxyD3jiQ9dPyjfn+/wAoZRiALNTZmHRo1v1FSfdMhAl1NVb/ALQCfiy1NOD0vv6QEp1N343qBx7U4xxZLA6uLFgNCrag9oZyOu/xlansDQ1OpNGD8Kkn6VEtZJ/03Ufd40BRgWbaw/2zvyjWdFAkuKByA/R9vWLcjCSTU1S5arUvUPTn6Rn8PPQW2L10D0Jcl+fWALWVWJZrg0PDlTv6FXN3JPEPRrdH2gvX1FTn7r4YVRoKs7DXoA8CUkpuKaMa3Zhr2Ea/G1+F+x40Yt2HKO/ivVgwo9S5DWDdtBXeI9nQCCqteRKXOltBy9IxMWm2VqUFNd24vSGAh6pSw4ORwIJ+sBm+WgDHXfieAO9NergD8wvTmOta05UjUghw5IFbcrP9IEtZ+g/b6RorJYEtwq8QoyJiRpWnl2Hd2h2XOUWJdKdBQl7bteJstAZwA+6mI66DtGwX8yiDvU05PftFQVTlzwAwS5Li2u+7tsDzjE5KlDYdSR3LdX6RnDz0jgG1IS+tOoitg/G0S2KJUskaqCiX3uPlziqJalp/h+etJUmWrygk5gQwHEgARPEo6mmv7/vF7xLxabPbOsBJqUhVP+IPK9YizUuLKIFtB6t6RF5VLQVoHLgA8dTKNgg9ae5pHfwGuog7Ch++Zgn4QaiS3E0G5uNuMRi9dlymckgDYKp0Iv8AtDEicbS0ubP9j6wBMkD4jbr+0ZViVEMkEixLAd2ECtPDDhiucrkgNXnUMPWN/wDrCmEuWAhL0ypD9G1tvEuXhiS6vv3A6w9Lm5PgZNKm5PHNft3hZUxGBUlAmOAlTE/mmE6+V/V4B/PZRQ19TzVYchE2bjSfKAo8ye7V7l4CueB8SnOyanqr6NBhlRpUv/QH3WGkIa/vHJadBsf3j6Xfj3aOzzzD7CgFNO/3/uFZinPV/pHQfMBtU8LX6QNBd60+e0Y2joJI0At8/lBUJcbCo+r/AHvC5rlSDV69t4akzU5gG8v/AOU8duMb00YmJOtNt+g1MGkyzUWb00qdT/qOzVpKs6QwOtjyH6R6l40pQYaAPp9tvwpBPCvNdJFLsNNOpHJukI4jFAqcggNQOG1vSg1jM+aBpox+nDSAoWaucutdeJ66X5Q6npz8R/MfhIpcZq3Iap5u0aTOBLMdO3IOYyJxUSACo6u9uNfKOcP4TCTV/wBuyQD6hkwaZPxlKTQMW2ygW/SGAfiSeUDCVKqz7Olj3OsXJX8PHXo5Wr/fIGGpX8O3ckcHPzLfesTe46T+Pd+nmiHue7nRqn5v3ggkpoSTwJoBwsKXp2j0y/BCxb1qOdX9LNE2f4MpJdgepfrRj2MHzjX+Pf4QqSALjgzDhrqY6vAmlOQII29OsNrBDAgj+lTDsQC51a3yFMmk/mCnowUHDaZTYvtatovY5XmykV4fUDpx2o0ZRh/Tk3QPWHRIcWUCKeaxGgchuRMZSa+aux6e9rEfKDY2FJiTd2+9Bp2EfSgQQ3rU7M20OKksKEaWN+St+FDwgebQZnuXDV94LhaMokuAa3BckcWqTS3vDMiX10BLeibwo5FXCRyd41LW9gpXAu3YU7wxj5IqPMouKUAr0fXhHysKSaqSjgKnvf0MYly5pDBkCtAPYVr1EHMsAeZRPVL9iSYtOlJklCbFyNRSvqT6Qst9A3G/33hmaEvQd39X+ogC1ufy00Bf0DxNVGEYexKvv74R38X+o8mA94Gp9QeoI92j7/j98ojFa+mYoiw++cAmTFalo7MbVQ+/WBiTqK/feM2sZhxI7CMhXD0jbD+kcT8hAyRRsx6AdnjNr5I3/wBxktpxfkLxjETCSwf79oHPmMGHLpr84tzgyZlHFzTjSOyQ4+fGkBT8aUNUJqeJB7moEFD0SA/AC53P0hE8mZSwAT0duT+rCOylOSbcK2Gp34JtSBzqAJBAAbm9dA5A57w1gpQ1NNzS3Dm3aDVyD4dOpBLv0FLmNTl0pXQUO779Y+mr/LqeVtBCuImk2oBZX/i/WsC6EaGtfSvq+23Ewx/6VNK8qkTAeKculw4sxfW8MeF+FFbUyovQupX+UezwHhoACUhgNLNwAjn13Pp1/n/C3zfSH4d/DqQxU5O1wOh6R6jCeHmgABPoP3/aGkSkS9ibcjyOkBneKAOCQOA+68o5W/r088yTOYZ/kDahPH66U+caVgWp7d+UTleMp3PQE/KsEl+PpBBJL8Uq+kG8nOzEzBnT79Ki0KT8HwHb94oYTxaUujg8mO2kNBCFUSb9BDkvoTvqf+o8jjsEDQgEGImOwbK4HUX2c7x73E4HgPZrG2l4h4zB3pBOrzV3nj+seaCyAK5xa+Usf0EBuhbrGVrJdqh6uGNKjMLhV+ekbxgMtyGa6kmx48Dx7vAVEHLMQ4AoRTMngoNUA7UpSO27PDwd8Xi5R0IDBrkVckB9apt27XG52DH5nUKVBdt2Y87wQV8wpoRcfZTXmG54VMAYm24A61Nr2janGJWDRdExTcq+9PnDicEf1KHMq9gYClKVDyllG1qgbEGvaB5lJpmKToWDdwGEM6TYY/lVD9LcPa0CnS1CwDcHBfanzjqFroSaHXTuI+OcavyUDTlR+sV8qMTZiTWo6t7/ALQNUletuBB9jD00Egl34ZQPYwuQ7XJ/y7XaJtqsLJwgFzXmB7x9MkAPQ9wfnGzLOqSDzjEyWoV9Wg1sCThxokniT8njTixHr8oysTDSv19BC5C7seg+cIMEJG46JHvA1rTrXmr6AQpNnKs7HYlL+kLKUrU/faGJvTeDSqYtgHUXI2HPq0F8UkIQpEsAlVHs5NKcnIhn+GfiVyPumEsT/wDMrkv2MXPaPpyUsBThjWpu51AP6QO8MSHDk1u2zC6vQwjh7dZnyhw/AP7R7mEz05hyS6rAm+wrQRUlhgKcgLk7cgGiVgPh6J/7Ji3I+P8AwX7xMdZ4JTlhJKTVWoFhzI14D6xQ8I8M/EIWsf26hvaISbn+4/8AWPdfw/8ACnkPaOXdyO//AD8Trrz9LPh+BYP6+kPT8QEikdHwjn/4xP8AErKjlfEe2T5XyTnYlU05QS28NSPDWb9vnCvhf09zF8adPYRDdXCH8u2kfLw4NGhs3EDOnWNAlTsCLih3t7QNOLmyi75hsb94pLidi/l9YlSz4b42lflIrVxa4I63vyguNlVp92/ePJo/+RHOPTSbHr7Rcu+0fGc3YheKYXhT7+seZUTLUU6M6TsNi9CL34dfb+IfCefyjxfinxjkv2jp/O+cc/8ApkvOmZK2qmrUULOnQjkW3atYIZbkNXNTQZtAOCwQ3GFPCPhTyMbmfAv/AD/7iOseGvphyliaGocfW/yjScS7ghKtjUP98I7/ABFf/Mf9URNT8z7xV9gyJ2Vyyk9S3Vwx+6wX+bdiQDsaA+hEbwnxdIm4zWNg05MxVLehHzIMCVik3IH/ANh1IhfB/FGsTryjMOMYLAgdf3gUyZyP3vGEW6wBMZnZii1ARyHzeF5mY6KPUwaXY9IxMjClVSlDcd/lCk2UYcTcdYCfiHOFNj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data:image/jpeg;base64,/9j/4AAQSkZJRgABAQAAAQABAAD/2wCEAAkGBxQTEhUTExQVFhUXGRcYGBgYGBcaGhkYGBwXGBgZGBgZHCghHBolGxcXIjEiJiorLi4uGB8zODMsNygtLiwBCgoKDg0OGhAQGiwkHyQsLCwsLCwsLCwsLCwsLCwsLCwsLCwsLCwsLCwsLCwsLCwsLCwsLCw3LDcsLDcsLCw3LP/AABEIALkBEAMBIgACEQEDEQH/xAAbAAADAQEBAQEAAAAAAAAAAAADBAUCAQYAB//EAD0QAAECBAQEBAQEBgIBBQEAAAECEQADITEEEkFRYXGBkQUiobEywdHwE0JS4QYUYnKC8ZKy0hUjM6LCQ//EABgBAQEBAQEAAAAAAAAAAAAAAAECAAME/8QAIBEBAQEBAAIDAQEBAQAAAAAAAAERAiExEkFRA3EEMv/aAAwDAQACEQMRAD8A/E47HI7GZ9Hzx9H0Zn0daPo0BGLMfRvLvHwDwa2MxqDTMNlaqS+xfvsY4JW1eFu1axtMjCRBEk2jX8upnY9jGkkH7YjlATUkn8hNqsajnwin4fjB8M3MQX8wbMOT3Ds6XaI6QQeMMoVQnO3Av7ws9BKKPw1KWAfyirlRr5h/aQK01haWVv5nehdz5hsIUlYxTMSSBobh9j0hmXiC1N6F/h/Y+kC9ekXhJU6S4rMSPhAOY3qeLW4Bo+wXgCJkoyz5MUl1Av5VoICgDWiuOjDeJGFxawcyTX81X40fSKJ8RVNIzEpCfgKTVN6iz3qIfbEBP/8A5TRVJIf8w4Hf9ozMwAcsoWffodaUg6wVLOYurV78y1xDKMr5TWjHzZTyBZm5xX+sVwMosXAKQbWbaug2NojfxRK84skszEEcnYevWLyZhQ7EuCCDTu779KxO/iDzDzIykFyRQM1WGgoKWvZ4K19IkqSfiFQRVq3+X1h3CAhiGPPcb8CIL4RI8zO4ULavVg2/xQeRhWVsCQnWlWBLW2OzwYltSQSzEBWYJrrcdat1gKK8/u3D6Q/jsOUnzBlZgWFA4NRTQ3HWF8bJyq55VDgFCuvONcVGZdhr7Ny3eHcORlY3Ftdaj5wsUuCRRqn5+rd41LFOgP79mgkVpkS2WUtUhweTm/3YQTL8J3B9NOYUKcxBMSjMlwfMD1O/3r3hOWtxtXMOAND2YdjD6bdEVUvu/QivqH7wRIDENxfqKe0bny2ytR8p5E1SeTuOsb/liLcQ3BtPXtG9H2Rx0qoIv76x1KGUCNa8vsw5jMNmlA6gjtb3hcSyRya2pLsYGfm8cjscinmblkPWojZKSdQO8CjqUvGZpKHjVrd4+Sne3vGyCGpAQ0wREt9YMJJeqbh7aaGkFTgTRu2sYhDDLBykV+9Y7+E1DQ7Q+rDTMoBBKR8Ow3ZhWOyGIYueDeoPyjEghJBhljQqDg2dq8o9TP8A4fw/4CJqFkggZnZ0qLApVsoE2LRPPhASPzAbsSB/cwZuUY4lGXSoUG6tzEMyUPUqbSgfa7QwrBLUA9rBXDntwjpwqpaiHrsKPTQHhGbAv5MgsHCtP9G0GlDQ0PDXp3h+UhKwxVtVXxJOxGvAwXE+GqFHzBnCgW6VseFQYWwiJBFRbfb9vvWGZAAOVVU0IIfWmlbQVOGWlswo4tauo5ta14Yw+FKlAIfuQczHWt9t6RX14Y4mXKylCklRY/hqC1OirhwUhxxALiF0lKgAryrTY76UPNqQ9g1AryTEjMdFBhySdN4dx/hUkjy5ZZoLs/F1Fga701oYj5ZcXhDw7Bh8ywgpSzghIJBLVsSQSPWM+PSAs5kpAGUFJcuQku4GYuLisZQkkaKO7Ejrp84NL/8AcBSkABrAgW2LORGvtcjzcqSBalcz2YpYUb/EtwMOTRmVmAAzO4dwFCihw0PWD4jDBJUAxruCC2obg/MERwS3It5j6tT2PeKc5HcbNKkpSRUWOjNWt38obqIXmyyzcLHgaVszwedJ8r6NfXyu/eh+3hmUHSAwDatu4824JIicxSRIBHEGnS49o6UlI4AttR6Hk3tFCRhqA7v6W9W9YJImhihSQxbzUo4yuzbpBgYLOFONwCD8/QQBaRQnlTjoeL/9oOlszOaFq7KNOF/usZXLZRq4NC1Kg033B5GH2GpynQ5NUtXl8ixPWGkrqCaA24PT394CUg0OtLfLo3SDy5XlY6U6UHtljUxiRM8o2Lg13gYTlpStK7pL9neCoSMpAFX+dhHMSgUyvX6bcgIFPyiOx2OhBMU8rMF4DqY4Et8o3JlPBpxtCGUAsEDbVoMpaczpdv6g/tHxw6ubfethBJCE2Ue0CjuAmh8q10ZnIPtFqXJlCv4mYtQBBbhUxB/lnZjyF40JRAqU/PpG0x6rAywxIAzbEt99xAcUhBp+F5gTmVUej87RJkKKWa9qF+WhEUETpnxUchqKVXTUmHVCyfDphSxfIXoXAccNS3tDUmeuQCnJmTaj0B3bThAPD8TWoSq1DW3QtF2XjAoEZWN/KSGGvlVQ9Y2eFSI6FoNUBJDMUrcs9HH7QTF4MZPiSx4uKcbg843Pw6VedJTmJLJFwPQDpA5M0jzOxG9QdG271ESvwR/DelNs3anERV8Mn5QyxmTtXXQKHJwCIVxcxKgCyXZyAKNvSh9IxKBGhFiTdhoQ1Wr96KciyvGJykpDObKL0r2eneEp4yqzAEA31Yhtuf3oZKyMhUQrM5o1X9NBQ1tDClOrKgEvQDK5zNWgFK7Rc8CzQfE8T+MUlhmYhSuIsaa78+sYlyXsfNqAx4OHNRrAp8pSKsRoXBZtDa8bkFFXBD6gts/A9tatBWng7gp7EEpenma9W0+7w4vC5fOgJcEHKC4UDYizi1Gum8Dw+F8zkhWYULlyR+UKFlNodoqKw5AADgsQA7EC5z+VjV9Ab6xGuiL4pJEwKUkJSKEEBmJYgncA+XS42iPKOUtYgmmhsW7EaVY7R6HEYV0lbi7WqTqFC92D8eEJzsGFAGoYihBehNK3oTesVKm8ksSt0KA1Ao2tXF73P+4HKmhLajiL1sXNC4/3HVS1Afhmo/KRqfykg9BGEpzAhXC9CyqOf6gWrwOsOpzDEk6JNWCiDT4rMdRQdzAPwwpbAspVGPO7i9o3hEDMDUAhiDVJcuzjZQjc6TkUbsDmDasQCw7RNIE+TlUkqT8SSlQsyhcjd6V5wcIAFdRfsz7Fi3SGsWpwkE0ul21SopuKVYMd4VE1amXvfRiTt/c/QQS+WzwMA+YEP5SsD0LMd6dI0CzEOR0ca9afKPpS6VuG5saV+7iCrkaaijkG1q9AmKbAZxzZCm/mSf7gAQerD0hSe9e+uj/KkHKmOYXBSSN7jtaNzVhiQai4Pr84DPD8plDYfOGkIJrlJH3vDqZSWomCAHWnK/rFPOTan/x+8CSli7HpFT8Im7+8MJwu3q32IMKSZyyGLkd4wqYn/YaKyPD3NyTskv7RnF+GLTUpUlxRxcdrRsrJ0rENa/vB5eKJLBi9KgW1aAKw1dX7RX8L8AVMQVpUkqcpCTTapPpAUxOIOZwAfT2MHGLNwQnehL+8LYiWUEpWCFAsRsYylPGMFM41RL507USR1ihJmLNCokNrlIHc+0RsPNTY0HfvFDBgPRaB1+X3eGYqatyZAY5iP8TRujj1jM7C5aiYCdj7G1Yek4bKnMpaC2gUT1oa1js1SEsHIUC5AL34MfWK3m+jl+01IX+VNndmPqC4MZlEhgWZ3qLHZXA89YrfhJbNkUSkEMpFC9nym/brB8MpC/KtCZZ4lQ9Pw1MDsaRPVxUgHhiHORKQvdL1/wAONjFZeFCQFAFVgNFBq5SGJoXD+mkTp+BSHUlCnH5kkEPsoaDiwh2SuUUEoLTSGDAjMeL21q7RG+fCmZmPCk5WTUAOABVLgCr7nWrwlOwRS5Bb+mvzsofPWKyMRLy5ShQULtkRZmJL1HGsDxE0Ll5WTxXxH5X0LNw2asXbWxKwHiK5LJLFBY176WOn10uIUucM0oqWBUpUo50vqG0iXPwVCAFZnqFDynbLxO2+0JSJplKuSnQ1zDQjdxtBVTXrkJ/FcXUwBsyjTyqexpcbB4TxOHylSF5szApUbg6V/MGIYuRBMHikzfMFBKw5zAkU2KA7VetDW5htUxKhlmFJJ3rsQEqBrfpwgOFZElJ8s0JQsD4j8ChoFAWelbU3YQtivC8wLnzsb3IawUL1320gyMcUrBdZ0B8ti7O9C9iLekfYrNLOZBSn+k2Jo9CS3IMKUuYzYhmUpJc60ZQBAVVnI4+4h7N5U/CAqlWIST8IcihpXiTFCasLulgaE3ANWBL8RfaAiSCko12V1d+L93EbRhKZIzDL8LfDQkMNAdKjWBjDDKdr8nuPn1h5CWLaNWm9H7trZRhcS8qiAVB9OxseJ9YxkJZW1INjyBBDHcX6KgilUDXp/wAgWI+cHxkhzQg396Gl/wB4RYsNwR8tegjaLy1NPnY2IZ9tQeh9oyssXZtDtYfN41iwGChrzpUn5wabLzAmz6/1C3cEdoweFkgnQsBSGEywzkji8LS8Qd+og4OW7V3vHSPMKlPG+zwVKdGpAJSif2EFCSav84dOHpRKS4IezAAn1pHypRUCVueFz9AOUDRMTT4lHZxXoBBTitMp6FvnFbGwlisOkcDZ33tQWpQvCcjEqlKdCqGpo4OziLUnDKnOBQD4lErIHQOfSFZeHBLFJVcO4D7GsR15MhLxLxFM5efKxZIIu5AZ3NYUTKTyOziKs7wgEOAp/uzQXC/wtOmjNLQ/MhJLcCfXhEXwcqUnD99fvWCyZAFy3IPWNIwakHzAggsQQ7Hjt7xSkyAw+TfK0YyAYXBhRAK8p0zGndqdY9XgfCFIAZSWBFWBrwNUkc2iVlD5VIYUJYv2YbRRkyihIVLIyKPwqKSdagiqQ1GLXgXiviMUZQKUrzF2UgCWSG0ISzB+BiZ+OtSs2RSP7QQTwL0blBsJNSFJUpISkbBk0tV3I6xZHisnJlTJlq1dqk8HJMFqpz+I2O8QVMypZaEj4hmLqFKAAU1vCK/DlOWBqMwtUG79useuGPWAEiSgkM5Q6Tf83mt2hs+LTZiglSEJKAzKSkmv9WsJ+Nea8P8ACSU+Spb4fxGNwNmIcj6CKuI8AmZCLhy4XVwdMyYbmLTLKUqyHN5krDujRvKAWcW5xWl+KFBEtbLLioTRQNg5Dg832pGP+PHp8OnS/NlVSxJJ7Fw4Zu4fiOb4eibmKDlUA5BSAX1c/C99Ki8fomKWksVS2ChqqoApY1B6RF8S8MkvmllSVF7Na1dDbWCw83XicJhSg5mSoVZKlZSSP0E2I48uMXcIQuqvO1GUCFJrQLGh4jaMYrBEB2SpJYOxKVAbsCzfq6Qmmep6hJUmygp1M71f4hXWsEUtmSgp0KS5ykaG4caG7mxAgGGkGWcpSpcsgs7dm1YC2sK4XFLfKL/pDKccBfT0rvBZudLlnlqa4JSDxI+H0IjaxaYlKSpmAOhLBINjUO1QH5ONY4Dn8qmC2YEBsw0rYkGjcIczq/NlcaqsqlnqH96wKZ4aSfKQAoUSfhO4BoxcAhrGzERmwrMQFAAFjxrXhwZx1hQkmhPmFxcPcHjqCNjGpuGmigCnFvzO12qXDVY8YGjMS5BCnvo+qVPYlrbiC0zllcy+Ug2LcOmrfeyUty4oQXFRrdupfuYoT8IXCyK2cBm57VpWMzpADmoNC4fS9D2N9Y01rE1K2DO4331HzguHVUjik+lPSMYuXlNbKNKCj1+veAJWQ36mbnlLDrSKlcseQzGjMBwp6x0LAqT7+5jCZR3rpX2hyVhgAKOT1i8eYGWs6CnWCplqVq3y4kxpC8x1578tI2LlAFfzbJetd1cNNYcbRES3ok6cB1PbrBBh1XYtxb7Eal0Db+ra9KQZCj8IDvenz+UNVIo4DEZJRQM3mLlvzQt+HoAxew163h7ASpbEzlkbBN63ci3IR1MuWVEoCyjQanfzENfYGI2OkjGGwbN+ISBWiWzEczTvFTEYsfhgBSnpS+Vh+rSu2kCwYBzJLMWLNmIahqbDtaG5GHSVPLFAWzEpbTWz8LxNuqnP6TVg0zEuhJzChzDy7h2uLwDGeFOxzgFqgAhuQeK6gpTlRvoGq3EVZhGpKc7JAcixJFNGazVuYncdJxpXwzw9GQFS1BYNakE8U3BjfiOCWFllINiCb7EMAx9CXhxeBIDAg2ozHoWt9eMblKTYPmOpUbChqaaaOYnbqvhIEcKlnzAu1k8rlRjYkymoopLCgeulmA6vBzNUdUq0p8zTvSFkzWPwIDVqRlHNTv6vDpnMPeGqlqUSpStgMw+fs3WKpw6VFigBLUUUtqdWjzS/HClhnlj+1ILvxL+0K43x1VwqvEEUp+XL84PdFj1ipksKyAykjRwwJ/UKEio99KwJfiSZYIzyzU/lzPwHfpHil+JKmP5ioUYANrrp9INJY0NA9QKnc2rHWc+HO9T6W1fxCtzldixufQmrdoUneJFV1UuyWFa3Dgk8YEPD1LFM5a6UoNO5Y01b6Qzh/C0j4pC1GtpikliKUSWcOLgaRPUi51XJXiagDkCmJDsWPch99YalTMxDol7HOtKnvoTS+8Hw3hyLpw4Dj9Dv/wAhU8RD2Elywkh1SzzIB0ZkkbaxMVaxJwaDRpYNwAUlJ3S7gij82jc3ApJfMm4sHBHz2h3+Yk0BUFkEVB9stVcq+0BxHiEskgJ81qAO4YM6WIoNTFJmh4fw5SfyoWm9Q3lpVhVt4DNwKAHA2dJJKSOBdqWuLAxSkICg4WpJ2GWgsxUa3PB6wOfgyhllUor/AKXc7vRQNOAhwb5RloK0ugBRFSzBjuH46NrCv8qVKUGYqDKBYuQL11bTgI9DMkuSoywmzkO6deY4OGrCWIlpVRK82xLEf8wzdKisFhlSGWCSnzNcUpyepHPvSF2D0Um7VSQArYvqRtqDvD0yUok5y6gLpcuP6wL/AHZ4WxEmYA4SprZnFtHBc04xPpRPEYPOliVOLMAxvXgbdoiY2UpOQqoQSN+Rcfd49HME8eY5b3uXFC7FhtQawvPw2dJp/ka17ffaGVFj84SsVJp6f6EbTPcH3s/0EAUtJa522+6XMakTLG5rlDMH35D1ju8Qq3TlCKFqu1AdhpwHWDypOUBrl/3Jp+5eASZYDlyXLk7nnDyUO6ir725QaqQaVKA+Ikm7DXrpDMtajZISNOnvH0kMCUpYaqNuI07Q5g5CioZrUokb6DLEa6zkXB+Hod5iqvoPl9IozsQkMiWlVBdt7UFh7wpIkVL5kgEvUVbR09tTD+RKWcvX4Bazuo6mI+9dJPwBOHdDq17HUOosG4cIKUkXokUAYD0vyMcTiEG5J2FQkdNf2geOx36XzbmgApT1fSNqtUJS0lQCyzAgMH+/aNI8TCAWGctWjjqp2HR4jYUzCpwpSCQXZ3Zj1biYOqShKSczlw5JzHi4+e8GHTQxKlu8xs10JpQabt2tAMWsBxo1Sr11LnlvC0/GN5UqprQOX3OkIzMUNACeJYC9y494MVapK8SIH/k/yr69ITm48qokdQ1+ZoP8Q8IzZznzEnTcDk7P2aF1ziCwJfgfmNORhxPyhmfOKSXVXVnd+JNT2Ecwshc0gAFnZ/u8F8P8IKzmXwpUR6bD4RIL/hijMM5DUarEfYhnhvPTnhvhSUA5wqa2rHLwDOxHWL2HlZQwSEcGO3AMBCuHwgNVJTXTOlVn/WpxpDn8uwzghPEH3ymHVSQ+MLLNQeF27Zn9owrw8B2VWnlHmV3tEKf4kKhDqKQS5WvLoKeYua2APSAzUzlBlFfmFEgGWgjkPOoU/NBrevtTnzEJ+Kbl4AhzerC0JHEy1KATmrcFSlE1oalkdYUx3hSpSUqUUhL0ykUd9baWFXjuEdaRkSyQ3mJASxewo/doDurUyZLlpAKgSaBEsuo6kFTFR6NAZs5arIMpKAW5G+YO/dQjOFw8lIJl+aaaOfhJrqbj+kB+EH/llKf8YmlW+GWP7Qm/MwIj6RiioAJJQHqoj/qgUFda6QxLxglgeVRNam72udeTxO/nw/8A7IJUPzMSE99OcLoxQf4sxsVH4U/2vQ06RWqUcTi1qNQ5YBMt/hH6lsz8vsDThXf/AOyhmDnYAEN6tC2CxaASy8oFVH4lE2DE+/aDqnBSgAVKGgFA2jtR+8DQVSSAAFoGwyEHrWo6RlOIITQODuBkezgu8alMQQSAToKk75jtwrDKFgXqf0gJAA0NLczDGsS1DJ8SiUndJDdWP2IEtFymxYgn2JNWsx4xYVIl/nSkk6NQPpzhWb4eEglBUkaAF01/pU427Q4l+K4eW6XJ8rOSeH794LLFmHe/XhAlrKmCWYb0D2pD2Hw9PMW3J16x0eKR9LluQ2lv9RTweCKjqo7CAypYDU+9ooycYRRJA02YCr7mB255EVhnOtKN8gSYalFhlVWtAASW2BtU/dIWlrCndWUep7OfYRzOoakE2AZ9aRNdJhxLIDlhqALD6QtiMcVk1AfUn5bwtNXuX0uSPU1PpHypaki96Nx4nhtGw3ptBG4Avev3vB5agx93AGtjvCqUt5WrQtqde2sMJRMIqGF6aDfT5xgMuYCDXKzakub2PK8KzsVeuZwLhi77B3HaOrLmlQK6seP2IUKnc2Hr96b+rMmi3GlF6lJA5Fq8Gd/vnlUpRDlgNNhyDQXDpU+ZyCzBtmt7cr7Q0oFs9KVJPQEncvoX9hFYnf1M/DFr+gbR2cxY8HwKWqCpVCBUC+413L/WJ9SCUlgKsshtnc/tzjeGx6kkZsrC5ASojkD5REKletw6WSVIGQULZ69Uu+saPjCnda1KD7gD/kpJFOEeTxPiTzCtIYGg+FX/AOQN3YDWB4jxReYHygpZsqUgPoWaul3tE2L+b1y/FTTMWKhRwagOczggbWB1hFWKzKs4csovV7Ud487LxalKzElSiWKiSatvcngNukFTjjQVUNg1OZDgcvZ4qRN6WF4hIYEgkMXAYAXo16j/AHGpnj6kVSCo6qmb2ol/qeUISfMQlATm6sBXzE5mo+pj4S0sWYqYusj0AZmvUDrDeZUzpXT4mJy3UmfNWdAEgcAl3YXFuukYwq5kyiySq2QAh2DB2qpuenCJ5ltT8QncC5PBiGHrBZWHWCFJ8mgWVN2U53ifK5FjP/LpcrSmgZNM7HTKFFj3hfE41c4v5gwZ1Fy12/Smumm0TZ06WgZi6lbvlD939ecTp3iyjRDpFqfLUxFitVcb4iuVLEtwEknyC5NL/UjS0T0CaSHQsBX6gpKW1JIDkVFhCeEnqlqExBOcG7BgWOhcPXXtFnw7+KcQEqSjKpRzFSy5LH9SjoBoKRm20fBqSFBiGfzKqkcSXYgO14uYWfKUQEqXOJfNlByjgCWfm4jyOFEumdRmqezhKQeZ/aLeG8SNgcgItLSVP/kflGVZ4W8QkoI+CXT4U+ZV9TRiYGlZJypZncJHxHiSDTu8TUzkhiWTqVLYqJ4Cw9Y6fFxUSUlR1I+Ef3LPzPSMdyKqhkYrUkC16DkPvrCuM8UsnK+yXZ+KzoP6YjY0qDfiTGVU5EPQbrWbDkH5w3hWCAlAyk1MxVy+iAaj0h0e35ohIAciukNpLBzfjCyVv8KSdi9hDMhG/u9Y6vHyKmYVfXhD+DQCzgVLVsLH75QBCa0H7wefOy0FKfvA6yfqhjMUkD8OXZgFUuQX+zCIUXIYV1+g1gUg/mNvc9Y0gufvq+wYRm0ZHkBU4e1t9qNtA0gqJI0etxyD3jiQ9dPyjfn+/wAoZRiALNTZmHRo1v1FSfdMhAl1NVb/ALQCfiy1NOD0vv6QEp1N343qBx7U4xxZLA6uLFgNCrag9oZyOu/xlansDQ1OpNGD8Kkn6VEtZJ/03Ufd40BRgWbaw/2zvyjWdFAkuKByA/R9vWLcjCSTU1S5arUvUPTn6Rn8PPQW2L10D0Jcl+fWALWVWJZrg0PDlTv6FXN3JPEPRrdH2gvX1FTn7r4YVRoKs7DXoA8CUkpuKaMa3Zhr2Ea/G1+F+x40Yt2HKO/ivVgwo9S5DWDdtBXeI9nQCCqteRKXOltBy9IxMWm2VqUFNd24vSGAh6pSw4ORwIJ+sBm+WgDHXfieAO9NergD8wvTmOta05UjUghw5IFbcrP9IEtZ+g/b6RorJYEtwq8QoyJiRpWnl2Hd2h2XOUWJdKdBQl7bteJstAZwA+6mI66DtGwX8yiDvU05PftFQVTlzwAwS5Li2u+7tsDzjE5KlDYdSR3LdX6RnDz0jgG1IS+tOoitg/G0S2KJUskaqCiX3uPlziqJalp/h+etJUmWrygk5gQwHEgARPEo6mmv7/vF7xLxabPbOsBJqUhVP+IPK9YizUuLKIFtB6t6RF5VLQVoHLgA8dTKNgg9ae5pHfwGuog7Ch++Zgn4QaiS3E0G5uNuMRi9dlymckgDYKp0Iv8AtDEicbS0ubP9j6wBMkD4jbr+0ZViVEMkEixLAd2ECtPDDhiucrkgNXnUMPWN/wDrCmEuWAhL0ypD9G1tvEuXhiS6vv3A6w9Lm5PgZNKm5PHNft3hZUxGBUlAmOAlTE/mmE6+V/V4B/PZRQ19TzVYchE2bjSfKAo8ye7V7l4CueB8SnOyanqr6NBhlRpUv/QH3WGkIa/vHJadBsf3j6Xfj3aOzzzD7CgFNO/3/uFZinPV/pHQfMBtU8LX6QNBd60+e0Y2joJI0At8/lBUJcbCo+r/AHvC5rlSDV69t4akzU5gG8v/AOU8duMb00YmJOtNt+g1MGkyzUWb00qdT/qOzVpKs6QwOtjyH6R6l40pQYaAPp9tvwpBPCvNdJFLsNNOpHJukI4jFAqcggNQOG1vSg1jM+aBpox+nDSAoWaucutdeJ66X5Q6npz8R/MfhIpcZq3Iap5u0aTOBLMdO3IOYyJxUSACo6u9uNfKOcP4TCTV/wBuyQD6hkwaZPxlKTQMW2ygW/SGAfiSeUDCVKqz7Olj3OsXJX8PHXo5Wr/fIGGpX8O3ckcHPzLfesTe46T+Pd+nmiHue7nRqn5v3ggkpoSTwJoBwsKXp2j0y/BCxb1qOdX9LNE2f4MpJdgepfrRj2MHzjX+Pf4QqSALjgzDhrqY6vAmlOQII29OsNrBDAgj+lTDsQC51a3yFMmk/mCnowUHDaZTYvtatovY5XmykV4fUDpx2o0ZRh/Tk3QPWHRIcWUCKeaxGgchuRMZSa+aux6e9rEfKDY2FJiTd2+9Bp2EfSgQQ3rU7M20OKksKEaWN+St+FDwgebQZnuXDV94LhaMokuAa3BckcWqTS3vDMiX10BLeibwo5FXCRyd41LW9gpXAu3YU7wxj5IqPMouKUAr0fXhHysKSaqSjgKnvf0MYly5pDBkCtAPYVr1EHMsAeZRPVL9iSYtOlJklCbFyNRSvqT6Qst9A3G/33hmaEvQd39X+ogC1ufy00Bf0DxNVGEYexKvv74R38X+o8mA94Gp9QeoI92j7/j98ojFa+mYoiw++cAmTFalo7MbVQ+/WBiTqK/feM2sZhxI7CMhXD0jbD+kcT8hAyRRsx6AdnjNr5I3/wBxktpxfkLxjETCSwf79oHPmMGHLpr84tzgyZlHFzTjSOyQ4+fGkBT8aUNUJqeJB7moEFD0SA/AC53P0hE8mZSwAT0duT+rCOylOSbcK2Gp34JtSBzqAJBAAbm9dA5A57w1gpQ1NNzS3Dm3aDVyD4dOpBLv0FLmNTl0pXQUO779Y+mr/LqeVtBCuImk2oBZX/i/WsC6EaGtfSvq+23Ewx/6VNK8qkTAeKculw4sxfW8MeF+FFbUyovQupX+UezwHhoACUhgNLNwAjn13Pp1/n/C3zfSH4d/DqQxU5O1wOh6R6jCeHmgABPoP3/aGkSkS9ibcjyOkBneKAOCQOA+68o5W/r088yTOYZ/kDahPH66U+caVgWp7d+UTleMp3PQE/KsEl+PpBBJL8Uq+kG8nOzEzBnT79Ki0KT8HwHb94oYTxaUujg8mO2kNBCFUSb9BDkvoTvqf+o8jjsEDQgEGImOwbK4HUX2c7x73E4HgPZrG2l4h4zB3pBOrzV3nj+seaCyAK5xa+Usf0EBuhbrGVrJdqh6uGNKjMLhV+ekbxgMtyGa6kmx48Dx7vAVEHLMQ4AoRTMngoNUA7UpSO27PDwd8Xi5R0IDBrkVckB9apt27XG52DH5nUKVBdt2Y87wQV8wpoRcfZTXmG54VMAYm24A61Nr2janGJWDRdExTcq+9PnDicEf1KHMq9gYClKVDyllG1qgbEGvaB5lJpmKToWDdwGEM6TYY/lVD9LcPa0CnS1CwDcHBfanzjqFroSaHXTuI+OcavyUDTlR+sV8qMTZiTWo6t7/ALQNUletuBB9jD00Egl34ZQPYwuQ7XJ/y7XaJtqsLJwgFzXmB7x9MkAPQ9wfnGzLOqSDzjEyWoV9Wg1sCThxokniT8njTixHr8oysTDSv19BC5C7seg+cIMEJG46JHvA1rTrXmr6AQpNnKs7HYlL+kLKUrU/faGJvTeDSqYtgHUXI2HPq0F8UkIQpEsAlVHs5NKcnIhn+GfiVyPumEsT/wDMrkv2MXPaPpyUsBThjWpu51AP6QO8MSHDk1u2zC6vQwjh7dZnyhw/AP7R7mEz05hyS6rAm+wrQRUlhgKcgLk7cgGiVgPh6J/7Ji3I+P8AwX7xMdZ4JTlhJKTVWoFhzI14D6xQ8I8M/EIWsf26hvaISbn+4/8AWPdfw/8ACnkPaOXdyO//AD8Trrz9LPh+BYP6+kPT8QEikdHwjn/4xP8AErKjlfEe2T5XyTnYlU05QS28NSPDWb9vnCvhf09zF8adPYRDdXCH8u2kfLw4NGhs3EDOnWNAlTsCLih3t7QNOLmyi75hsb94pLidi/l9YlSz4b42lflIrVxa4I63vyguNlVp92/ePJo/+RHOPTSbHr7Rcu+0fGc3YheKYXhT7+seZUTLUU6M6TsNi9CL34dfb+IfCefyjxfinxjkv2jp/O+cc/8ApkvOmZK2qmrUULOnQjkW3atYIZbkNXNTQZtAOCwQ3GFPCPhTyMbmfAv/AD/7iOseGvphyliaGocfW/yjScS7ghKtjUP98I7/ABFf/Mf9URNT8z7xV9gyJ2Vyyk9S3Vwx+6wX+bdiQDsaA+hEbwnxdIm4zWNg05MxVLehHzIMCVik3IH/ANh1IhfB/FGsTryjMOMYLAgdf3gUyZyP3vGEW6wBMZnZii1ARyHzeF5mY6KPUwaXY9IxMjClVSlDcd/lCk2UYcTcdYCfiHOFNj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4" name="AutoShape 6" descr="data:image/jpeg;base64,/9j/4AAQSkZJRgABAQAAAQABAAD/2wCEAAkGBxQTEhUTExQVFhUXGRcYGBgYGBcaGhkYGBwXGBgZGBgZHCghHBolGxcXIjEiJiorLi4uGB8zODMsNygtLiwBCgoKDg0OGhAQGiwkHyQsLCwsLCwsLCwsLCwsLCwsLCwsLCwsLCwsLCwsLCwsLCwsLCwsLCw3LDcsLDcsLCw3LP/AABEIALkBEAMBIgACEQEDEQH/xAAbAAADAQEBAQEAAAAAAAAAAAADBAUCAQYAB//EAD0QAAECBAQEBAQEBgIBBQEAAAECEQADITEEEkFRYXGBkQUiobEywdHwE0JS4QYUYnKC8ZKy0hUjM6LCQ//EABgBAQEBAQEAAAAAAAAAAAAAAAECAAME/8QAIBEBAQEBAAIDAQEBAQAAAAAAAAERAiExEkFRA3EEMv/aAAwDAQACEQMRAD8A/E47HI7GZ9Hzx9H0Zn0daPo0BGLMfRvLvHwDwa2MxqDTMNlaqS+xfvsY4JW1eFu1axtMjCRBEk2jX8upnY9jGkkH7YjlATUkn8hNqsajnwin4fjB8M3MQX8wbMOT3Ds6XaI6QQeMMoVQnO3Av7ws9BKKPw1KWAfyirlRr5h/aQK01haWVv5nehdz5hsIUlYxTMSSBobh9j0hmXiC1N6F/h/Y+kC9ekXhJU6S4rMSPhAOY3qeLW4Bo+wXgCJkoyz5MUl1Av5VoICgDWiuOjDeJGFxawcyTX81X40fSKJ8RVNIzEpCfgKTVN6iz3qIfbEBP/8A5TRVJIf8w4Hf9ozMwAcsoWffodaUg6wVLOYurV78y1xDKMr5TWjHzZTyBZm5xX+sVwMosXAKQbWbaug2NojfxRK84skszEEcnYevWLyZhQ7EuCCDTu779KxO/iDzDzIykFyRQM1WGgoKWvZ4K19IkqSfiFQRVq3+X1h3CAhiGPPcb8CIL4RI8zO4ULavVg2/xQeRhWVsCQnWlWBLW2OzwYltSQSzEBWYJrrcdat1gKK8/u3D6Q/jsOUnzBlZgWFA4NRTQ3HWF8bJyq55VDgFCuvONcVGZdhr7Ny3eHcORlY3Ftdaj5wsUuCRRqn5+rd41LFOgP79mgkVpkS2WUtUhweTm/3YQTL8J3B9NOYUKcxBMSjMlwfMD1O/3r3hOWtxtXMOAND2YdjD6bdEVUvu/QivqH7wRIDENxfqKe0bny2ytR8p5E1SeTuOsb/liLcQ3BtPXtG9H2Rx0qoIv76x1KGUCNa8vsw5jMNmlA6gjtb3hcSyRya2pLsYGfm8cjscinmblkPWojZKSdQO8CjqUvGZpKHjVrd4+Sne3vGyCGpAQ0wREt9YMJJeqbh7aaGkFTgTRu2sYhDDLBykV+9Y7+E1DQ7Q+rDTMoBBKR8Ow3ZhWOyGIYueDeoPyjEghJBhljQqDg2dq8o9TP8A4fw/4CJqFkggZnZ0qLApVsoE2LRPPhASPzAbsSB/cwZuUY4lGXSoUG6tzEMyUPUqbSgfa7QwrBLUA9rBXDntwjpwqpaiHrsKPTQHhGbAv5MgsHCtP9G0GlDQ0PDXp3h+UhKwxVtVXxJOxGvAwXE+GqFHzBnCgW6VseFQYWwiJBFRbfb9vvWGZAAOVVU0IIfWmlbQVOGWlswo4tauo5ta14Yw+FKlAIfuQczHWt9t6RX14Y4mXKylCklRY/hqC1OirhwUhxxALiF0lKgAryrTY76UPNqQ9g1AryTEjMdFBhySdN4dx/hUkjy5ZZoLs/F1Fga701oYj5ZcXhDw7Bh8ywgpSzghIJBLVsSQSPWM+PSAs5kpAGUFJcuQku4GYuLisZQkkaKO7Ejrp84NL/8AcBSkABrAgW2LORGvtcjzcqSBalcz2YpYUb/EtwMOTRmVmAAzO4dwFCihw0PWD4jDBJUAxruCC2obg/MERwS3It5j6tT2PeKc5HcbNKkpSRUWOjNWt38obqIXmyyzcLHgaVszwedJ8r6NfXyu/eh+3hmUHSAwDatu4824JIicxSRIBHEGnS49o6UlI4AttR6Hk3tFCRhqA7v6W9W9YJImhihSQxbzUo4yuzbpBgYLOFONwCD8/QQBaRQnlTjoeL/9oOlszOaFq7KNOF/usZXLZRq4NC1Kg033B5GH2GpynQ5NUtXl8ixPWGkrqCaA24PT394CUg0OtLfLo3SDy5XlY6U6UHtljUxiRM8o2Lg13gYTlpStK7pL9neCoSMpAFX+dhHMSgUyvX6bcgIFPyiOx2OhBMU8rMF4DqY4Et8o3JlPBpxtCGUAsEDbVoMpaczpdv6g/tHxw6ubfethBJCE2Ue0CjuAmh8q10ZnIPtFqXJlCv4mYtQBBbhUxB/lnZjyF40JRAqU/PpG0x6rAywxIAzbEt99xAcUhBp+F5gTmVUej87RJkKKWa9qF+WhEUETpnxUchqKVXTUmHVCyfDphSxfIXoXAccNS3tDUmeuQCnJmTaj0B3bThAPD8TWoSq1DW3QtF2XjAoEZWN/KSGGvlVQ9Y2eFSI6FoNUBJDMUrcs9HH7QTF4MZPiSx4uKcbg843Pw6VedJTmJLJFwPQDpA5M0jzOxG9QdG271ESvwR/DelNs3anERV8Mn5QyxmTtXXQKHJwCIVxcxKgCyXZyAKNvSh9IxKBGhFiTdhoQ1Wr96KciyvGJykpDObKL0r2eneEp4yqzAEA31Yhtuf3oZKyMhUQrM5o1X9NBQ1tDClOrKgEvQDK5zNWgFK7Rc8CzQfE8T+MUlhmYhSuIsaa78+sYlyXsfNqAx4OHNRrAp8pSKsRoXBZtDa8bkFFXBD6gts/A9tatBWng7gp7EEpenma9W0+7w4vC5fOgJcEHKC4UDYizi1Gum8Dw+F8zkhWYULlyR+UKFlNodoqKw5AADgsQA7EC5z+VjV9Ab6xGuiL4pJEwKUkJSKEEBmJYgncA+XS42iPKOUtYgmmhsW7EaVY7R6HEYV0lbi7WqTqFC92D8eEJzsGFAGoYihBehNK3oTesVKm8ksSt0KA1Ao2tXF73P+4HKmhLajiL1sXNC4/3HVS1Afhmo/KRqfykg9BGEpzAhXC9CyqOf6gWrwOsOpzDEk6JNWCiDT4rMdRQdzAPwwpbAspVGPO7i9o3hEDMDUAhiDVJcuzjZQjc6TkUbsDmDasQCw7RNIE+TlUkqT8SSlQsyhcjd6V5wcIAFdRfsz7Fi3SGsWpwkE0ul21SopuKVYMd4VE1amXvfRiTt/c/QQS+WzwMA+YEP5SsD0LMd6dI0CzEOR0ca9afKPpS6VuG5saV+7iCrkaaijkG1q9AmKbAZxzZCm/mSf7gAQerD0hSe9e+uj/KkHKmOYXBSSN7jtaNzVhiQai4Pr84DPD8plDYfOGkIJrlJH3vDqZSWomCAHWnK/rFPOTan/x+8CSli7HpFT8Im7+8MJwu3q32IMKSZyyGLkd4wqYn/YaKyPD3NyTskv7RnF+GLTUpUlxRxcdrRsrJ0rENa/vB5eKJLBi9KgW1aAKw1dX7RX8L8AVMQVpUkqcpCTTapPpAUxOIOZwAfT2MHGLNwQnehL+8LYiWUEpWCFAsRsYylPGMFM41RL507USR1ihJmLNCokNrlIHc+0RsPNTY0HfvFDBgPRaB1+X3eGYqatyZAY5iP8TRujj1jM7C5aiYCdj7G1Yek4bKnMpaC2gUT1oa1js1SEsHIUC5AL34MfWK3m+jl+01IX+VNndmPqC4MZlEhgWZ3qLHZXA89YrfhJbNkUSkEMpFC9nym/brB8MpC/KtCZZ4lQ9Pw1MDsaRPVxUgHhiHORKQvdL1/wAONjFZeFCQFAFVgNFBq5SGJoXD+mkTp+BSHUlCnH5kkEPsoaDiwh2SuUUEoLTSGDAjMeL21q7RG+fCmZmPCk5WTUAOABVLgCr7nWrwlOwRS5Bb+mvzsofPWKyMRLy5ShQULtkRZmJL1HGsDxE0Ll5WTxXxH5X0LNw2asXbWxKwHiK5LJLFBY176WOn10uIUucM0oqWBUpUo50vqG0iXPwVCAFZnqFDynbLxO2+0JSJplKuSnQ1zDQjdxtBVTXrkJ/FcXUwBsyjTyqexpcbB4TxOHylSF5szApUbg6V/MGIYuRBMHikzfMFBKw5zAkU2KA7VetDW5htUxKhlmFJJ3rsQEqBrfpwgOFZElJ8s0JQsD4j8ChoFAWelbU3YQtivC8wLnzsb3IawUL1320gyMcUrBdZ0B8ti7O9C9iLekfYrNLOZBSn+k2Jo9CS3IMKUuYzYhmUpJc60ZQBAVVnI4+4h7N5U/CAqlWIST8IcihpXiTFCasLulgaE3ANWBL8RfaAiSCko12V1d+L93EbRhKZIzDL8LfDQkMNAdKjWBjDDKdr8nuPn1h5CWLaNWm9H7trZRhcS8qiAVB9OxseJ9YxkJZW1INjyBBDHcX6KgilUDXp/wAgWI+cHxkhzQg396Gl/wB4RYsNwR8tegjaLy1NPnY2IZ9tQeh9oyssXZtDtYfN41iwGChrzpUn5wabLzAmz6/1C3cEdoweFkgnQsBSGEywzkji8LS8Qd+og4OW7V3vHSPMKlPG+zwVKdGpAJSif2EFCSav84dOHpRKS4IezAAn1pHypRUCVueFz9AOUDRMTT4lHZxXoBBTitMp6FvnFbGwlisOkcDZ33tQWpQvCcjEqlKdCqGpo4OziLUnDKnOBQD4lErIHQOfSFZeHBLFJVcO4D7GsR15MhLxLxFM5efKxZIIu5AZ3NYUTKTyOziKs7wgEOAp/uzQXC/wtOmjNLQ/MhJLcCfXhEXwcqUnD99fvWCyZAFy3IPWNIwakHzAggsQQ7Hjt7xSkyAw+TfK0YyAYXBhRAK8p0zGndqdY9XgfCFIAZSWBFWBrwNUkc2iVlD5VIYUJYv2YbRRkyihIVLIyKPwqKSdagiqQ1GLXgXiviMUZQKUrzF2UgCWSG0ISzB+BiZ+OtSs2RSP7QQTwL0blBsJNSFJUpISkbBk0tV3I6xZHisnJlTJlq1dqk8HJMFqpz+I2O8QVMypZaEj4hmLqFKAAU1vCK/DlOWBqMwtUG79useuGPWAEiSgkM5Q6Tf83mt2hs+LTZiglSEJKAzKSkmv9WsJ+Nea8P8ACSU+Spb4fxGNwNmIcj6CKuI8AmZCLhy4XVwdMyYbmLTLKUqyHN5krDujRvKAWcW5xWl+KFBEtbLLioTRQNg5Dg832pGP+PHp8OnS/NlVSxJJ7Fw4Zu4fiOb4eibmKDlUA5BSAX1c/C99Ki8fomKWksVS2ChqqoApY1B6RF8S8MkvmllSVF7Na1dDbWCw83XicJhSg5mSoVZKlZSSP0E2I48uMXcIQuqvO1GUCFJrQLGh4jaMYrBEB2SpJYOxKVAbsCzfq6Qmmep6hJUmygp1M71f4hXWsEUtmSgp0KS5ykaG4caG7mxAgGGkGWcpSpcsgs7dm1YC2sK4XFLfKL/pDKccBfT0rvBZudLlnlqa4JSDxI+H0IjaxaYlKSpmAOhLBINjUO1QH5ONY4Dn8qmC2YEBsw0rYkGjcIczq/NlcaqsqlnqH96wKZ4aSfKQAoUSfhO4BoxcAhrGzERmwrMQFAAFjxrXhwZx1hQkmhPmFxcPcHjqCNjGpuGmigCnFvzO12qXDVY8YGjMS5BCnvo+qVPYlrbiC0zllcy+Ug2LcOmrfeyUty4oQXFRrdupfuYoT8IXCyK2cBm57VpWMzpADmoNC4fS9D2N9Y01rE1K2DO4331HzguHVUjik+lPSMYuXlNbKNKCj1+veAJWQ36mbnlLDrSKlcseQzGjMBwp6x0LAqT7+5jCZR3rpX2hyVhgAKOT1i8eYGWs6CnWCplqVq3y4kxpC8x1578tI2LlAFfzbJetd1cNNYcbRES3ok6cB1PbrBBh1XYtxb7Eal0Db+ra9KQZCj8IDvenz+UNVIo4DEZJRQM3mLlvzQt+HoAxew163h7ASpbEzlkbBN63ci3IR1MuWVEoCyjQanfzENfYGI2OkjGGwbN+ISBWiWzEczTvFTEYsfhgBSnpS+Vh+rSu2kCwYBzJLMWLNmIahqbDtaG5GHSVPLFAWzEpbTWz8LxNuqnP6TVg0zEuhJzChzDy7h2uLwDGeFOxzgFqgAhuQeK6gpTlRvoGq3EVZhGpKc7JAcixJFNGazVuYncdJxpXwzw9GQFS1BYNakE8U3BjfiOCWFllINiCb7EMAx9CXhxeBIDAg2ozHoWt9eMblKTYPmOpUbChqaaaOYnbqvhIEcKlnzAu1k8rlRjYkymoopLCgeulmA6vBzNUdUq0p8zTvSFkzWPwIDVqRlHNTv6vDpnMPeGqlqUSpStgMw+fs3WKpw6VFigBLUUUtqdWjzS/HClhnlj+1ILvxL+0K43x1VwqvEEUp+XL84PdFj1ipksKyAykjRwwJ/UKEio99KwJfiSZYIzyzU/lzPwHfpHil+JKmP5ioUYANrrp9INJY0NA9QKnc2rHWc+HO9T6W1fxCtzldixufQmrdoUneJFV1UuyWFa3Dgk8YEPD1LFM5a6UoNO5Y01b6Qzh/C0j4pC1GtpikliKUSWcOLgaRPUi51XJXiagDkCmJDsWPch99YalTMxDol7HOtKnvoTS+8Hw3hyLpw4Dj9Dv/wAhU8RD2Elywkh1SzzIB0ZkkbaxMVaxJwaDRpYNwAUlJ3S7gij82jc3ApJfMm4sHBHz2h3+Yk0BUFkEVB9stVcq+0BxHiEskgJ81qAO4YM6WIoNTFJmh4fw5SfyoWm9Q3lpVhVt4DNwKAHA2dJJKSOBdqWuLAxSkICg4WpJ2GWgsxUa3PB6wOfgyhllUor/AKXc7vRQNOAhwb5RloK0ugBRFSzBjuH46NrCv8qVKUGYqDKBYuQL11bTgI9DMkuSoywmzkO6deY4OGrCWIlpVRK82xLEf8wzdKisFhlSGWCSnzNcUpyepHPvSF2D0Um7VSQArYvqRtqDvD0yUok5y6gLpcuP6wL/AHZ4WxEmYA4SprZnFtHBc04xPpRPEYPOliVOLMAxvXgbdoiY2UpOQqoQSN+Rcfd49HME8eY5b3uXFC7FhtQawvPw2dJp/ka17ffaGVFj84SsVJp6f6EbTPcH3s/0EAUtJa522+6XMakTLG5rlDMH35D1ju8Qq3TlCKFqu1AdhpwHWDypOUBrl/3Jp+5eASZYDlyXLk7nnDyUO6ir725QaqQaVKA+Ikm7DXrpDMtajZISNOnvH0kMCUpYaqNuI07Q5g5CioZrUokb6DLEa6zkXB+Hod5iqvoPl9IozsQkMiWlVBdt7UFh7wpIkVL5kgEvUVbR09tTD+RKWcvX4Bazuo6mI+9dJPwBOHdDq17HUOosG4cIKUkXokUAYD0vyMcTiEG5J2FQkdNf2geOx36XzbmgApT1fSNqtUJS0lQCyzAgMH+/aNI8TCAWGctWjjqp2HR4jYUzCpwpSCQXZ3Zj1biYOqShKSczlw5JzHi4+e8GHTQxKlu8xs10JpQabt2tAMWsBxo1Sr11LnlvC0/GN5UqprQOX3OkIzMUNACeJYC9y494MVapK8SIH/k/yr69ITm48qokdQ1+ZoP8Q8IzZznzEnTcDk7P2aF1ziCwJfgfmNORhxPyhmfOKSXVXVnd+JNT2Ecwshc0gAFnZ/u8F8P8IKzmXwpUR6bD4RIL/hijMM5DUarEfYhnhvPTnhvhSUA5wqa2rHLwDOxHWL2HlZQwSEcGO3AMBCuHwgNVJTXTOlVn/WpxpDn8uwzghPEH3ymHVSQ+MLLNQeF27Zn9owrw8B2VWnlHmV3tEKf4kKhDqKQS5WvLoKeYua2APSAzUzlBlFfmFEgGWgjkPOoU/NBrevtTnzEJ+Kbl4AhzerC0JHEy1KATmrcFSlE1oalkdYUx3hSpSUqUUhL0ykUd9baWFXjuEdaRkSyQ3mJASxewo/doDurUyZLlpAKgSaBEsuo6kFTFR6NAZs5arIMpKAW5G+YO/dQjOFw8lIJl+aaaOfhJrqbj+kB+EH/llKf8YmlW+GWP7Qm/MwIj6RiioAJJQHqoj/qgUFda6QxLxglgeVRNam72udeTxO/nw/8A7IJUPzMSE99OcLoxQf4sxsVH4U/2vQ06RWqUcTi1qNQ5YBMt/hH6lsz8vsDThXf/AOyhmDnYAEN6tC2CxaASy8oFVH4lE2DE+/aDqnBSgAVKGgFA2jtR+8DQVSSAAFoGwyEHrWo6RlOIITQODuBkezgu8alMQQSAToKk75jtwrDKFgXqf0gJAA0NLczDGsS1DJ8SiUndJDdWP2IEtFymxYgn2JNWsx4xYVIl/nSkk6NQPpzhWb4eEglBUkaAF01/pU427Q4l+K4eW6XJ8rOSeH794LLFmHe/XhAlrKmCWYb0D2pD2Hw9PMW3J16x0eKR9LluQ2lv9RTweCKjqo7CAypYDU+9ooycYRRJA02YCr7mB255EVhnOtKN8gSYalFhlVWtAASW2BtU/dIWlrCndWUep7OfYRzOoakE2AZ9aRNdJhxLIDlhqALD6QtiMcVk1AfUn5bwtNXuX0uSPU1PpHypaki96Nx4nhtGw3ptBG4Avev3vB5agx93AGtjvCqUt5WrQtqde2sMJRMIqGF6aDfT5xgMuYCDXKzakub2PK8KzsVeuZwLhi77B3HaOrLmlQK6seP2IUKnc2Hr96b+rMmi3GlF6lJA5Fq8Gd/vnlUpRDlgNNhyDQXDpU+ZyCzBtmt7cr7Q0oFs9KVJPQEncvoX9hFYnf1M/DFr+gbR2cxY8HwKWqCpVCBUC+413L/WJ9SCUlgKsshtnc/tzjeGx6kkZsrC5ASojkD5REKletw6WSVIGQULZ69Uu+saPjCnda1KD7gD/kpJFOEeTxPiTzCtIYGg+FX/AOQN3YDWB4jxReYHygpZsqUgPoWaul3tE2L+b1y/FTTMWKhRwagOczggbWB1hFWKzKs4csovV7Ud487LxalKzElSiWKiSatvcngNukFTjjQVUNg1OZDgcvZ4qRN6WF4hIYEgkMXAYAXo16j/AHGpnj6kVSCo6qmb2ol/qeUISfMQlATm6sBXzE5mo+pj4S0sWYqYusj0AZmvUDrDeZUzpXT4mJy3UmfNWdAEgcAl3YXFuukYwq5kyiySq2QAh2DB2qpuenCJ5ltT8QncC5PBiGHrBZWHWCFJ8mgWVN2U53ifK5FjP/LpcrSmgZNM7HTKFFj3hfE41c4v5gwZ1Fy12/Smumm0TZ06WgZi6lbvlD939ecTp3iyjRDpFqfLUxFitVcb4iuVLEtwEknyC5NL/UjS0T0CaSHQsBX6gpKW1JIDkVFhCeEnqlqExBOcG7BgWOhcPXXtFnw7+KcQEqSjKpRzFSy5LH9SjoBoKRm20fBqSFBiGfzKqkcSXYgO14uYWfKUQEqXOJfNlByjgCWfm4jyOFEumdRmqezhKQeZ/aLeG8SNgcgItLSVP/kflGVZ4W8QkoI+CXT4U+ZV9TRiYGlZJypZncJHxHiSDTu8TUzkhiWTqVLYqJ4Cw9Y6fFxUSUlR1I+Ef3LPzPSMdyKqhkYrUkC16DkPvrCuM8UsnK+yXZ+KzoP6YjY0qDfiTGVU5EPQbrWbDkH5w3hWCAlAyk1MxVy+iAaj0h0e35ohIAciukNpLBzfjCyVv8KSdi9hDMhG/u9Y6vHyKmYVfXhD+DQCzgVLVsLH75QBCa0H7wefOy0FKfvA6yfqhjMUkD8OXZgFUuQX+zCIUXIYV1+g1gUg/mNvc9Y0gufvq+wYRm0ZHkBU4e1t9qNtA0gqJI0etxyD3jiQ9dPyjfn+/wAoZRiALNTZmHRo1v1FSfdMhAl1NVb/ALQCfiy1NOD0vv6QEp1N343qBx7U4xxZLA6uLFgNCrag9oZyOu/xlansDQ1OpNGD8Kkn6VEtZJ/03Ufd40BRgWbaw/2zvyjWdFAkuKByA/R9vWLcjCSTU1S5arUvUPTn6Rn8PPQW2L10D0Jcl+fWALWVWJZrg0PDlTv6FXN3JPEPRrdH2gvX1FTn7r4YVRoKs7DXoA8CUkpuKaMa3Zhr2Ea/G1+F+x40Yt2HKO/ivVgwo9S5DWDdtBXeI9nQCCqteRKXOltBy9IxMWm2VqUFNd24vSGAh6pSw4ORwIJ+sBm+WgDHXfieAO9NergD8wvTmOta05UjUghw5IFbcrP9IEtZ+g/b6RorJYEtwq8QoyJiRpWnl2Hd2h2XOUWJdKdBQl7bteJstAZwA+6mI66DtGwX8yiDvU05PftFQVTlzwAwS5Li2u+7tsDzjE5KlDYdSR3LdX6RnDz0jgG1IS+tOoitg/G0S2KJUskaqCiX3uPlziqJalp/h+etJUmWrygk5gQwHEgARPEo6mmv7/vF7xLxabPbOsBJqUhVP+IPK9YizUuLKIFtB6t6RF5VLQVoHLgA8dTKNgg9ae5pHfwGuog7Ch++Zgn4QaiS3E0G5uNuMRi9dlymckgDYKp0Iv8AtDEicbS0ubP9j6wBMkD4jbr+0ZViVEMkEixLAd2ECtPDDhiucrkgNXnUMPWN/wDrCmEuWAhL0ypD9G1tvEuXhiS6vv3A6w9Lm5PgZNKm5PHNft3hZUxGBUlAmOAlTE/mmE6+V/V4B/PZRQ19TzVYchE2bjSfKAo8ye7V7l4CueB8SnOyanqr6NBhlRpUv/QH3WGkIa/vHJadBsf3j6Xfj3aOzzzD7CgFNO/3/uFZinPV/pHQfMBtU8LX6QNBd60+e0Y2joJI0At8/lBUJcbCo+r/AHvC5rlSDV69t4akzU5gG8v/AOU8duMb00YmJOtNt+g1MGkyzUWb00qdT/qOzVpKs6QwOtjyH6R6l40pQYaAPp9tvwpBPCvNdJFLsNNOpHJukI4jFAqcggNQOG1vSg1jM+aBpox+nDSAoWaucutdeJ66X5Q6npz8R/MfhIpcZq3Iap5u0aTOBLMdO3IOYyJxUSACo6u9uNfKOcP4TCTV/wBuyQD6hkwaZPxlKTQMW2ygW/SGAfiSeUDCVKqz7Olj3OsXJX8PHXo5Wr/fIGGpX8O3ckcHPzLfesTe46T+Pd+nmiHue7nRqn5v3ggkpoSTwJoBwsKXp2j0y/BCxb1qOdX9LNE2f4MpJdgepfrRj2MHzjX+Pf4QqSALjgzDhrqY6vAmlOQII29OsNrBDAgj+lTDsQC51a3yFMmk/mCnowUHDaZTYvtatovY5XmykV4fUDpx2o0ZRh/Tk3QPWHRIcWUCKeaxGgchuRMZSa+aux6e9rEfKDY2FJiTd2+9Bp2EfSgQQ3rU7M20OKksKEaWN+St+FDwgebQZnuXDV94LhaMokuAa3BckcWqTS3vDMiX10BLeibwo5FXCRyd41LW9gpXAu3YU7wxj5IqPMouKUAr0fXhHysKSaqSjgKnvf0MYly5pDBkCtAPYVr1EHMsAeZRPVL9iSYtOlJklCbFyNRSvqT6Qst9A3G/33hmaEvQd39X+ogC1ufy00Bf0DxNVGEYexKvv74R38X+o8mA94Gp9QeoI92j7/j98ojFa+mYoiw++cAmTFalo7MbVQ+/WBiTqK/feM2sZhxI7CMhXD0jbD+kcT8hAyRRsx6AdnjNr5I3/wBxktpxfkLxjETCSwf79oHPmMGHLpr84tzgyZlHFzTjSOyQ4+fGkBT8aUNUJqeJB7moEFD0SA/AC53P0hE8mZSwAT0duT+rCOylOSbcK2Gp34JtSBzqAJBAAbm9dA5A57w1gpQ1NNzS3Dm3aDVyD4dOpBLv0FLmNTl0pXQUO779Y+mr/LqeVtBCuImk2oBZX/i/WsC6EaGtfSvq+23Ewx/6VNK8qkTAeKculw4sxfW8MeF+FFbUyovQupX+UezwHhoACUhgNLNwAjn13Pp1/n/C3zfSH4d/DqQxU5O1wOh6R6jCeHmgABPoP3/aGkSkS9ibcjyOkBneKAOCQOA+68o5W/r088yTOYZ/kDahPH66U+caVgWp7d+UTleMp3PQE/KsEl+PpBBJL8Uq+kG8nOzEzBnT79Ki0KT8HwHb94oYTxaUujg8mO2kNBCFUSb9BDkvoTvqf+o8jjsEDQgEGImOwbK4HUX2c7x73E4HgPZrG2l4h4zB3pBOrzV3nj+seaCyAK5xa+Usf0EBuhbrGVrJdqh6uGNKjMLhV+ekbxgMtyGa6kmx48Dx7vAVEHLMQ4AoRTMngoNUA7UpSO27PDwd8Xi5R0IDBrkVckB9apt27XG52DH5nUKVBdt2Y87wQV8wpoRcfZTXmG54VMAYm24A61Nr2janGJWDRdExTcq+9PnDicEf1KHMq9gYClKVDyllG1qgbEGvaB5lJpmKToWDdwGEM6TYY/lVD9LcPa0CnS1CwDcHBfanzjqFroSaHXTuI+OcavyUDTlR+sV8qMTZiTWo6t7/ALQNUletuBB9jD00Egl34ZQPYwuQ7XJ/y7XaJtqsLJwgFzXmB7x9MkAPQ9wfnGzLOqSDzjEyWoV9Wg1sCThxokniT8njTixHr8oysTDSv19BC5C7seg+cIMEJG46JHvA1rTrXmr6AQpNnKs7HYlL+kLKUrU/faGJvTeDSqYtgHUXI2HPq0F8UkIQpEsAlVHs5NKcnIhn+GfiVyPumEsT/wDMrkv2MXPaPpyUsBThjWpu51AP6QO8MSHDk1u2zC6vQwjh7dZnyhw/AP7R7mEz05hyS6rAm+wrQRUlhgKcgLk7cgGiVgPh6J/7Ji3I+P8AwX7xMdZ4JTlhJKTVWoFhzI14D6xQ8I8M/EIWsf26hvaISbn+4/8AWPdfw/8ACnkPaOXdyO//AD8Trrz9LPh+BYP6+kPT8QEikdHwjn/4xP8AErKjlfEe2T5XyTnYlU05QS28NSPDWb9vnCvhf09zF8adPYRDdXCH8u2kfLw4NGhs3EDOnWNAlTsCLih3t7QNOLmyi75hsb94pLidi/l9YlSz4b42lflIrVxa4I63vyguNlVp92/ePJo/+RHOPTSbHr7Rcu+0fGc3YheKYXhT7+seZUTLUU6M6TsNi9CL34dfb+IfCefyjxfinxjkv2jp/O+cc/8ApkvOmZK2qmrUULOnQjkW3atYIZbkNXNTQZtAOCwQ3GFPCPhTyMbmfAv/AD/7iOseGvphyliaGocfW/yjScS7ghKtjUP98I7/ABFf/Mf9URNT8z7xV9gyJ2Vyyk9S3Vwx+6wX+bdiQDsaA+hEbwnxdIm4zWNg05MxVLehHzIMCVik3IH/ANh1IhfB/FGsTryjMOMYLAgdf3gUyZyP3vGEW6wBMZnZii1ARyHzeF5mY6KPUwaXY9IxMjClVSlDcd/lCk2UYcTcdYCfiHOFNj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6" name="AutoShape 8" descr="data:image/jpeg;base64,/9j/4AAQSkZJRgABAQAAAQABAAD/2wCEAAkGBxQTEhUTExQVFhUXGRcYGBgYGBcaGhkYGBwXGBgZGBgZHCghHBolGxcXIjEiJiorLi4uGB8zODMsNygtLiwBCgoKDg0OGhAQGiwkHyQsLCwsLCwsLCwsLCwsLCwsLCwsLCwsLCwsLCwsLCwsLCwsLCwsLCw3LDcsLDcsLCw3LP/AABEIALkBEAMBIgACEQEDEQH/xAAbAAADAQEBAQEAAAAAAAAAAAADBAUCAQYAB//EAD0QAAECBAQEBAQEBgIBBQEAAAECEQADITEEEkFRYXGBkQUiobEywdHwE0JS4QYUYnKC8ZKy0hUjM6LCQ//EABgBAQEBAQEAAAAAAAAAAAAAAAECAAME/8QAIBEBAQEBAAIDAQEBAQAAAAAAAAERAiExEkFRA3EEMv/aAAwDAQACEQMRAD8A/E47HI7GZ9Hzx9H0Zn0daPo0BGLMfRvLvHwDwa2MxqDTMNlaqS+xfvsY4JW1eFu1axtMjCRBEk2jX8upnY9jGkkH7YjlATUkn8hNqsajnwin4fjB8M3MQX8wbMOT3Ds6XaI6QQeMMoVQnO3Av7ws9BKKPw1KWAfyirlRr5h/aQK01haWVv5nehdz5hsIUlYxTMSSBobh9j0hmXiC1N6F/h/Y+kC9ekXhJU6S4rMSPhAOY3qeLW4Bo+wXgCJkoyz5MUl1Av5VoICgDWiuOjDeJGFxawcyTX81X40fSKJ8RVNIzEpCfgKTVN6iz3qIfbEBP/8A5TRVJIf8w4Hf9ozMwAcsoWffodaUg6wVLOYurV78y1xDKMr5TWjHzZTyBZm5xX+sVwMosXAKQbWbaug2NojfxRK84skszEEcnYevWLyZhQ7EuCCDTu779KxO/iDzDzIykFyRQM1WGgoKWvZ4K19IkqSfiFQRVq3+X1h3CAhiGPPcb8CIL4RI8zO4ULavVg2/xQeRhWVsCQnWlWBLW2OzwYltSQSzEBWYJrrcdat1gKK8/u3D6Q/jsOUnzBlZgWFA4NRTQ3HWF8bJyq55VDgFCuvONcVGZdhr7Ny3eHcORlY3Ftdaj5wsUuCRRqn5+rd41LFOgP79mgkVpkS2WUtUhweTm/3YQTL8J3B9NOYUKcxBMSjMlwfMD1O/3r3hOWtxtXMOAND2YdjD6bdEVUvu/QivqH7wRIDENxfqKe0bny2ytR8p5E1SeTuOsb/liLcQ3BtPXtG9H2Rx0qoIv76x1KGUCNa8vsw5jMNmlA6gjtb3hcSyRya2pLsYGfm8cjscinmblkPWojZKSdQO8CjqUvGZpKHjVrd4+Sne3vGyCGpAQ0wREt9YMJJeqbh7aaGkFTgTRu2sYhDDLBykV+9Y7+E1DQ7Q+rDTMoBBKR8Ow3ZhWOyGIYueDeoPyjEghJBhljQqDg2dq8o9TP8A4fw/4CJqFkggZnZ0qLApVsoE2LRPPhASPzAbsSB/cwZuUY4lGXSoUG6tzEMyUPUqbSgfa7QwrBLUA9rBXDntwjpwqpaiHrsKPTQHhGbAv5MgsHCtP9G0GlDQ0PDXp3h+UhKwxVtVXxJOxGvAwXE+GqFHzBnCgW6VseFQYWwiJBFRbfb9vvWGZAAOVVU0IIfWmlbQVOGWlswo4tauo5ta14Yw+FKlAIfuQczHWt9t6RX14Y4mXKylCklRY/hqC1OirhwUhxxALiF0lKgAryrTY76UPNqQ9g1AryTEjMdFBhySdN4dx/hUkjy5ZZoLs/F1Fga701oYj5ZcXhDw7Bh8ywgpSzghIJBLVsSQSPWM+PSAs5kpAGUFJcuQku4GYuLisZQkkaKO7Ejrp84NL/8AcBSkABrAgW2LORGvtcjzcqSBalcz2YpYUb/EtwMOTRmVmAAzO4dwFCihw0PWD4jDBJUAxruCC2obg/MERwS3It5j6tT2PeKc5HcbNKkpSRUWOjNWt38obqIXmyyzcLHgaVszwedJ8r6NfXyu/eh+3hmUHSAwDatu4824JIicxSRIBHEGnS49o6UlI4AttR6Hk3tFCRhqA7v6W9W9YJImhihSQxbzUo4yuzbpBgYLOFONwCD8/QQBaRQnlTjoeL/9oOlszOaFq7KNOF/usZXLZRq4NC1Kg033B5GH2GpynQ5NUtXl8ixPWGkrqCaA24PT394CUg0OtLfLo3SDy5XlY6U6UHtljUxiRM8o2Lg13gYTlpStK7pL9neCoSMpAFX+dhHMSgUyvX6bcgIFPyiOx2OhBMU8rMF4DqY4Et8o3JlPBpxtCGUAsEDbVoMpaczpdv6g/tHxw6ubfethBJCE2Ue0CjuAmh8q10ZnIPtFqXJlCv4mYtQBBbhUxB/lnZjyF40JRAqU/PpG0x6rAywxIAzbEt99xAcUhBp+F5gTmVUej87RJkKKWa9qF+WhEUETpnxUchqKVXTUmHVCyfDphSxfIXoXAccNS3tDUmeuQCnJmTaj0B3bThAPD8TWoSq1DW3QtF2XjAoEZWN/KSGGvlVQ9Y2eFSI6FoNUBJDMUrcs9HH7QTF4MZPiSx4uKcbg843Pw6VedJTmJLJFwPQDpA5M0jzOxG9QdG271ESvwR/DelNs3anERV8Mn5QyxmTtXXQKHJwCIVxcxKgCyXZyAKNvSh9IxKBGhFiTdhoQ1Wr96KciyvGJykpDObKL0r2eneEp4yqzAEA31Yhtuf3oZKyMhUQrM5o1X9NBQ1tDClOrKgEvQDK5zNWgFK7Rc8CzQfE8T+MUlhmYhSuIsaa78+sYlyXsfNqAx4OHNRrAp8pSKsRoXBZtDa8bkFFXBD6gts/A9tatBWng7gp7EEpenma9W0+7w4vC5fOgJcEHKC4UDYizi1Gum8Dw+F8zkhWYULlyR+UKFlNodoqKw5AADgsQA7EC5z+VjV9Ab6xGuiL4pJEwKUkJSKEEBmJYgncA+XS42iPKOUtYgmmhsW7EaVY7R6HEYV0lbi7WqTqFC92D8eEJzsGFAGoYihBehNK3oTesVKm8ksSt0KA1Ao2tXF73P+4HKmhLajiL1sXNC4/3HVS1Afhmo/KRqfykg9BGEpzAhXC9CyqOf6gWrwOsOpzDEk6JNWCiDT4rMdRQdzAPwwpbAspVGPO7i9o3hEDMDUAhiDVJcuzjZQjc6TkUbsDmDasQCw7RNIE+TlUkqT8SSlQsyhcjd6V5wcIAFdRfsz7Fi3SGsWpwkE0ul21SopuKVYMd4VE1amXvfRiTt/c/QQS+WzwMA+YEP5SsD0LMd6dI0CzEOR0ca9afKPpS6VuG5saV+7iCrkaaijkG1q9AmKbAZxzZCm/mSf7gAQerD0hSe9e+uj/KkHKmOYXBSSN7jtaNzVhiQai4Pr84DPD8plDYfOGkIJrlJH3vDqZSWomCAHWnK/rFPOTan/x+8CSli7HpFT8Im7+8MJwu3q32IMKSZyyGLkd4wqYn/YaKyPD3NyTskv7RnF+GLTUpUlxRxcdrRsrJ0rENa/vB5eKJLBi9KgW1aAKw1dX7RX8L8AVMQVpUkqcpCTTapPpAUxOIOZwAfT2MHGLNwQnehL+8LYiWUEpWCFAsRsYylPGMFM41RL507USR1ihJmLNCokNrlIHc+0RsPNTY0HfvFDBgPRaB1+X3eGYqatyZAY5iP8TRujj1jM7C5aiYCdj7G1Yek4bKnMpaC2gUT1oa1js1SEsHIUC5AL34MfWK3m+jl+01IX+VNndmPqC4MZlEhgWZ3qLHZXA89YrfhJbNkUSkEMpFC9nym/brB8MpC/KtCZZ4lQ9Pw1MDsaRPVxUgHhiHORKQvdL1/wAONjFZeFCQFAFVgNFBq5SGJoXD+mkTp+BSHUlCnH5kkEPsoaDiwh2SuUUEoLTSGDAjMeL21q7RG+fCmZmPCk5WTUAOABVLgCr7nWrwlOwRS5Bb+mvzsofPWKyMRLy5ShQULtkRZmJL1HGsDxE0Ll5WTxXxH5X0LNw2asXbWxKwHiK5LJLFBY176WOn10uIUucM0oqWBUpUo50vqG0iXPwVCAFZnqFDynbLxO2+0JSJplKuSnQ1zDQjdxtBVTXrkJ/FcXUwBsyjTyqexpcbB4TxOHylSF5szApUbg6V/MGIYuRBMHikzfMFBKw5zAkU2KA7VetDW5htUxKhlmFJJ3rsQEqBrfpwgOFZElJ8s0JQsD4j8ChoFAWelbU3YQtivC8wLnzsb3IawUL1320gyMcUrBdZ0B8ti7O9C9iLekfYrNLOZBSn+k2Jo9CS3IMKUuYzYhmUpJc60ZQBAVVnI4+4h7N5U/CAqlWIST8IcihpXiTFCasLulgaE3ANWBL8RfaAiSCko12V1d+L93EbRhKZIzDL8LfDQkMNAdKjWBjDDKdr8nuPn1h5CWLaNWm9H7trZRhcS8qiAVB9OxseJ9YxkJZW1INjyBBDHcX6KgilUDXp/wAgWI+cHxkhzQg396Gl/wB4RYsNwR8tegjaLy1NPnY2IZ9tQeh9oyssXZtDtYfN41iwGChrzpUn5wabLzAmz6/1C3cEdoweFkgnQsBSGEywzkji8LS8Qd+og4OW7V3vHSPMKlPG+zwVKdGpAJSif2EFCSav84dOHpRKS4IezAAn1pHypRUCVueFz9AOUDRMTT4lHZxXoBBTitMp6FvnFbGwlisOkcDZ33tQWpQvCcjEqlKdCqGpo4OziLUnDKnOBQD4lErIHQOfSFZeHBLFJVcO4D7GsR15MhLxLxFM5efKxZIIu5AZ3NYUTKTyOziKs7wgEOAp/uzQXC/wtOmjNLQ/MhJLcCfXhEXwcqUnD99fvWCyZAFy3IPWNIwakHzAggsQQ7Hjt7xSkyAw+TfK0YyAYXBhRAK8p0zGndqdY9XgfCFIAZSWBFWBrwNUkc2iVlD5VIYUJYv2YbRRkyihIVLIyKPwqKSdagiqQ1GLXgXiviMUZQKUrzF2UgCWSG0ISzB+BiZ+OtSs2RSP7QQTwL0blBsJNSFJUpISkbBk0tV3I6xZHisnJlTJlq1dqk8HJMFqpz+I2O8QVMypZaEj4hmLqFKAAU1vCK/DlOWBqMwtUG79useuGPWAEiSgkM5Q6Tf83mt2hs+LTZiglSEJKAzKSkmv9WsJ+Nea8P8ACSU+Spb4fxGNwNmIcj6CKuI8AmZCLhy4XVwdMyYbmLTLKUqyHN5krDujRvKAWcW5xWl+KFBEtbLLioTRQNg5Dg832pGP+PHp8OnS/NlVSxJJ7Fw4Zu4fiOb4eibmKDlUA5BSAX1c/C99Ki8fomKWksVS2ChqqoApY1B6RF8S8MkvmllSVF7Na1dDbWCw83XicJhSg5mSoVZKlZSSP0E2I48uMXcIQuqvO1GUCFJrQLGh4jaMYrBEB2SpJYOxKVAbsCzfq6Qmmep6hJUmygp1M71f4hXWsEUtmSgp0KS5ykaG4caG7mxAgGGkGWcpSpcsgs7dm1YC2sK4XFLfKL/pDKccBfT0rvBZudLlnlqa4JSDxI+H0IjaxaYlKSpmAOhLBINjUO1QH5ONY4Dn8qmC2YEBsw0rYkGjcIczq/NlcaqsqlnqH96wKZ4aSfKQAoUSfhO4BoxcAhrGzERmwrMQFAAFjxrXhwZx1hQkmhPmFxcPcHjqCNjGpuGmigCnFvzO12qXDVY8YGjMS5BCnvo+qVPYlrbiC0zllcy+Ug2LcOmrfeyUty4oQXFRrdupfuYoT8IXCyK2cBm57VpWMzpADmoNC4fS9D2N9Y01rE1K2DO4331HzguHVUjik+lPSMYuXlNbKNKCj1+veAJWQ36mbnlLDrSKlcseQzGjMBwp6x0LAqT7+5jCZR3rpX2hyVhgAKOT1i8eYGWs6CnWCplqVq3y4kxpC8x1578tI2LlAFfzbJetd1cNNYcbRES3ok6cB1PbrBBh1XYtxb7Eal0Db+ra9KQZCj8IDvenz+UNVIo4DEZJRQM3mLlvzQt+HoAxew163h7ASpbEzlkbBN63ci3IR1MuWVEoCyjQanfzENfYGI2OkjGGwbN+ISBWiWzEczTvFTEYsfhgBSnpS+Vh+rSu2kCwYBzJLMWLNmIahqbDtaG5GHSVPLFAWzEpbTWz8LxNuqnP6TVg0zEuhJzChzDy7h2uLwDGeFOxzgFqgAhuQeK6gpTlRvoGq3EVZhGpKc7JAcixJFNGazVuYncdJxpXwzw9GQFS1BYNakE8U3BjfiOCWFllINiCb7EMAx9CXhxeBIDAg2ozHoWt9eMblKTYPmOpUbChqaaaOYnbqvhIEcKlnzAu1k8rlRjYkymoopLCgeulmA6vBzNUdUq0p8zTvSFkzWPwIDVqRlHNTv6vDpnMPeGqlqUSpStgMw+fs3WKpw6VFigBLUUUtqdWjzS/HClhnlj+1ILvxL+0K43x1VwqvEEUp+XL84PdFj1ipksKyAykjRwwJ/UKEio99KwJfiSZYIzyzU/lzPwHfpHil+JKmP5ioUYANrrp9INJY0NA9QKnc2rHWc+HO9T6W1fxCtzldixufQmrdoUneJFV1UuyWFa3Dgk8YEPD1LFM5a6UoNO5Y01b6Qzh/C0j4pC1GtpikliKUSWcOLgaRPUi51XJXiagDkCmJDsWPch99YalTMxDol7HOtKnvoTS+8Hw3hyLpw4Dj9Dv/wAhU8RD2Elywkh1SzzIB0ZkkbaxMVaxJwaDRpYNwAUlJ3S7gij82jc3ApJfMm4sHBHz2h3+Yk0BUFkEVB9stVcq+0BxHiEskgJ81qAO4YM6WIoNTFJmh4fw5SfyoWm9Q3lpVhVt4DNwKAHA2dJJKSOBdqWuLAxSkICg4WpJ2GWgsxUa3PB6wOfgyhllUor/AKXc7vRQNOAhwb5RloK0ugBRFSzBjuH46NrCv8qVKUGYqDKBYuQL11bTgI9DMkuSoywmzkO6deY4OGrCWIlpVRK82xLEf8wzdKisFhlSGWCSnzNcUpyepHPvSF2D0Um7VSQArYvqRtqDvD0yUok5y6gLpcuP6wL/AHZ4WxEmYA4SprZnFtHBc04xPpRPEYPOliVOLMAxvXgbdoiY2UpOQqoQSN+Rcfd49HME8eY5b3uXFC7FhtQawvPw2dJp/ka17ffaGVFj84SsVJp6f6EbTPcH3s/0EAUtJa522+6XMakTLG5rlDMH35D1ju8Qq3TlCKFqu1AdhpwHWDypOUBrl/3Jp+5eASZYDlyXLk7nnDyUO6ir725QaqQaVKA+Ikm7DXrpDMtajZISNOnvH0kMCUpYaqNuI07Q5g5CioZrUokb6DLEa6zkXB+Hod5iqvoPl9IozsQkMiWlVBdt7UFh7wpIkVL5kgEvUVbR09tTD+RKWcvX4Bazuo6mI+9dJPwBOHdDq17HUOosG4cIKUkXokUAYD0vyMcTiEG5J2FQkdNf2geOx36XzbmgApT1fSNqtUJS0lQCyzAgMH+/aNI8TCAWGctWjjqp2HR4jYUzCpwpSCQXZ3Zj1biYOqShKSczlw5JzHi4+e8GHTQxKlu8xs10JpQabt2tAMWsBxo1Sr11LnlvC0/GN5UqprQOX3OkIzMUNACeJYC9y494MVapK8SIH/k/yr69ITm48qokdQ1+ZoP8Q8IzZznzEnTcDk7P2aF1ziCwJfgfmNORhxPyhmfOKSXVXVnd+JNT2Ecwshc0gAFnZ/u8F8P8IKzmXwpUR6bD4RIL/hijMM5DUarEfYhnhvPTnhvhSUA5wqa2rHLwDOxHWL2HlZQwSEcGO3AMBCuHwgNVJTXTOlVn/WpxpDn8uwzghPEH3ymHVSQ+MLLNQeF27Zn9owrw8B2VWnlHmV3tEKf4kKhDqKQS5WvLoKeYua2APSAzUzlBlFfmFEgGWgjkPOoU/NBrevtTnzEJ+Kbl4AhzerC0JHEy1KATmrcFSlE1oalkdYUx3hSpSUqUUhL0ykUd9baWFXjuEdaRkSyQ3mJASxewo/doDurUyZLlpAKgSaBEsuo6kFTFR6NAZs5arIMpKAW5G+YO/dQjOFw8lIJl+aaaOfhJrqbj+kB+EH/llKf8YmlW+GWP7Qm/MwIj6RiioAJJQHqoj/qgUFda6QxLxglgeVRNam72udeTxO/nw/8A7IJUPzMSE99OcLoxQf4sxsVH4U/2vQ06RWqUcTi1qNQ5YBMt/hH6lsz8vsDThXf/AOyhmDnYAEN6tC2CxaASy8oFVH4lE2DE+/aDqnBSgAVKGgFA2jtR+8DQVSSAAFoGwyEHrWo6RlOIITQODuBkezgu8alMQQSAToKk75jtwrDKFgXqf0gJAA0NLczDGsS1DJ8SiUndJDdWP2IEtFymxYgn2JNWsx4xYVIl/nSkk6NQPpzhWb4eEglBUkaAF01/pU427Q4l+K4eW6XJ8rOSeH794LLFmHe/XhAlrKmCWYb0D2pD2Hw9PMW3J16x0eKR9LluQ2lv9RTweCKjqo7CAypYDU+9ooycYRRJA02YCr7mB255EVhnOtKN8gSYalFhlVWtAASW2BtU/dIWlrCndWUep7OfYRzOoakE2AZ9aRNdJhxLIDlhqALD6QtiMcVk1AfUn5bwtNXuX0uSPU1PpHypaki96Nx4nhtGw3ptBG4Avev3vB5agx93AGtjvCqUt5WrQtqde2sMJRMIqGF6aDfT5xgMuYCDXKzakub2PK8KzsVeuZwLhi77B3HaOrLmlQK6seP2IUKnc2Hr96b+rMmi3GlF6lJA5Fq8Gd/vnlUpRDlgNNhyDQXDpU+ZyCzBtmt7cr7Q0oFs9KVJPQEncvoX9hFYnf1M/DFr+gbR2cxY8HwKWqCpVCBUC+413L/WJ9SCUlgKsshtnc/tzjeGx6kkZsrC5ASojkD5REKletw6WSVIGQULZ69Uu+saPjCnda1KD7gD/kpJFOEeTxPiTzCtIYGg+FX/AOQN3YDWB4jxReYHygpZsqUgPoWaul3tE2L+b1y/FTTMWKhRwagOczggbWB1hFWKzKs4csovV7Ud487LxalKzElSiWKiSatvcngNukFTjjQVUNg1OZDgcvZ4qRN6WF4hIYEgkMXAYAXo16j/AHGpnj6kVSCo6qmb2ol/qeUISfMQlATm6sBXzE5mo+pj4S0sWYqYusj0AZmvUDrDeZUzpXT4mJy3UmfNWdAEgcAl3YXFuukYwq5kyiySq2QAh2DB2qpuenCJ5ltT8QncC5PBiGHrBZWHWCFJ8mgWVN2U53ifK5FjP/LpcrSmgZNM7HTKFFj3hfE41c4v5gwZ1Fy12/Smumm0TZ06WgZi6lbvlD939ecTp3iyjRDpFqfLUxFitVcb4iuVLEtwEknyC5NL/UjS0T0CaSHQsBX6gpKW1JIDkVFhCeEnqlqExBOcG7BgWOhcPXXtFnw7+KcQEqSjKpRzFSy5LH9SjoBoKRm20fBqSFBiGfzKqkcSXYgO14uYWfKUQEqXOJfNlByjgCWfm4jyOFEumdRmqezhKQeZ/aLeG8SNgcgItLSVP/kflGVZ4W8QkoI+CXT4U+ZV9TRiYGlZJypZncJHxHiSDTu8TUzkhiWTqVLYqJ4Cw9Y6fFxUSUlR1I+Ef3LPzPSMdyKqhkYrUkC16DkPvrCuM8UsnK+yXZ+KzoP6YjY0qDfiTGVU5EPQbrWbDkH5w3hWCAlAyk1MxVy+iAaj0h0e35ohIAciukNpLBzfjCyVv8KSdi9hDMhG/u9Y6vHyKmYVfXhD+DQCzgVLVsLH75QBCa0H7wefOy0FKfvA6yfqhjMUkD8OXZgFUuQX+zCIUXIYV1+g1gUg/mNvc9Y0gufvq+wYRm0ZHkBU4e1t9qNtA0gqJI0etxyD3jiQ9dPyjfn+/wAoZRiALNTZmHRo1v1FSfdMhAl1NVb/ALQCfiy1NOD0vv6QEp1N343qBx7U4xxZLA6uLFgNCrag9oZyOu/xlansDQ1OpNGD8Kkn6VEtZJ/03Ufd40BRgWbaw/2zvyjWdFAkuKByA/R9vWLcjCSTU1S5arUvUPTn6Rn8PPQW2L10D0Jcl+fWALWVWJZrg0PDlTv6FXN3JPEPRrdH2gvX1FTn7r4YVRoKs7DXoA8CUkpuKaMa3Zhr2Ea/G1+F+x40Yt2HKO/ivVgwo9S5DWDdtBXeI9nQCCqteRKXOltBy9IxMWm2VqUFNd24vSGAh6pSw4ORwIJ+sBm+WgDHXfieAO9NergD8wvTmOta05UjUghw5IFbcrP9IEtZ+g/b6RorJYEtwq8QoyJiRpWnl2Hd2h2XOUWJdKdBQl7bteJstAZwA+6mI66DtGwX8yiDvU05PftFQVTlzwAwS5Li2u+7tsDzjE5KlDYdSR3LdX6RnDz0jgG1IS+tOoitg/G0S2KJUskaqCiX3uPlziqJalp/h+etJUmWrygk5gQwHEgARPEo6mmv7/vF7xLxabPbOsBJqUhVP+IPK9YizUuLKIFtB6t6RF5VLQVoHLgA8dTKNgg9ae5pHfwGuog7Ch++Zgn4QaiS3E0G5uNuMRi9dlymckgDYKp0Iv8AtDEicbS0ubP9j6wBMkD4jbr+0ZViVEMkEixLAd2ECtPDDhiucrkgNXnUMPWN/wDrCmEuWAhL0ypD9G1tvEuXhiS6vv3A6w9Lm5PgZNKm5PHNft3hZUxGBUlAmOAlTE/mmE6+V/V4B/PZRQ19TzVYchE2bjSfKAo8ye7V7l4CueB8SnOyanqr6NBhlRpUv/QH3WGkIa/vHJadBsf3j6Xfj3aOzzzD7CgFNO/3/uFZinPV/pHQfMBtU8LX6QNBd60+e0Y2joJI0At8/lBUJcbCo+r/AHvC5rlSDV69t4akzU5gG8v/AOU8duMb00YmJOtNt+g1MGkyzUWb00qdT/qOzVpKs6QwOtjyH6R6l40pQYaAPp9tvwpBPCvNdJFLsNNOpHJukI4jFAqcggNQOG1vSg1jM+aBpox+nDSAoWaucutdeJ66X5Q6npz8R/MfhIpcZq3Iap5u0aTOBLMdO3IOYyJxUSACo6u9uNfKOcP4TCTV/wBuyQD6hkwaZPxlKTQMW2ygW/SGAfiSeUDCVKqz7Olj3OsXJX8PHXo5Wr/fIGGpX8O3ckcHPzLfesTe46T+Pd+nmiHue7nRqn5v3ggkpoSTwJoBwsKXp2j0y/BCxb1qOdX9LNE2f4MpJdgepfrRj2MHzjX+Pf4QqSALjgzDhrqY6vAmlOQII29OsNrBDAgj+lTDsQC51a3yFMmk/mCnowUHDaZTYvtatovY5XmykV4fUDpx2o0ZRh/Tk3QPWHRIcWUCKeaxGgchuRMZSa+aux6e9rEfKDY2FJiTd2+9Bp2EfSgQQ3rU7M20OKksKEaWN+St+FDwgebQZnuXDV94LhaMokuAa3BckcWqTS3vDMiX10BLeibwo5FXCRyd41LW9gpXAu3YU7wxj5IqPMouKUAr0fXhHysKSaqSjgKnvf0MYly5pDBkCtAPYVr1EHMsAeZRPVL9iSYtOlJklCbFyNRSvqT6Qst9A3G/33hmaEvQd39X+ogC1ufy00Bf0DxNVGEYexKvv74R38X+o8mA94Gp9QeoI92j7/j98ojFa+mYoiw++cAmTFalo7MbVQ+/WBiTqK/feM2sZhxI7CMhXD0jbD+kcT8hAyRRsx6AdnjNr5I3/wBxktpxfkLxjETCSwf79oHPmMGHLpr84tzgyZlHFzTjSOyQ4+fGkBT8aUNUJqeJB7moEFD0SA/AC53P0hE8mZSwAT0duT+rCOylOSbcK2Gp34JtSBzqAJBAAbm9dA5A57w1gpQ1NNzS3Dm3aDVyD4dOpBLv0FLmNTl0pXQUO779Y+mr/LqeVtBCuImk2oBZX/i/WsC6EaGtfSvq+23Ewx/6VNK8qkTAeKculw4sxfW8MeF+FFbUyovQupX+UezwHhoACUhgNLNwAjn13Pp1/n/C3zfSH4d/DqQxU5O1wOh6R6jCeHmgABPoP3/aGkSkS9ibcjyOkBneKAOCQOA+68o5W/r088yTOYZ/kDahPH66U+caVgWp7d+UTleMp3PQE/KsEl+PpBBJL8Uq+kG8nOzEzBnT79Ki0KT8HwHb94oYTxaUujg8mO2kNBCFUSb9BDkvoTvqf+o8jjsEDQgEGImOwbK4HUX2c7x73E4HgPZrG2l4h4zB3pBOrzV3nj+seaCyAK5xa+Usf0EBuhbrGVrJdqh6uGNKjMLhV+ekbxgMtyGa6kmx48Dx7vAVEHLMQ4AoRTMngoNUA7UpSO27PDwd8Xi5R0IDBrkVckB9apt27XG52DH5nUKVBdt2Y87wQV8wpoRcfZTXmG54VMAYm24A61Nr2janGJWDRdExTcq+9PnDicEf1KHMq9gYClKVDyllG1qgbEGvaB5lJpmKToWDdwGEM6TYY/lVD9LcPa0CnS1CwDcHBfanzjqFroSaHXTuI+OcavyUDTlR+sV8qMTZiTWo6t7/ALQNUletuBB9jD00Egl34ZQPYwuQ7XJ/y7XaJtqsLJwgFzXmB7x9MkAPQ9wfnGzLOqSDzjEyWoV9Wg1sCThxokniT8njTixHr8oysTDSv19BC5C7seg+cIMEJG46JHvA1rTrXmr6AQpNnKs7HYlL+kLKUrU/faGJvTeDSqYtgHUXI2HPq0F8UkIQpEsAlVHs5NKcnIhn+GfiVyPumEsT/wDMrkv2MXPaPpyUsBThjWpu51AP6QO8MSHDk1u2zC6vQwjh7dZnyhw/AP7R7mEz05hyS6rAm+wrQRUlhgKcgLk7cgGiVgPh6J/7Ji3I+P8AwX7xMdZ4JTlhJKTVWoFhzI14D6xQ8I8M/EIWsf26hvaISbn+4/8AWPdfw/8ACnkPaOXdyO//AD8Trrz9LPh+BYP6+kPT8QEikdHwjn/4xP8AErKjlfEe2T5XyTnYlU05QS28NSPDWb9vnCvhf09zF8adPYRDdXCH8u2kfLw4NGhs3EDOnWNAlTsCLih3t7QNOLmyi75hsb94pLidi/l9YlSz4b42lflIrVxa4I63vyguNlVp92/ePJo/+RHOPTSbHr7Rcu+0fGc3YheKYXhT7+seZUTLUU6M6TsNi9CL34dfb+IfCefyjxfinxjkv2jp/O+cc/8ApkvOmZK2qmrUULOnQjkW3atYIZbkNXNTQZtAOCwQ3GFPCPhTyMbmfAv/AD/7iOseGvphyliaGocfW/yjScS7ghKtjUP98I7/ABFf/Mf9URNT8z7xV9gyJ2Vyyk9S3Vwx+6wX+bdiQDsaA+hEbwnxdIm4zWNg05MxVLehHzIMCVik3IH/ANh1IhfB/FGsTryjMOMYLAgdf3gUyZyP3vGEW6wBMZnZii1ARyHzeF5mY6KPUwaXY9IxMjClVSlDcd/lCk2UYcTcdYCfiHOFNj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8" name="AutoShape 10" descr="data:image/jpeg;base64,/9j/4AAQSkZJRgABAQAAAQABAAD/2wCEAAkGBxQTEhUTExQVFhUXGRcYGBgYGBcaGhkYGBwXGBgZGBgZHCghHBolGxcXIjEiJiorLi4uGB8zODMsNygtLiwBCgoKDg0OGhAQGiwkHyQsLCwsLCwsLCwsLCwsLCwsLCwsLCwsLCwsLCwsLCwsLCwsLCwsLCw3LDcsLDcsLCw3LP/AABEIALkBEAMBIgACEQEDEQH/xAAbAAADAQEBAQEAAAAAAAAAAAADBAUCAQYAB//EAD0QAAECBAQEBAQEBgIBBQEAAAECEQADITEEEkFRYXGBkQUiobEywdHwE0JS4QYUYnKC8ZKy0hUjM6LCQ//EABgBAQEBAQEAAAAAAAAAAAAAAAECAAME/8QAIBEBAQEBAAIDAQEBAQAAAAAAAAERAiExEkFRA3EEMv/aAAwDAQACEQMRAD8A/E47HI7GZ9Hzx9H0Zn0daPo0BGLMfRvLvHwDwa2MxqDTMNlaqS+xfvsY4JW1eFu1axtMjCRBEk2jX8upnY9jGkkH7YjlATUkn8hNqsajnwin4fjB8M3MQX8wbMOT3Ds6XaI6QQeMMoVQnO3Av7ws9BKKPw1KWAfyirlRr5h/aQK01haWVv5nehdz5hsIUlYxTMSSBobh9j0hmXiC1N6F/h/Y+kC9ekXhJU6S4rMSPhAOY3qeLW4Bo+wXgCJkoyz5MUl1Av5VoICgDWiuOjDeJGFxawcyTX81X40fSKJ8RVNIzEpCfgKTVN6iz3qIfbEBP/8A5TRVJIf8w4Hf9ozMwAcsoWffodaUg6wVLOYurV78y1xDKMr5TWjHzZTyBZm5xX+sVwMosXAKQbWbaug2NojfxRK84skszEEcnYevWLyZhQ7EuCCDTu779KxO/iDzDzIykFyRQM1WGgoKWvZ4K19IkqSfiFQRVq3+X1h3CAhiGPPcb8CIL4RI8zO4ULavVg2/xQeRhWVsCQnWlWBLW2OzwYltSQSzEBWYJrrcdat1gKK8/u3D6Q/jsOUnzBlZgWFA4NRTQ3HWF8bJyq55VDgFCuvONcVGZdhr7Ny3eHcORlY3Ftdaj5wsUuCRRqn5+rd41LFOgP79mgkVpkS2WUtUhweTm/3YQTL8J3B9NOYUKcxBMSjMlwfMD1O/3r3hOWtxtXMOAND2YdjD6bdEVUvu/QivqH7wRIDENxfqKe0bny2ytR8p5E1SeTuOsb/liLcQ3BtPXtG9H2Rx0qoIv76x1KGUCNa8vsw5jMNmlA6gjtb3hcSyRya2pLsYGfm8cjscinmblkPWojZKSdQO8CjqUvGZpKHjVrd4+Sne3vGyCGpAQ0wREt9YMJJeqbh7aaGkFTgTRu2sYhDDLBykV+9Y7+E1DQ7Q+rDTMoBBKR8Ow3ZhWOyGIYueDeoPyjEghJBhljQqDg2dq8o9TP8A4fw/4CJqFkggZnZ0qLApVsoE2LRPPhASPzAbsSB/cwZuUY4lGXSoUG6tzEMyUPUqbSgfa7QwrBLUA9rBXDntwjpwqpaiHrsKPTQHhGbAv5MgsHCtP9G0GlDQ0PDXp3h+UhKwxVtVXxJOxGvAwXE+GqFHzBnCgW6VseFQYWwiJBFRbfb9vvWGZAAOVVU0IIfWmlbQVOGWlswo4tauo5ta14Yw+FKlAIfuQczHWt9t6RX14Y4mXKylCklRY/hqC1OirhwUhxxALiF0lKgAryrTY76UPNqQ9g1AryTEjMdFBhySdN4dx/hUkjy5ZZoLs/F1Fga701oYj5ZcXhDw7Bh8ywgpSzghIJBLVsSQSPWM+PSAs5kpAGUFJcuQku4GYuLisZQkkaKO7Ejrp84NL/8AcBSkABrAgW2LORGvtcjzcqSBalcz2YpYUb/EtwMOTRmVmAAzO4dwFCihw0PWD4jDBJUAxruCC2obg/MERwS3It5j6tT2PeKc5HcbNKkpSRUWOjNWt38obqIXmyyzcLHgaVszwedJ8r6NfXyu/eh+3hmUHSAwDatu4824JIicxSRIBHEGnS49o6UlI4AttR6Hk3tFCRhqA7v6W9W9YJImhihSQxbzUo4yuzbpBgYLOFONwCD8/QQBaRQnlTjoeL/9oOlszOaFq7KNOF/usZXLZRq4NC1Kg033B5GH2GpynQ5NUtXl8ixPWGkrqCaA24PT394CUg0OtLfLo3SDy5XlY6U6UHtljUxiRM8o2Lg13gYTlpStK7pL9neCoSMpAFX+dhHMSgUyvX6bcgIFPyiOx2OhBMU8rMF4DqY4Et8o3JlPBpxtCGUAsEDbVoMpaczpdv6g/tHxw6ubfethBJCE2Ue0CjuAmh8q10ZnIPtFqXJlCv4mYtQBBbhUxB/lnZjyF40JRAqU/PpG0x6rAywxIAzbEt99xAcUhBp+F5gTmVUej87RJkKKWa9qF+WhEUETpnxUchqKVXTUmHVCyfDphSxfIXoXAccNS3tDUmeuQCnJmTaj0B3bThAPD8TWoSq1DW3QtF2XjAoEZWN/KSGGvlVQ9Y2eFSI6FoNUBJDMUrcs9HH7QTF4MZPiSx4uKcbg843Pw6VedJTmJLJFwPQDpA5M0jzOxG9QdG271ESvwR/DelNs3anERV8Mn5QyxmTtXXQKHJwCIVxcxKgCyXZyAKNvSh9IxKBGhFiTdhoQ1Wr96KciyvGJykpDObKL0r2eneEp4yqzAEA31Yhtuf3oZKyMhUQrM5o1X9NBQ1tDClOrKgEvQDK5zNWgFK7Rc8CzQfE8T+MUlhmYhSuIsaa78+sYlyXsfNqAx4OHNRrAp8pSKsRoXBZtDa8bkFFXBD6gts/A9tatBWng7gp7EEpenma9W0+7w4vC5fOgJcEHKC4UDYizi1Gum8Dw+F8zkhWYULlyR+UKFlNodoqKw5AADgsQA7EC5z+VjV9Ab6xGuiL4pJEwKUkJSKEEBmJYgncA+XS42iPKOUtYgmmhsW7EaVY7R6HEYV0lbi7WqTqFC92D8eEJzsGFAGoYihBehNK3oTesVKm8ksSt0KA1Ao2tXF73P+4HKmhLajiL1sXNC4/3HVS1Afhmo/KRqfykg9BGEpzAhXC9CyqOf6gWrwOsOpzDEk6JNWCiDT4rMdRQdzAPwwpbAspVGPO7i9o3hEDMDUAhiDVJcuzjZQjc6TkUbsDmDasQCw7RNIE+TlUkqT8SSlQsyhcjd6V5wcIAFdRfsz7Fi3SGsWpwkE0ul21SopuKVYMd4VE1amXvfRiTt/c/QQS+WzwMA+YEP5SsD0LMd6dI0CzEOR0ca9afKPpS6VuG5saV+7iCrkaaijkG1q9AmKbAZxzZCm/mSf7gAQerD0hSe9e+uj/KkHKmOYXBSSN7jtaNzVhiQai4Pr84DPD8plDYfOGkIJrlJH3vDqZSWomCAHWnK/rFPOTan/x+8CSli7HpFT8Im7+8MJwu3q32IMKSZyyGLkd4wqYn/YaKyPD3NyTskv7RnF+GLTUpUlxRxcdrRsrJ0rENa/vB5eKJLBi9KgW1aAKw1dX7RX8L8AVMQVpUkqcpCTTapPpAUxOIOZwAfT2MHGLNwQnehL+8LYiWUEpWCFAsRsYylPGMFM41RL507USR1ihJmLNCokNrlIHc+0RsPNTY0HfvFDBgPRaB1+X3eGYqatyZAY5iP8TRujj1jM7C5aiYCdj7G1Yek4bKnMpaC2gUT1oa1js1SEsHIUC5AL34MfWK3m+jl+01IX+VNndmPqC4MZlEhgWZ3qLHZXA89YrfhJbNkUSkEMpFC9nym/brB8MpC/KtCZZ4lQ9Pw1MDsaRPVxUgHhiHORKQvdL1/wAONjFZeFCQFAFVgNFBq5SGJoXD+mkTp+BSHUlCnH5kkEPsoaDiwh2SuUUEoLTSGDAjMeL21q7RG+fCmZmPCk5WTUAOABVLgCr7nWrwlOwRS5Bb+mvzsofPWKyMRLy5ShQULtkRZmJL1HGsDxE0Ll5WTxXxH5X0LNw2asXbWxKwHiK5LJLFBY176WOn10uIUucM0oqWBUpUo50vqG0iXPwVCAFZnqFDynbLxO2+0JSJplKuSnQ1zDQjdxtBVTXrkJ/FcXUwBsyjTyqexpcbB4TxOHylSF5szApUbg6V/MGIYuRBMHikzfMFBKw5zAkU2KA7VetDW5htUxKhlmFJJ3rsQEqBrfpwgOFZElJ8s0JQsD4j8ChoFAWelbU3YQtivC8wLnzsb3IawUL1320gyMcUrBdZ0B8ti7O9C9iLekfYrNLOZBSn+k2Jo9CS3IMKUuYzYhmUpJc60ZQBAVVnI4+4h7N5U/CAqlWIST8IcihpXiTFCasLulgaE3ANWBL8RfaAiSCko12V1d+L93EbRhKZIzDL8LfDQkMNAdKjWBjDDKdr8nuPn1h5CWLaNWm9H7trZRhcS8qiAVB9OxseJ9YxkJZW1INjyBBDHcX6KgilUDXp/wAgWI+cHxkhzQg396Gl/wB4RYsNwR8tegjaLy1NPnY2IZ9tQeh9oyssXZtDtYfN41iwGChrzpUn5wabLzAmz6/1C3cEdoweFkgnQsBSGEywzkji8LS8Qd+og4OW7V3vHSPMKlPG+zwVKdGpAJSif2EFCSav84dOHpRKS4IezAAn1pHypRUCVueFz9AOUDRMTT4lHZxXoBBTitMp6FvnFbGwlisOkcDZ33tQWpQvCcjEqlKdCqGpo4OziLUnDKnOBQD4lErIHQOfSFZeHBLFJVcO4D7GsR15MhLxLxFM5efKxZIIu5AZ3NYUTKTyOziKs7wgEOAp/uzQXC/wtOmjNLQ/MhJLcCfXhEXwcqUnD99fvWCyZAFy3IPWNIwakHzAggsQQ7Hjt7xSkyAw+TfK0YyAYXBhRAK8p0zGndqdY9XgfCFIAZSWBFWBrwNUkc2iVlD5VIYUJYv2YbRRkyihIVLIyKPwqKSdagiqQ1GLXgXiviMUZQKUrzF2UgCWSG0ISzB+BiZ+OtSs2RSP7QQTwL0blBsJNSFJUpISkbBk0tV3I6xZHisnJlTJlq1dqk8HJMFqpz+I2O8QVMypZaEj4hmLqFKAAU1vCK/DlOWBqMwtUG79useuGPWAEiSgkM5Q6Tf83mt2hs+LTZiglSEJKAzKSkmv9WsJ+Nea8P8ACSU+Spb4fxGNwNmIcj6CKuI8AmZCLhy4XVwdMyYbmLTLKUqyHN5krDujRvKAWcW5xWl+KFBEtbLLioTRQNg5Dg832pGP+PHp8OnS/NlVSxJJ7Fw4Zu4fiOb4eibmKDlUA5BSAX1c/C99Ki8fomKWksVS2ChqqoApY1B6RF8S8MkvmllSVF7Na1dDbWCw83XicJhSg5mSoVZKlZSSP0E2I48uMXcIQuqvO1GUCFJrQLGh4jaMYrBEB2SpJYOxKVAbsCzfq6Qmmep6hJUmygp1M71f4hXWsEUtmSgp0KS5ykaG4caG7mxAgGGkGWcpSpcsgs7dm1YC2sK4XFLfKL/pDKccBfT0rvBZudLlnlqa4JSDxI+H0IjaxaYlKSpmAOhLBINjUO1QH5ONY4Dn8qmC2YEBsw0rYkGjcIczq/NlcaqsqlnqH96wKZ4aSfKQAoUSfhO4BoxcAhrGzERmwrMQFAAFjxrXhwZx1hQkmhPmFxcPcHjqCNjGpuGmigCnFvzO12qXDVY8YGjMS5BCnvo+qVPYlrbiC0zllcy+Ug2LcOmrfeyUty4oQXFRrdupfuYoT8IXCyK2cBm57VpWMzpADmoNC4fS9D2N9Y01rE1K2DO4331HzguHVUjik+lPSMYuXlNbKNKCj1+veAJWQ36mbnlLDrSKlcseQzGjMBwp6x0LAqT7+5jCZR3rpX2hyVhgAKOT1i8eYGWs6CnWCplqVq3y4kxpC8x1578tI2LlAFfzbJetd1cNNYcbRES3ok6cB1PbrBBh1XYtxb7Eal0Db+ra9KQZCj8IDvenz+UNVIo4DEZJRQM3mLlvzQt+HoAxew163h7ASpbEzlkbBN63ci3IR1MuWVEoCyjQanfzENfYGI2OkjGGwbN+ISBWiWzEczTvFTEYsfhgBSnpS+Vh+rSu2kCwYBzJLMWLNmIahqbDtaG5GHSVPLFAWzEpbTWz8LxNuqnP6TVg0zEuhJzChzDy7h2uLwDGeFOxzgFqgAhuQeK6gpTlRvoGq3EVZhGpKc7JAcixJFNGazVuYncdJxpXwzw9GQFS1BYNakE8U3BjfiOCWFllINiCb7EMAx9CXhxeBIDAg2ozHoWt9eMblKTYPmOpUbChqaaaOYnbqvhIEcKlnzAu1k8rlRjYkymoopLCgeulmA6vBzNUdUq0p8zTvSFkzWPwIDVqRlHNTv6vDpnMPeGqlqUSpStgMw+fs3WKpw6VFigBLUUUtqdWjzS/HClhnlj+1ILvxL+0K43x1VwqvEEUp+XL84PdFj1ipksKyAykjRwwJ/UKEio99KwJfiSZYIzyzU/lzPwHfpHil+JKmP5ioUYANrrp9INJY0NA9QKnc2rHWc+HO9T6W1fxCtzldixufQmrdoUneJFV1UuyWFa3Dgk8YEPD1LFM5a6UoNO5Y01b6Qzh/C0j4pC1GtpikliKUSWcOLgaRPUi51XJXiagDkCmJDsWPch99YalTMxDol7HOtKnvoTS+8Hw3hyLpw4Dj9Dv/wAhU8RD2Elywkh1SzzIB0ZkkbaxMVaxJwaDRpYNwAUlJ3S7gij82jc3ApJfMm4sHBHz2h3+Yk0BUFkEVB9stVcq+0BxHiEskgJ81qAO4YM6WIoNTFJmh4fw5SfyoWm9Q3lpVhVt4DNwKAHA2dJJKSOBdqWuLAxSkICg4WpJ2GWgsxUa3PB6wOfgyhllUor/AKXc7vRQNOAhwb5RloK0ugBRFSzBjuH46NrCv8qVKUGYqDKBYuQL11bTgI9DMkuSoywmzkO6deY4OGrCWIlpVRK82xLEf8wzdKisFhlSGWCSnzNcUpyepHPvSF2D0Um7VSQArYvqRtqDvD0yUok5y6gLpcuP6wL/AHZ4WxEmYA4SprZnFtHBc04xPpRPEYPOliVOLMAxvXgbdoiY2UpOQqoQSN+Rcfd49HME8eY5b3uXFC7FhtQawvPw2dJp/ka17ffaGVFj84SsVJp6f6EbTPcH3s/0EAUtJa522+6XMakTLG5rlDMH35D1ju8Qq3TlCKFqu1AdhpwHWDypOUBrl/3Jp+5eASZYDlyXLk7nnDyUO6ir725QaqQaVKA+Ikm7DXrpDMtajZISNOnvH0kMCUpYaqNuI07Q5g5CioZrUokb6DLEa6zkXB+Hod5iqvoPl9IozsQkMiWlVBdt7UFh7wpIkVL5kgEvUVbR09tTD+RKWcvX4Bazuo6mI+9dJPwBOHdDq17HUOosG4cIKUkXokUAYD0vyMcTiEG5J2FQkdNf2geOx36XzbmgApT1fSNqtUJS0lQCyzAgMH+/aNI8TCAWGctWjjqp2HR4jYUzCpwpSCQXZ3Zj1biYOqShKSczlw5JzHi4+e8GHTQxKlu8xs10JpQabt2tAMWsBxo1Sr11LnlvC0/GN5UqprQOX3OkIzMUNACeJYC9y494MVapK8SIH/k/yr69ITm48qokdQ1+ZoP8Q8IzZznzEnTcDk7P2aF1ziCwJfgfmNORhxPyhmfOKSXVXVnd+JNT2Ecwshc0gAFnZ/u8F8P8IKzmXwpUR6bD4RIL/hijMM5DUarEfYhnhvPTnhvhSUA5wqa2rHLwDOxHWL2HlZQwSEcGO3AMBCuHwgNVJTXTOlVn/WpxpDn8uwzghPEH3ymHVSQ+MLLNQeF27Zn9owrw8B2VWnlHmV3tEKf4kKhDqKQS5WvLoKeYua2APSAzUzlBlFfmFEgGWgjkPOoU/NBrevtTnzEJ+Kbl4AhzerC0JHEy1KATmrcFSlE1oalkdYUx3hSpSUqUUhL0ykUd9baWFXjuEdaRkSyQ3mJASxewo/doDurUyZLlpAKgSaBEsuo6kFTFR6NAZs5arIMpKAW5G+YO/dQjOFw8lIJl+aaaOfhJrqbj+kB+EH/llKf8YmlW+GWP7Qm/MwIj6RiioAJJQHqoj/qgUFda6QxLxglgeVRNam72udeTxO/nw/8A7IJUPzMSE99OcLoxQf4sxsVH4U/2vQ06RWqUcTi1qNQ5YBMt/hH6lsz8vsDThXf/AOyhmDnYAEN6tC2CxaASy8oFVH4lE2DE+/aDqnBSgAVKGgFA2jtR+8DQVSSAAFoGwyEHrWo6RlOIITQODuBkezgu8alMQQSAToKk75jtwrDKFgXqf0gJAA0NLczDGsS1DJ8SiUndJDdWP2IEtFymxYgn2JNWsx4xYVIl/nSkk6NQPpzhWb4eEglBUkaAF01/pU427Q4l+K4eW6XJ8rOSeH794LLFmHe/XhAlrKmCWYb0D2pD2Hw9PMW3J16x0eKR9LluQ2lv9RTweCKjqo7CAypYDU+9ooycYRRJA02YCr7mB255EVhnOtKN8gSYalFhlVWtAASW2BtU/dIWlrCndWUep7OfYRzOoakE2AZ9aRNdJhxLIDlhqALD6QtiMcVk1AfUn5bwtNXuX0uSPU1PpHypaki96Nx4nhtGw3ptBG4Avev3vB5agx93AGtjvCqUt5WrQtqde2sMJRMIqGF6aDfT5xgMuYCDXKzakub2PK8KzsVeuZwLhi77B3HaOrLmlQK6seP2IUKnc2Hr96b+rMmi3GlF6lJA5Fq8Gd/vnlUpRDlgNNhyDQXDpU+ZyCzBtmt7cr7Q0oFs9KVJPQEncvoX9hFYnf1M/DFr+gbR2cxY8HwKWqCpVCBUC+413L/WJ9SCUlgKsshtnc/tzjeGx6kkZsrC5ASojkD5REKletw6WSVIGQULZ69Uu+saPjCnda1KD7gD/kpJFOEeTxPiTzCtIYGg+FX/AOQN3YDWB4jxReYHygpZsqUgPoWaul3tE2L+b1y/FTTMWKhRwagOczggbWB1hFWKzKs4csovV7Ud487LxalKzElSiWKiSatvcngNukFTjjQVUNg1OZDgcvZ4qRN6WF4hIYEgkMXAYAXo16j/AHGpnj6kVSCo6qmb2ol/qeUISfMQlATm6sBXzE5mo+pj4S0sWYqYusj0AZmvUDrDeZUzpXT4mJy3UmfNWdAEgcAl3YXFuukYwq5kyiySq2QAh2DB2qpuenCJ5ltT8QncC5PBiGHrBZWHWCFJ8mgWVN2U53ifK5FjP/LpcrSmgZNM7HTKFFj3hfE41c4v5gwZ1Fy12/Smumm0TZ06WgZi6lbvlD939ecTp3iyjRDpFqfLUxFitVcb4iuVLEtwEknyC5NL/UjS0T0CaSHQsBX6gpKW1JIDkVFhCeEnqlqExBOcG7BgWOhcPXXtFnw7+KcQEqSjKpRzFSy5LH9SjoBoKRm20fBqSFBiGfzKqkcSXYgO14uYWfKUQEqXOJfNlByjgCWfm4jyOFEumdRmqezhKQeZ/aLeG8SNgcgItLSVP/kflGVZ4W8QkoI+CXT4U+ZV9TRiYGlZJypZncJHxHiSDTu8TUzkhiWTqVLYqJ4Cw9Y6fFxUSUlR1I+Ef3LPzPSMdyKqhkYrUkC16DkPvrCuM8UsnK+yXZ+KzoP6YjY0qDfiTGVU5EPQbrWbDkH5w3hWCAlAyk1MxVy+iAaj0h0e35ohIAciukNpLBzfjCyVv8KSdi9hDMhG/u9Y6vHyKmYVfXhD+DQCzgVLVsLH75QBCa0H7wefOy0FKfvA6yfqhjMUkD8OXZgFUuQX+zCIUXIYV1+g1gUg/mNvc9Y0gufvq+wYRm0ZHkBU4e1t9qNtA0gqJI0etxyD3jiQ9dPyjfn+/wAoZRiALNTZmHRo1v1FSfdMhAl1NVb/ALQCfiy1NOD0vv6QEp1N343qBx7U4xxZLA6uLFgNCrag9oZyOu/xlansDQ1OpNGD8Kkn6VEtZJ/03Ufd40BRgWbaw/2zvyjWdFAkuKByA/R9vWLcjCSTU1S5arUvUPTn6Rn8PPQW2L10D0Jcl+fWALWVWJZrg0PDlTv6FXN3JPEPRrdH2gvX1FTn7r4YVRoKs7DXoA8CUkpuKaMa3Zhr2Ea/G1+F+x40Yt2HKO/ivVgwo9S5DWDdtBXeI9nQCCqteRKXOltBy9IxMWm2VqUFNd24vSGAh6pSw4ORwIJ+sBm+WgDHXfieAO9NergD8wvTmOta05UjUghw5IFbcrP9IEtZ+g/b6RorJYEtwq8QoyJiRpWnl2Hd2h2XOUWJdKdBQl7bteJstAZwA+6mI66DtGwX8yiDvU05PftFQVTlzwAwS5Li2u+7tsDzjE5KlDYdSR3LdX6RnDz0jgG1IS+tOoitg/G0S2KJUskaqCiX3uPlziqJalp/h+etJUmWrygk5gQwHEgARPEo6mmv7/vF7xLxabPbOsBJqUhVP+IPK9YizUuLKIFtB6t6RF5VLQVoHLgA8dTKNgg9ae5pHfwGuog7Ch++Zgn4QaiS3E0G5uNuMRi9dlymckgDYKp0Iv8AtDEicbS0ubP9j6wBMkD4jbr+0ZViVEMkEixLAd2ECtPDDhiucrkgNXnUMPWN/wDrCmEuWAhL0ypD9G1tvEuXhiS6vv3A6w9Lm5PgZNKm5PHNft3hZUxGBUlAmOAlTE/mmE6+V/V4B/PZRQ19TzVYchE2bjSfKAo8ye7V7l4CueB8SnOyanqr6NBhlRpUv/QH3WGkIa/vHJadBsf3j6Xfj3aOzzzD7CgFNO/3/uFZinPV/pHQfMBtU8LX6QNBd60+e0Y2joJI0At8/lBUJcbCo+r/AHvC5rlSDV69t4akzU5gG8v/AOU8duMb00YmJOtNt+g1MGkyzUWb00qdT/qOzVpKs6QwOtjyH6R6l40pQYaAPp9tvwpBPCvNdJFLsNNOpHJukI4jFAqcggNQOG1vSg1jM+aBpox+nDSAoWaucutdeJ66X5Q6npz8R/MfhIpcZq3Iap5u0aTOBLMdO3IOYyJxUSACo6u9uNfKOcP4TCTV/wBuyQD6hkwaZPxlKTQMW2ygW/SGAfiSeUDCVKqz7Olj3OsXJX8PHXo5Wr/fIGGpX8O3ckcHPzLfesTe46T+Pd+nmiHue7nRqn5v3ggkpoSTwJoBwsKXp2j0y/BCxb1qOdX9LNE2f4MpJdgepfrRj2MHzjX+Pf4QqSALjgzDhrqY6vAmlOQII29OsNrBDAgj+lTDsQC51a3yFMmk/mCnowUHDaZTYvtatovY5XmykV4fUDpx2o0ZRh/Tk3QPWHRIcWUCKeaxGgchuRMZSa+aux6e9rEfKDY2FJiTd2+9Bp2EfSgQQ3rU7M20OKksKEaWN+St+FDwgebQZnuXDV94LhaMokuAa3BckcWqTS3vDMiX10BLeibwo5FXCRyd41LW9gpXAu3YU7wxj5IqPMouKUAr0fXhHysKSaqSjgKnvf0MYly5pDBkCtAPYVr1EHMsAeZRPVL9iSYtOlJklCbFyNRSvqT6Qst9A3G/33hmaEvQd39X+ogC1ufy00Bf0DxNVGEYexKvv74R38X+o8mA94Gp9QeoI92j7/j98ojFa+mYoiw++cAmTFalo7MbVQ+/WBiTqK/feM2sZhxI7CMhXD0jbD+kcT8hAyRRsx6AdnjNr5I3/wBxktpxfkLxjETCSwf79oHPmMGHLpr84tzgyZlHFzTjSOyQ4+fGkBT8aUNUJqeJB7moEFD0SA/AC53P0hE8mZSwAT0duT+rCOylOSbcK2Gp34JtSBzqAJBAAbm9dA5A57w1gpQ1NNzS3Dm3aDVyD4dOpBLv0FLmNTl0pXQUO779Y+mr/LqeVtBCuImk2oBZX/i/WsC6EaGtfSvq+23Ewx/6VNK8qkTAeKculw4sxfW8MeF+FFbUyovQupX+UezwHhoACUhgNLNwAjn13Pp1/n/C3zfSH4d/DqQxU5O1wOh6R6jCeHmgABPoP3/aGkSkS9ibcjyOkBneKAOCQOA+68o5W/r088yTOYZ/kDahPH66U+caVgWp7d+UTleMp3PQE/KsEl+PpBBJL8Uq+kG8nOzEzBnT79Ki0KT8HwHb94oYTxaUujg8mO2kNBCFUSb9BDkvoTvqf+o8jjsEDQgEGImOwbK4HUX2c7x73E4HgPZrG2l4h4zB3pBOrzV3nj+seaCyAK5xa+Usf0EBuhbrGVrJdqh6uGNKjMLhV+ekbxgMtyGa6kmx48Dx7vAVEHLMQ4AoRTMngoNUA7UpSO27PDwd8Xi5R0IDBrkVckB9apt27XG52DH5nUKVBdt2Y87wQV8wpoRcfZTXmG54VMAYm24A61Nr2janGJWDRdExTcq+9PnDicEf1KHMq9gYClKVDyllG1qgbEGvaB5lJpmKToWDdwGEM6TYY/lVD9LcPa0CnS1CwDcHBfanzjqFroSaHXTuI+OcavyUDTlR+sV8qMTZiTWo6t7/ALQNUletuBB9jD00Egl34ZQPYwuQ7XJ/y7XaJtqsLJwgFzXmB7x9MkAPQ9wfnGzLOqSDzjEyWoV9Wg1sCThxokniT8njTixHr8oysTDSv19BC5C7seg+cIMEJG46JHvA1rTrXmr6AQpNnKs7HYlL+kLKUrU/faGJvTeDSqYtgHUXI2HPq0F8UkIQpEsAlVHs5NKcnIhn+GfiVyPumEsT/wDMrkv2MXPaPpyUsBThjWpu51AP6QO8MSHDk1u2zC6vQwjh7dZnyhw/AP7R7mEz05hyS6rAm+wrQRUlhgKcgLk7cgGiVgPh6J/7Ji3I+P8AwX7xMdZ4JTlhJKTVWoFhzI14D6xQ8I8M/EIWsf26hvaISbn+4/8AWPdfw/8ACnkPaOXdyO//AD8Trrz9LPh+BYP6+kPT8QEikdHwjn/4xP8AErKjlfEe2T5XyTnYlU05QS28NSPDWb9vnCvhf09zF8adPYRDdXCH8u2kfLw4NGhs3EDOnWNAlTsCLih3t7QNOLmyi75hsb94pLidi/l9YlSz4b42lflIrVxa4I63vyguNlVp92/ePJo/+RHOPTSbHr7Rcu+0fGc3YheKYXhT7+seZUTLUU6M6TsNi9CL34dfb+IfCefyjxfinxjkv2jp/O+cc/8ApkvOmZK2qmrUULOnQjkW3atYIZbkNXNTQZtAOCwQ3GFPCPhTyMbmfAv/AD/7iOseGvphyliaGocfW/yjScS7ghKtjUP98I7/ABFf/Mf9URNT8z7xV9gyJ2Vyyk9S3Vwx+6wX+bdiQDsaA+hEbwnxdIm4zWNg05MxVLehHzIMCVik3IH/ANh1IhfB/FGsTryjMOMYLAgdf3gUyZyP3vGEW6wBMZnZii1ARyHzeF5mY6KPUwaXY9IxMjClVSlDcd/lCk2UYcTcdYCfiHOFNj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0" name="AutoShape 12" descr="data:image/jpeg;base64,/9j/4AAQSkZJRgABAQAAAQABAAD/2wCEAAkGBxQTEhUTExQVFhUXGRcYGBgYGBcaGhkYGBwXGBgZGBgZHCghHBolGxcXIjEiJiorLi4uGB8zODMsNygtLiwBCgoKDg0OGhAQGiwkHyQsLCwsLCwsLCwsLCwsLCwsLCwsLCwsLCwsLCwsLCwsLCwsLCwsLCw3LDcsLDcsLCw3LP/AABEIALkBEAMBIgACEQEDEQH/xAAbAAADAQEBAQEAAAAAAAAAAAADBAUCAQYAB//EAD0QAAECBAQEBAQEBgIBBQEAAAECEQADITEEEkFRYXGBkQUiobEywdHwE0JS4QYUYnKC8ZKy0hUjM6LCQ//EABgBAQEBAQEAAAAAAAAAAAAAAAECAAME/8QAIBEBAQEBAAIDAQEBAQAAAAAAAAERAiExEkFRA3EEMv/aAAwDAQACEQMRAD8A/E47HI7GZ9Hzx9H0Zn0daPo0BGLMfRvLvHwDwa2MxqDTMNlaqS+xfvsY4JW1eFu1axtMjCRBEk2jX8upnY9jGkkH7YjlATUkn8hNqsajnwin4fjB8M3MQX8wbMOT3Ds6XaI6QQeMMoVQnO3Av7ws9BKKPw1KWAfyirlRr5h/aQK01haWVv5nehdz5hsIUlYxTMSSBobh9j0hmXiC1N6F/h/Y+kC9ekXhJU6S4rMSPhAOY3qeLW4Bo+wXgCJkoyz5MUl1Av5VoICgDWiuOjDeJGFxawcyTX81X40fSKJ8RVNIzEpCfgKTVN6iz3qIfbEBP/8A5TRVJIf8w4Hf9ozMwAcsoWffodaUg6wVLOYurV78y1xDKMr5TWjHzZTyBZm5xX+sVwMosXAKQbWbaug2NojfxRK84skszEEcnYevWLyZhQ7EuCCDTu779KxO/iDzDzIykFyRQM1WGgoKWvZ4K19IkqSfiFQRVq3+X1h3CAhiGPPcb8CIL4RI8zO4ULavVg2/xQeRhWVsCQnWlWBLW2OzwYltSQSzEBWYJrrcdat1gKK8/u3D6Q/jsOUnzBlZgWFA4NRTQ3HWF8bJyq55VDgFCuvONcVGZdhr7Ny3eHcORlY3Ftdaj5wsUuCRRqn5+rd41LFOgP79mgkVpkS2WUtUhweTm/3YQTL8J3B9NOYUKcxBMSjMlwfMD1O/3r3hOWtxtXMOAND2YdjD6bdEVUvu/QivqH7wRIDENxfqKe0bny2ytR8p5E1SeTuOsb/liLcQ3BtPXtG9H2Rx0qoIv76x1KGUCNa8vsw5jMNmlA6gjtb3hcSyRya2pLsYGfm8cjscinmblkPWojZKSdQO8CjqUvGZpKHjVrd4+Sne3vGyCGpAQ0wREt9YMJJeqbh7aaGkFTgTRu2sYhDDLBykV+9Y7+E1DQ7Q+rDTMoBBKR8Ow3ZhWOyGIYueDeoPyjEghJBhljQqDg2dq8o9TP8A4fw/4CJqFkggZnZ0qLApVsoE2LRPPhASPzAbsSB/cwZuUY4lGXSoUG6tzEMyUPUqbSgfa7QwrBLUA9rBXDntwjpwqpaiHrsKPTQHhGbAv5MgsHCtP9G0GlDQ0PDXp3h+UhKwxVtVXxJOxGvAwXE+GqFHzBnCgW6VseFQYWwiJBFRbfb9vvWGZAAOVVU0IIfWmlbQVOGWlswo4tauo5ta14Yw+FKlAIfuQczHWt9t6RX14Y4mXKylCklRY/hqC1OirhwUhxxALiF0lKgAryrTY76UPNqQ9g1AryTEjMdFBhySdN4dx/hUkjy5ZZoLs/F1Fga701oYj5ZcXhDw7Bh8ywgpSzghIJBLVsSQSPWM+PSAs5kpAGUFJcuQku4GYuLisZQkkaKO7Ejrp84NL/8AcBSkABrAgW2LORGvtcjzcqSBalcz2YpYUb/EtwMOTRmVmAAzO4dwFCihw0PWD4jDBJUAxruCC2obg/MERwS3It5j6tT2PeKc5HcbNKkpSRUWOjNWt38obqIXmyyzcLHgaVszwedJ8r6NfXyu/eh+3hmUHSAwDatu4824JIicxSRIBHEGnS49o6UlI4AttR6Hk3tFCRhqA7v6W9W9YJImhihSQxbzUo4yuzbpBgYLOFONwCD8/QQBaRQnlTjoeL/9oOlszOaFq7KNOF/usZXLZRq4NC1Kg033B5GH2GpynQ5NUtXl8ixPWGkrqCaA24PT394CUg0OtLfLo3SDy5XlY6U6UHtljUxiRM8o2Lg13gYTlpStK7pL9neCoSMpAFX+dhHMSgUyvX6bcgIFPyiOx2OhBMU8rMF4DqY4Et8o3JlPBpxtCGUAsEDbVoMpaczpdv6g/tHxw6ubfethBJCE2Ue0CjuAmh8q10ZnIPtFqXJlCv4mYtQBBbhUxB/lnZjyF40JRAqU/PpG0x6rAywxIAzbEt99xAcUhBp+F5gTmVUej87RJkKKWa9qF+WhEUETpnxUchqKVXTUmHVCyfDphSxfIXoXAccNS3tDUmeuQCnJmTaj0B3bThAPD8TWoSq1DW3QtF2XjAoEZWN/KSGGvlVQ9Y2eFSI6FoNUBJDMUrcs9HH7QTF4MZPiSx4uKcbg843Pw6VedJTmJLJFwPQDpA5M0jzOxG9QdG271ESvwR/DelNs3anERV8Mn5QyxmTtXXQKHJwCIVxcxKgCyXZyAKNvSh9IxKBGhFiTdhoQ1Wr96KciyvGJykpDObKL0r2eneEp4yqzAEA31Yhtuf3oZKyMhUQrM5o1X9NBQ1tDClOrKgEvQDK5zNWgFK7Rc8CzQfE8T+MUlhmYhSuIsaa78+sYlyXsfNqAx4OHNRrAp8pSKsRoXBZtDa8bkFFXBD6gts/A9tatBWng7gp7EEpenma9W0+7w4vC5fOgJcEHKC4UDYizi1Gum8Dw+F8zkhWYULlyR+UKFlNodoqKw5AADgsQA7EC5z+VjV9Ab6xGuiL4pJEwKUkJSKEEBmJYgncA+XS42iPKOUtYgmmhsW7EaVY7R6HEYV0lbi7WqTqFC92D8eEJzsGFAGoYihBehNK3oTesVKm8ksSt0KA1Ao2tXF73P+4HKmhLajiL1sXNC4/3HVS1Afhmo/KRqfykg9BGEpzAhXC9CyqOf6gWrwOsOpzDEk6JNWCiDT4rMdRQdzAPwwpbAspVGPO7i9o3hEDMDUAhiDVJcuzjZQjc6TkUbsDmDasQCw7RNIE+TlUkqT8SSlQsyhcjd6V5wcIAFdRfsz7Fi3SGsWpwkE0ul21SopuKVYMd4VE1amXvfRiTt/c/QQS+WzwMA+YEP5SsD0LMd6dI0CzEOR0ca9afKPpS6VuG5saV+7iCrkaaijkG1q9AmKbAZxzZCm/mSf7gAQerD0hSe9e+uj/KkHKmOYXBSSN7jtaNzVhiQai4Pr84DPD8plDYfOGkIJrlJH3vDqZSWomCAHWnK/rFPOTan/x+8CSli7HpFT8Im7+8MJwu3q32IMKSZyyGLkd4wqYn/YaKyPD3NyTskv7RnF+GLTUpUlxRxcdrRsrJ0rENa/vB5eKJLBi9KgW1aAKw1dX7RX8L8AVMQVpUkqcpCTTapPpAUxOIOZwAfT2MHGLNwQnehL+8LYiWUEpWCFAsRsYylPGMFM41RL507USR1ihJmLNCokNrlIHc+0RsPNTY0HfvFDBgPRaB1+X3eGYqatyZAY5iP8TRujj1jM7C5aiYCdj7G1Yek4bKnMpaC2gUT1oa1js1SEsHIUC5AL34MfWK3m+jl+01IX+VNndmPqC4MZlEhgWZ3qLHZXA89YrfhJbNkUSkEMpFC9nym/brB8MpC/KtCZZ4lQ9Pw1MDsaRPVxUgHhiHORKQvdL1/wAONjFZeFCQFAFVgNFBq5SGJoXD+mkTp+BSHUlCnH5kkEPsoaDiwh2SuUUEoLTSGDAjMeL21q7RG+fCmZmPCk5WTUAOABVLgCr7nWrwlOwRS5Bb+mvzsofPWKyMRLy5ShQULtkRZmJL1HGsDxE0Ll5WTxXxH5X0LNw2asXbWxKwHiK5LJLFBY176WOn10uIUucM0oqWBUpUo50vqG0iXPwVCAFZnqFDynbLxO2+0JSJplKuSnQ1zDQjdxtBVTXrkJ/FcXUwBsyjTyqexpcbB4TxOHylSF5szApUbg6V/MGIYuRBMHikzfMFBKw5zAkU2KA7VetDW5htUxKhlmFJJ3rsQEqBrfpwgOFZElJ8s0JQsD4j8ChoFAWelbU3YQtivC8wLnzsb3IawUL1320gyMcUrBdZ0B8ti7O9C9iLekfYrNLOZBSn+k2Jo9CS3IMKUuYzYhmUpJc60ZQBAVVnI4+4h7N5U/CAqlWIST8IcihpXiTFCasLulgaE3ANWBL8RfaAiSCko12V1d+L93EbRhKZIzDL8LfDQkMNAdKjWBjDDKdr8nuPn1h5CWLaNWm9H7trZRhcS8qiAVB9OxseJ9YxkJZW1INjyBBDHcX6KgilUDXp/wAgWI+cHxkhzQg396Gl/wB4RYsNwR8tegjaLy1NPnY2IZ9tQeh9oyssXZtDtYfN41iwGChrzpUn5wabLzAmz6/1C3cEdoweFkgnQsBSGEywzkji8LS8Qd+og4OW7V3vHSPMKlPG+zwVKdGpAJSif2EFCSav84dOHpRKS4IezAAn1pHypRUCVueFz9AOUDRMTT4lHZxXoBBTitMp6FvnFbGwlisOkcDZ33tQWpQvCcjEqlKdCqGpo4OziLUnDKnOBQD4lErIHQOfSFZeHBLFJVcO4D7GsR15MhLxLxFM5efKxZIIu5AZ3NYUTKTyOziKs7wgEOAp/uzQXC/wtOmjNLQ/MhJLcCfXhEXwcqUnD99fvWCyZAFy3IPWNIwakHzAggsQQ7Hjt7xSkyAw+TfK0YyAYXBhRAK8p0zGndqdY9XgfCFIAZSWBFWBrwNUkc2iVlD5VIYUJYv2YbRRkyihIVLIyKPwqKSdagiqQ1GLXgXiviMUZQKUrzF2UgCWSG0ISzB+BiZ+OtSs2RSP7QQTwL0blBsJNSFJUpISkbBk0tV3I6xZHisnJlTJlq1dqk8HJMFqpz+I2O8QVMypZaEj4hmLqFKAAU1vCK/DlOWBqMwtUG79useuGPWAEiSgkM5Q6Tf83mt2hs+LTZiglSEJKAzKSkmv9WsJ+Nea8P8ACSU+Spb4fxGNwNmIcj6CKuI8AmZCLhy4XVwdMyYbmLTLKUqyHN5krDujRvKAWcW5xWl+KFBEtbLLioTRQNg5Dg832pGP+PHp8OnS/NlVSxJJ7Fw4Zu4fiOb4eibmKDlUA5BSAX1c/C99Ki8fomKWksVS2ChqqoApY1B6RF8S8MkvmllSVF7Na1dDbWCw83XicJhSg5mSoVZKlZSSP0E2I48uMXcIQuqvO1GUCFJrQLGh4jaMYrBEB2SpJYOxKVAbsCzfq6Qmmep6hJUmygp1M71f4hXWsEUtmSgp0KS5ykaG4caG7mxAgGGkGWcpSpcsgs7dm1YC2sK4XFLfKL/pDKccBfT0rvBZudLlnlqa4JSDxI+H0IjaxaYlKSpmAOhLBINjUO1QH5ONY4Dn8qmC2YEBsw0rYkGjcIczq/NlcaqsqlnqH96wKZ4aSfKQAoUSfhO4BoxcAhrGzERmwrMQFAAFjxrXhwZx1hQkmhPmFxcPcHjqCNjGpuGmigCnFvzO12qXDVY8YGjMS5BCnvo+qVPYlrbiC0zllcy+Ug2LcOmrfeyUty4oQXFRrdupfuYoT8IXCyK2cBm57VpWMzpADmoNC4fS9D2N9Y01rE1K2DO4331HzguHVUjik+lPSMYuXlNbKNKCj1+veAJWQ36mbnlLDrSKlcseQzGjMBwp6x0LAqT7+5jCZR3rpX2hyVhgAKOT1i8eYGWs6CnWCplqVq3y4kxpC8x1578tI2LlAFfzbJetd1cNNYcbRES3ok6cB1PbrBBh1XYtxb7Eal0Db+ra9KQZCj8IDvenz+UNVIo4DEZJRQM3mLlvzQt+HoAxew163h7ASpbEzlkbBN63ci3IR1MuWVEoCyjQanfzENfYGI2OkjGGwbN+ISBWiWzEczTvFTEYsfhgBSnpS+Vh+rSu2kCwYBzJLMWLNmIahqbDtaG5GHSVPLFAWzEpbTWz8LxNuqnP6TVg0zEuhJzChzDy7h2uLwDGeFOxzgFqgAhuQeK6gpTlRvoGq3EVZhGpKc7JAcixJFNGazVuYncdJxpXwzw9GQFS1BYNakE8U3BjfiOCWFllINiCb7EMAx9CXhxeBIDAg2ozHoWt9eMblKTYPmOpUbChqaaaOYnbqvhIEcKlnzAu1k8rlRjYkymoopLCgeulmA6vBzNUdUq0p8zTvSFkzWPwIDVqRlHNTv6vDpnMPeGqlqUSpStgMw+fs3WKpw6VFigBLUUUtqdWjzS/HClhnlj+1ILvxL+0K43x1VwqvEEUp+XL84PdFj1ipksKyAykjRwwJ/UKEio99KwJfiSZYIzyzU/lzPwHfpHil+JKmP5ioUYANrrp9INJY0NA9QKnc2rHWc+HO9T6W1fxCtzldixufQmrdoUneJFV1UuyWFa3Dgk8YEPD1LFM5a6UoNO5Y01b6Qzh/C0j4pC1GtpikliKUSWcOLgaRPUi51XJXiagDkCmJDsWPch99YalTMxDol7HOtKnvoTS+8Hw3hyLpw4Dj9Dv/wAhU8RD2Elywkh1SzzIB0ZkkbaxMVaxJwaDRpYNwAUlJ3S7gij82jc3ApJfMm4sHBHz2h3+Yk0BUFkEVB9stVcq+0BxHiEskgJ81qAO4YM6WIoNTFJmh4fw5SfyoWm9Q3lpVhVt4DNwKAHA2dJJKSOBdqWuLAxSkICg4WpJ2GWgsxUa3PB6wOfgyhllUor/AKXc7vRQNOAhwb5RloK0ugBRFSzBjuH46NrCv8qVKUGYqDKBYuQL11bTgI9DMkuSoywmzkO6deY4OGrCWIlpVRK82xLEf8wzdKisFhlSGWCSnzNcUpyepHPvSF2D0Um7VSQArYvqRtqDvD0yUok5y6gLpcuP6wL/AHZ4WxEmYA4SprZnFtHBc04xPpRPEYPOliVOLMAxvXgbdoiY2UpOQqoQSN+Rcfd49HME8eY5b3uXFC7FhtQawvPw2dJp/ka17ffaGVFj84SsVJp6f6EbTPcH3s/0EAUtJa522+6XMakTLG5rlDMH35D1ju8Qq3TlCKFqu1AdhpwHWDypOUBrl/3Jp+5eASZYDlyXLk7nnDyUO6ir725QaqQaVKA+Ikm7DXrpDMtajZISNOnvH0kMCUpYaqNuI07Q5g5CioZrUokb6DLEa6zkXB+Hod5iqvoPl9IozsQkMiWlVBdt7UFh7wpIkVL5kgEvUVbR09tTD+RKWcvX4Bazuo6mI+9dJPwBOHdDq17HUOosG4cIKUkXokUAYD0vyMcTiEG5J2FQkdNf2geOx36XzbmgApT1fSNqtUJS0lQCyzAgMH+/aNI8TCAWGctWjjqp2HR4jYUzCpwpSCQXZ3Zj1biYOqShKSczlw5JzHi4+e8GHTQxKlu8xs10JpQabt2tAMWsBxo1Sr11LnlvC0/GN5UqprQOX3OkIzMUNACeJYC9y494MVapK8SIH/k/yr69ITm48qokdQ1+ZoP8Q8IzZznzEnTcDk7P2aF1ziCwJfgfmNORhxPyhmfOKSXVXVnd+JNT2Ecwshc0gAFnZ/u8F8P8IKzmXwpUR6bD4RIL/hijMM5DUarEfYhnhvPTnhvhSUA5wqa2rHLwDOxHWL2HlZQwSEcGO3AMBCuHwgNVJTXTOlVn/WpxpDn8uwzghPEH3ymHVSQ+MLLNQeF27Zn9owrw8B2VWnlHmV3tEKf4kKhDqKQS5WvLoKeYua2APSAzUzlBlFfmFEgGWgjkPOoU/NBrevtTnzEJ+Kbl4AhzerC0JHEy1KATmrcFSlE1oalkdYUx3hSpSUqUUhL0ykUd9baWFXjuEdaRkSyQ3mJASxewo/doDurUyZLlpAKgSaBEsuo6kFTFR6NAZs5arIMpKAW5G+YO/dQjOFw8lIJl+aaaOfhJrqbj+kB+EH/llKf8YmlW+GWP7Qm/MwIj6RiioAJJQHqoj/qgUFda6QxLxglgeVRNam72udeTxO/nw/8A7IJUPzMSE99OcLoxQf4sxsVH4U/2vQ06RWqUcTi1qNQ5YBMt/hH6lsz8vsDThXf/AOyhmDnYAEN6tC2CxaASy8oFVH4lE2DE+/aDqnBSgAVKGgFA2jtR+8DQVSSAAFoGwyEHrWo6RlOIITQODuBkezgu8alMQQSAToKk75jtwrDKFgXqf0gJAA0NLczDGsS1DJ8SiUndJDdWP2IEtFymxYgn2JNWsx4xYVIl/nSkk6NQPpzhWb4eEglBUkaAF01/pU427Q4l+K4eW6XJ8rOSeH794LLFmHe/XhAlrKmCWYb0D2pD2Hw9PMW3J16x0eKR9LluQ2lv9RTweCKjqo7CAypYDU+9ooycYRRJA02YCr7mB255EVhnOtKN8gSYalFhlVWtAASW2BtU/dIWlrCndWUep7OfYRzOoakE2AZ9aRNdJhxLIDlhqALD6QtiMcVk1AfUn5bwtNXuX0uSPU1PpHypaki96Nx4nhtGw3ptBG4Avev3vB5agx93AGtjvCqUt5WrQtqde2sMJRMIqGF6aDfT5xgMuYCDXKzakub2PK8KzsVeuZwLhi77B3HaOrLmlQK6seP2IUKnc2Hr96b+rMmi3GlF6lJA5Fq8Gd/vnlUpRDlgNNhyDQXDpU+ZyCzBtmt7cr7Q0oFs9KVJPQEncvoX9hFYnf1M/DFr+gbR2cxY8HwKWqCpVCBUC+413L/WJ9SCUlgKsshtnc/tzjeGx6kkZsrC5ASojkD5REKletw6WSVIGQULZ69Uu+saPjCnda1KD7gD/kpJFOEeTxPiTzCtIYGg+FX/AOQN3YDWB4jxReYHygpZsqUgPoWaul3tE2L+b1y/FTTMWKhRwagOczggbWB1hFWKzKs4csovV7Ud487LxalKzElSiWKiSatvcngNukFTjjQVUNg1OZDgcvZ4qRN6WF4hIYEgkMXAYAXo16j/AHGpnj6kVSCo6qmb2ol/qeUISfMQlATm6sBXzE5mo+pj4S0sWYqYusj0AZmvUDrDeZUzpXT4mJy3UmfNWdAEgcAl3YXFuukYwq5kyiySq2QAh2DB2qpuenCJ5ltT8QncC5PBiGHrBZWHWCFJ8mgWVN2U53ifK5FjP/LpcrSmgZNM7HTKFFj3hfE41c4v5gwZ1Fy12/Smumm0TZ06WgZi6lbvlD939ecTp3iyjRDpFqfLUxFitVcb4iuVLEtwEknyC5NL/UjS0T0CaSHQsBX6gpKW1JIDkVFhCeEnqlqExBOcG7BgWOhcPXXtFnw7+KcQEqSjKpRzFSy5LH9SjoBoKRm20fBqSFBiGfzKqkcSXYgO14uYWfKUQEqXOJfNlByjgCWfm4jyOFEumdRmqezhKQeZ/aLeG8SNgcgItLSVP/kflGVZ4W8QkoI+CXT4U+ZV9TRiYGlZJypZncJHxHiSDTu8TUzkhiWTqVLYqJ4Cw9Y6fFxUSUlR1I+Ef3LPzPSMdyKqhkYrUkC16DkPvrCuM8UsnK+yXZ+KzoP6YjY0qDfiTGVU5EPQbrWbDkH5w3hWCAlAyk1MxVy+iAaj0h0e35ohIAciukNpLBzfjCyVv8KSdi9hDMhG/u9Y6vHyKmYVfXhD+DQCzgVLVsLH75QBCa0H7wefOy0FKfvA6yfqhjMUkD8OXZgFUuQX+zCIUXIYV1+g1gUg/mNvc9Y0gufvq+wYRm0ZHkBU4e1t9qNtA0gqJI0etxyD3jiQ9dPyjfn+/wAoZRiALNTZmHRo1v1FSfdMhAl1NVb/ALQCfiy1NOD0vv6QEp1N343qBx7U4xxZLA6uLFgNCrag9oZyOu/xlansDQ1OpNGD8Kkn6VEtZJ/03Ufd40BRgWbaw/2zvyjWdFAkuKByA/R9vWLcjCSTU1S5arUvUPTn6Rn8PPQW2L10D0Jcl+fWALWVWJZrg0PDlTv6FXN3JPEPRrdH2gvX1FTn7r4YVRoKs7DXoA8CUkpuKaMa3Zhr2Ea/G1+F+x40Yt2HKO/ivVgwo9S5DWDdtBXeI9nQCCqteRKXOltBy9IxMWm2VqUFNd24vSGAh6pSw4ORwIJ+sBm+WgDHXfieAO9NergD8wvTmOta05UjUghw5IFbcrP9IEtZ+g/b6RorJYEtwq8QoyJiRpWnl2Hd2h2XOUWJdKdBQl7bteJstAZwA+6mI66DtGwX8yiDvU05PftFQVTlzwAwS5Li2u+7tsDzjE5KlDYdSR3LdX6RnDz0jgG1IS+tOoitg/G0S2KJUskaqCiX3uPlziqJalp/h+etJUmWrygk5gQwHEgARPEo6mmv7/vF7xLxabPbOsBJqUhVP+IPK9YizUuLKIFtB6t6RF5VLQVoHLgA8dTKNgg9ae5pHfwGuog7Ch++Zgn4QaiS3E0G5uNuMRi9dlymckgDYKp0Iv8AtDEicbS0ubP9j6wBMkD4jbr+0ZViVEMkEixLAd2ECtPDDhiucrkgNXnUMPWN/wDrCmEuWAhL0ypD9G1tvEuXhiS6vv3A6w9Lm5PgZNKm5PHNft3hZUxGBUlAmOAlTE/mmE6+V/V4B/PZRQ19TzVYchE2bjSfKAo8ye7V7l4CueB8SnOyanqr6NBhlRpUv/QH3WGkIa/vHJadBsf3j6Xfj3aOzzzD7CgFNO/3/uFZinPV/pHQfMBtU8LX6QNBd60+e0Y2joJI0At8/lBUJcbCo+r/AHvC5rlSDV69t4akzU5gG8v/AOU8duMb00YmJOtNt+g1MGkyzUWb00qdT/qOzVpKs6QwOtjyH6R6l40pQYaAPp9tvwpBPCvNdJFLsNNOpHJukI4jFAqcggNQOG1vSg1jM+aBpox+nDSAoWaucutdeJ66X5Q6npz8R/MfhIpcZq3Iap5u0aTOBLMdO3IOYyJxUSACo6u9uNfKOcP4TCTV/wBuyQD6hkwaZPxlKTQMW2ygW/SGAfiSeUDCVKqz7Olj3OsXJX8PHXo5Wr/fIGGpX8O3ckcHPzLfesTe46T+Pd+nmiHue7nRqn5v3ggkpoSTwJoBwsKXp2j0y/BCxb1qOdX9LNE2f4MpJdgepfrRj2MHzjX+Pf4QqSALjgzDhrqY6vAmlOQII29OsNrBDAgj+lTDsQC51a3yFMmk/mCnowUHDaZTYvtatovY5XmykV4fUDpx2o0ZRh/Tk3QPWHRIcWUCKeaxGgchuRMZSa+aux6e9rEfKDY2FJiTd2+9Bp2EfSgQQ3rU7M20OKksKEaWN+St+FDwgebQZnuXDV94LhaMokuAa3BckcWqTS3vDMiX10BLeibwo5FXCRyd41LW9gpXAu3YU7wxj5IqPMouKUAr0fXhHysKSaqSjgKnvf0MYly5pDBkCtAPYVr1EHMsAeZRPVL9iSYtOlJklCbFyNRSvqT6Qst9A3G/33hmaEvQd39X+ogC1ufy00Bf0DxNVGEYexKvv74R38X+o8mA94Gp9QeoI92j7/j98ojFa+mYoiw++cAmTFalo7MbVQ+/WBiTqK/feM2sZhxI7CMhXD0jbD+kcT8hAyRRsx6AdnjNr5I3/wBxktpxfkLxjETCSwf79oHPmMGHLpr84tzgyZlHFzTjSOyQ4+fGkBT8aUNUJqeJB7moEFD0SA/AC53P0hE8mZSwAT0duT+rCOylOSbcK2Gp34JtSBzqAJBAAbm9dA5A57w1gpQ1NNzS3Dm3aDVyD4dOpBLv0FLmNTl0pXQUO779Y+mr/LqeVtBCuImk2oBZX/i/WsC6EaGtfSvq+23Ewx/6VNK8qkTAeKculw4sxfW8MeF+FFbUyovQupX+UezwHhoACUhgNLNwAjn13Pp1/n/C3zfSH4d/DqQxU5O1wOh6R6jCeHmgABPoP3/aGkSkS9ibcjyOkBneKAOCQOA+68o5W/r088yTOYZ/kDahPH66U+caVgWp7d+UTleMp3PQE/KsEl+PpBBJL8Uq+kG8nOzEzBnT79Ki0KT8HwHb94oYTxaUujg8mO2kNBCFUSb9BDkvoTvqf+o8jjsEDQgEGImOwbK4HUX2c7x73E4HgPZrG2l4h4zB3pBOrzV3nj+seaCyAK5xa+Usf0EBuhbrGVrJdqh6uGNKjMLhV+ekbxgMtyGa6kmx48Dx7vAVEHLMQ4AoRTMngoNUA7UpSO27PDwd8Xi5R0IDBrkVckB9apt27XG52DH5nUKVBdt2Y87wQV8wpoRcfZTXmG54VMAYm24A61Nr2janGJWDRdExTcq+9PnDicEf1KHMq9gYClKVDyllG1qgbEGvaB5lJpmKToWDdwGEM6TYY/lVD9LcPa0CnS1CwDcHBfanzjqFroSaHXTuI+OcavyUDTlR+sV8qMTZiTWo6t7/ALQNUletuBB9jD00Egl34ZQPYwuQ7XJ/y7XaJtqsLJwgFzXmB7x9MkAPQ9wfnGzLOqSDzjEyWoV9Wg1sCThxokniT8njTixHr8oysTDSv19BC5C7seg+cIMEJG46JHvA1rTrXmr6AQpNnKs7HYlL+kLKUrU/faGJvTeDSqYtgHUXI2HPq0F8UkIQpEsAlVHs5NKcnIhn+GfiVyPumEsT/wDMrkv2MXPaPpyUsBThjWpu51AP6QO8MSHDk1u2zC6vQwjh7dZnyhw/AP7R7mEz05hyS6rAm+wrQRUlhgKcgLk7cgGiVgPh6J/7Ji3I+P8AwX7xMdZ4JTlhJKTVWoFhzI14D6xQ8I8M/EIWsf26hvaISbn+4/8AWPdfw/8ACnkPaOXdyO//AD8Trrz9LPh+BYP6+kPT8QEikdHwjn/4xP8AErKjlfEe2T5XyTnYlU05QS28NSPDWb9vnCvhf09zF8adPYRDdXCH8u2kfLw4NGhs3EDOnWNAlTsCLih3t7QNOLmyi75hsb94pLidi/l9YlSz4b42lflIrVxa4I63vyguNlVp92/ePJo/+RHOPTSbHr7Rcu+0fGc3YheKYXhT7+seZUTLUU6M6TsNi9CL34dfb+IfCefyjxfinxjkv2jp/O+cc/8ApkvOmZK2qmrUULOnQjkW3atYIZbkNXNTQZtAOCwQ3GFPCPhTyMbmfAv/AD/7iOseGvphyliaGocfW/yjScS7ghKtjUP98I7/ABFf/Mf9URNT8z7xV9gyJ2Vyyk9S3Vwx+6wX+bdiQDsaA+hEbwnxdIm4zWNg05MxVLehHzIMCVik3IH/ANh1IhfB/FGsTryjMOMYLAgdf3gUyZyP3vGEW6wBMZnZii1ARyHzeF5mY6KPUwaXY9IxMjClVSlDcd/lCk2UYcTcdYCfiHOFNj//2Q=="/>
          <p:cNvSpPr>
            <a:spLocks noChangeAspect="1" noChangeArrowheads="1"/>
          </p:cNvSpPr>
          <p:nvPr/>
        </p:nvSpPr>
        <p:spPr bwMode="auto">
          <a:xfrm>
            <a:off x="155575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2" name="Picture 14" descr="http://biokrasota.ru/uploads/_1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358842"/>
            <a:ext cx="3462328" cy="2737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ВЕСНЯНКИ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00200"/>
            <a:ext cx="2390804" cy="4495800"/>
          </a:xfrm>
        </p:spPr>
        <p:txBody>
          <a:bodyPr/>
          <a:lstStyle/>
          <a:p>
            <a:r>
              <a:rPr lang="uk-UA" b="1" dirty="0" smtClean="0"/>
              <a:t>Веснянки </a:t>
            </a:r>
            <a:r>
              <a:rPr lang="uk-UA" dirty="0" smtClean="0"/>
              <a:t>— дрібні жовтувато-коричневі плями, що з'являються в основному на обличчі, грудях, руках і спині.</a:t>
            </a:r>
          </a:p>
          <a:p>
            <a:r>
              <a:rPr lang="uk-UA" dirty="0" smtClean="0"/>
              <a:t>Веснянки — прояв успадкованої особливості пігментації шкіри.</a:t>
            </a:r>
          </a:p>
          <a:p>
            <a:endParaRPr lang="uk-UA" dirty="0"/>
          </a:p>
        </p:txBody>
      </p:sp>
      <p:pic>
        <p:nvPicPr>
          <p:cNvPr id="18434" name="Picture 2" descr="http://t2.gstatic.com/images?q=tbn:ANd9GcSVx7pBF9khYQtOYnbV_lc0ACTVVlJ0h4JliS1Tgx7pDE8NA2-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71546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7772400" cy="1143000"/>
          </a:xfrm>
        </p:spPr>
        <p:txBody>
          <a:bodyPr/>
          <a:lstStyle/>
          <a:p>
            <a:r>
              <a:rPr lang="uk-UA" dirty="0" smtClean="0"/>
              <a:t>ГЕРПЕС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642918"/>
            <a:ext cx="3714776" cy="4595826"/>
          </a:xfrm>
        </p:spPr>
        <p:txBody>
          <a:bodyPr>
            <a:noAutofit/>
          </a:bodyPr>
          <a:lstStyle/>
          <a:p>
            <a:r>
              <a:rPr lang="uk-UA" b="1" dirty="0" err="1" smtClean="0"/>
              <a:t>Герпес</a:t>
            </a:r>
            <a:r>
              <a:rPr lang="uk-UA" b="1" dirty="0" smtClean="0"/>
              <a:t> </a:t>
            </a:r>
            <a:r>
              <a:rPr lang="uk-UA" dirty="0" smtClean="0"/>
              <a:t>— вірусне захворювання з ураженням шкіри. Джерелом інфекції може бути хвора людина або носій вірусу. Найчастіше </a:t>
            </a:r>
            <a:r>
              <a:rPr lang="uk-UA" dirty="0" err="1" smtClean="0"/>
              <a:t>герпес</a:t>
            </a:r>
            <a:r>
              <a:rPr lang="uk-UA" dirty="0" smtClean="0"/>
              <a:t> виявляється в холодну пору року, коли захисні сили організму понижені. Інколи </a:t>
            </a:r>
            <a:r>
              <a:rPr lang="uk-UA" dirty="0" err="1" smtClean="0"/>
              <a:t>герпес</a:t>
            </a:r>
            <a:r>
              <a:rPr lang="uk-UA" dirty="0" smtClean="0"/>
              <a:t> виникає на фоні інших інфекційних захворювань (грип, пневмонія і т. д.). Як самостійні захворювання розрізняють простий </a:t>
            </a:r>
            <a:r>
              <a:rPr lang="uk-UA" dirty="0" err="1" smtClean="0"/>
              <a:t>герпес</a:t>
            </a:r>
            <a:r>
              <a:rPr lang="uk-UA" dirty="0" smtClean="0"/>
              <a:t>, його називають також лихоманкою, і </a:t>
            </a:r>
            <a:r>
              <a:rPr lang="uk-UA" dirty="0" err="1" smtClean="0"/>
              <a:t>оперізувальний</a:t>
            </a:r>
            <a:r>
              <a:rPr lang="uk-UA" dirty="0" smtClean="0"/>
              <a:t> </a:t>
            </a:r>
            <a:r>
              <a:rPr lang="uk-UA" dirty="0" err="1" smtClean="0"/>
              <a:t>герпес</a:t>
            </a:r>
            <a:r>
              <a:rPr lang="uk-UA" dirty="0" smtClean="0"/>
              <a:t>, або </a:t>
            </a:r>
            <a:r>
              <a:rPr lang="uk-UA" dirty="0" err="1" smtClean="0"/>
              <a:t>оперізувальний</a:t>
            </a:r>
            <a:r>
              <a:rPr lang="uk-UA" dirty="0" smtClean="0"/>
              <a:t> лишай. Простий </a:t>
            </a:r>
            <a:r>
              <a:rPr lang="uk-UA" dirty="0" err="1" smtClean="0"/>
              <a:t>герпес</a:t>
            </a:r>
            <a:r>
              <a:rPr lang="uk-UA" dirty="0" smtClean="0"/>
              <a:t> вражає шкіру в області рота і носа, рідше — щік і вушних раковин. Нерідко локалізується на статевих органах. Інколи висипання виникають на слизових оболонках порожнини рота.</a:t>
            </a:r>
            <a:endParaRPr lang="uk-UA" dirty="0"/>
          </a:p>
        </p:txBody>
      </p:sp>
      <p:pic>
        <p:nvPicPr>
          <p:cNvPr id="20482" name="Picture 2" descr="http://superova.com/wp-content/uploads/2011/10/gerpes-na-gub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4524389" cy="3000396"/>
          </a:xfrm>
          <a:prstGeom prst="rect">
            <a:avLst/>
          </a:prstGeom>
          <a:noFill/>
        </p:spPr>
      </p:pic>
      <p:pic>
        <p:nvPicPr>
          <p:cNvPr id="20484" name="Picture 4" descr="http://nebolet.com/medimg/content/gerpes-prostoj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86124"/>
            <a:ext cx="4505325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ВУГРОВА ХВОРОБА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4572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ВУГРОВА ХВОРОБА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хронічне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рецидивуюче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захворювання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сальних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залоз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волосяних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фоллікулів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Захворювання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найчастіше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виявляється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період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статевого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дозрівання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Класифікація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неонатальні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дитячі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юнацькі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звичайні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вугри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дорослих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к</a:t>
            </a:r>
            <a:r>
              <a:rPr lang="ru-RU" dirty="0" err="1" smtClean="0">
                <a:solidFill>
                  <a:schemeClr val="tx1"/>
                </a:solidFill>
              </a:rPr>
              <a:t>онтактні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к</a:t>
            </a:r>
            <a:r>
              <a:rPr lang="ru-RU" dirty="0" err="1" smtClean="0">
                <a:solidFill>
                  <a:schemeClr val="tx1"/>
                </a:solidFill>
              </a:rPr>
              <a:t>омедональні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yak-prosto.com/images/4/d/yak-pozbutisya-vid-vugriv-i-plyam-vid-ni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86124"/>
            <a:ext cx="4762500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2928958" cy="4595826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Загальні рекомендації. </a:t>
            </a:r>
            <a:endParaRPr lang="uk-UA" dirty="0" smtClean="0"/>
          </a:p>
          <a:p>
            <a:r>
              <a:rPr lang="uk-UA" dirty="0" smtClean="0"/>
              <a:t>Дотримуйтесь правил особистої гігієни: стежте за чистотою шкіри і волосся. </a:t>
            </a:r>
          </a:p>
          <a:p>
            <a:r>
              <a:rPr lang="uk-UA" dirty="0" smtClean="0"/>
              <a:t>Уникайте вживання жирних кремів, лосьйонів і косметики. </a:t>
            </a:r>
          </a:p>
          <a:p>
            <a:r>
              <a:rPr lang="uk-UA" dirty="0" smtClean="0"/>
              <a:t>Не носіть тугих капелюхів і тісних комірців. </a:t>
            </a:r>
          </a:p>
          <a:p>
            <a:r>
              <a:rPr lang="uk-UA" dirty="0" smtClean="0"/>
              <a:t>Від дуже частого гоління і старанного миття обличчя вже наявне запалення може посилитися. </a:t>
            </a:r>
          </a:p>
          <a:p>
            <a:r>
              <a:rPr lang="uk-UA" dirty="0" smtClean="0"/>
              <a:t>Харчування має бути повноцінним. </a:t>
            </a:r>
          </a:p>
          <a:p>
            <a:r>
              <a:rPr lang="uk-UA" dirty="0" smtClean="0"/>
              <a:t>Виключите з раціону жирну і гостру їжу. </a:t>
            </a:r>
          </a:p>
          <a:p>
            <a:r>
              <a:rPr lang="uk-UA" dirty="0" smtClean="0"/>
              <a:t>Виділіть достатній час для сну. </a:t>
            </a:r>
          </a:p>
          <a:p>
            <a:r>
              <a:rPr lang="uk-UA" dirty="0" smtClean="0"/>
              <a:t>Уникайте стресів.</a:t>
            </a:r>
          </a:p>
          <a:p>
            <a:endParaRPr lang="uk-UA" dirty="0"/>
          </a:p>
        </p:txBody>
      </p:sp>
      <p:sp>
        <p:nvSpPr>
          <p:cNvPr id="22530" name="AutoShape 2" descr="data:image/jpeg;base64,/9j/4AAQSkZJRgABAQAAAQABAAD/2wCEAAkGBxMSEhQUExQWFhUXFxoXGBcUFxcUGBYVFBUXFxcXFxcYHCggGBwlHBQVITEhJSksLi4uFx8zODMsNygtLiwBCgoKDg0OGxAQFywcHx8sLCwsLCwsLCwsLCwsLCwsLCwsLCwsLDc3LCwsLCwsLDcsLDcsLDcsLCssNyssLCssLP/AABEIAMkA+wMBIgACEQEDEQH/xAAbAAADAQEBAQEAAAAAAAAAAAAEBQYDBwIBAP/EAEEQAAECBAQDBQYEBQIFBQAAAAEAAgMEESEFEjFBUWFxBhMigaEykbHB0fAHQlJyIzNi4fEUNBWCkrLSFhdDosL/xAAZAQADAQEBAAAAAAAAAAAAAAABAgMEAAX/xAAiEQACAgMBAQADAAMAAAAAAAAAAQIRAyExEkETMlEEIkL/2gAMAwEAAhEDEQA/AOLzMEh7m8DRfP8ASv8A0lUMRjGzL81B4t0xmZmDSlQllJ/CMsjTpI+9ko2Sxsr+SmQRquXQZ4NNtE3lMfy/5TqNiuzoQic0RCiqAb2kP2UTB7TBM4nL0UuPMBaVIVRGIdow5uqmXYqam6hPHbDsfVXxBYbNGIabAVJ4Aao0xKkBjS4kgNHEnQKfloKi2G4bgT5twhtGu/ADVy65h8hBw+XDIYDQ0X4k7uJ3Ky7IYIJWFmfTvXAF55/p6BTP4jY8WNLGa00G7j7LfKtT1aubpUacWOiX7W9oJeLGzRz3jYRq2ADZ8TjFP6W6U3TfD5lziJiOaxHDwQ20DYbaW5C1LnyXJnysaXjAxm+J3iq69an41VnhMWJFpc11oADTpmueqElSKosJyfc/U15AnL6IBhNfyiuuUUr5m9Oa/QZCK40z5W7nVxr6Ackwl5JjNK0G7jUmmpPBKxz7h8uOFabXyjmeJTuFN7C6Xso7Szfd9hM5CUS2OkM5JpOqYU4BDwG0CxxLERDBRclFHHnFZ8Qm2u7+yjPFHeSbjdx35DkEYWRJlxppvwA+ZRMzCEMd1D1I8TtKN+SzNuTsoqQnnn37qENaBzhqeTU2kcLbAh6X3pxOyJwSRArEI0s2u/NbT0UDXb4nhzOiYVsTzTaAjVzvh9NkmmhksBVxtbcnZPI7iOu/LkEpmnZan85HkwblCzkhLGhhldO8Ptu2aP0hJZtgpy+PNN5t4A+6kncpVHYSVaLOcScm4V6Bfnyl6crp7Cw+rs1NNOq1bKC5I8IqSeJGg96usmjPKBNGFR1OgWT2UJ1TaalvEOOp66od0IHZUTJUKcZiExXE6oDOq/8AETD2wooy7qOVVwnR67wr2IzuJTrs32edMkWNFYn8PCBUXTUBs55DiO4lbDPzVk7sm5h0Xo4DTZFIWyLMR68szE0AqVWRcD5I7BcAaKuIubDkNSep0XPRy2L8Nw9zckIe1EGZxGzdF1TsT2caH984AltmW0tSvVJuzeFFzy+l3uAbTZrf71K6dLQmwmU4BZpMvGID2hxJsGG47NFevLzNlwntHjMR0ywilWvDnfuJ9n3E+8DZW/4h47kbx/MR6MHvuufYFhz4kRr3k3dXatzWt1Fbds0RVHQ+12AiO9hbSwrtWh1CFwvB8lmjqTbT4qjEStCBtry4oePNVJprsBbzPAc0tjSPrIYs0Xv5A/MrwSK5WgE1vv5czyWAiuce7h3cfaeNGjgz6p9huHiGBu7idkG7GUaPklI0u7Xmm0MUCzhs9y9zERsNtTrSwR4c2eJqbbDBqfvgpsh8w+pqG8tv7rzORzEffStvLWn12RMowVvoBtw4DgPUqEn6YVoMc7u2taylduQ3J49VhLShjRMtfCDV54laQZdzzV3hrx14CgVFh8m2E3I3kXE6lFRsLdIwj+EE0sBQDkkU3Y1NzsOfFPMWihozHy6lT0aIAC95++SExYIFnYmUAnU6D59FNTs1Un39VvieIF7jTp0HAJcGElKi1A72E33X2DKFx0uj4UBMYUoA2p04ceSezmAGTtQcPjusY8qB4PytGZx4nh6eqoGw8kIvcKu5/qOn30SXF2lrRDGp8Tjv4tAniyEkScK73E7g+RP+VlEgAGh2t7gmEKX24G/vv6D1XmZZRxrTX4q6ZnaAfxCjZ31PFLOzHZx0y4cEy7ZsVN+E0QObSgqFqhwgyw7MdnGwQAArOBItI0WEKXomEu+iYIsnMGadkri4GOCrXxm7oGZm2AbLjqJWL2fbrRYDDMgP30VIyba7S6FmAHOHD4kqc5BjHZp2Zw/IC87DK3z1KJ7QTIYzLXW56BNIbQ1gHJc5/EDGMkJ7q+14W870ss02XgtnNO1+JmNGdfw5q+6zfSp81t2YlojorXFrwwXLnAho4U4k2QUozK7O5oe+taH2Wk38z8Fadn5KM8iLFu38orYuPAaUFhXeiVvVFkh/EzZQNAdtzTidgsZWCX2h7m7uNNT04LKceXvDAa38R6bdFT4RJhgFkvdDJfTXDcObCaA0X480e1l7ea+iy9NsKmw4pqpBZq3K0E8PjwHNTGLz+Z1KVOlBt97rfG8WGXJBu87jRgPPipRmJNh5g05nburUV4DjzKlJ26FSY8h+HxOqXaUH3oLfNEmSjOaC1whjVzzQnkBtpupzDMUdEiX9kXJ+XmqWVm++cGnQbDTzTxgBuhhgmH0OepdwJ1cfonjTQUPVx+SHgzAFtaILGp2kNwrY1BPlf6LpUkJ1ibEsWbEc51fA00B25qYxDFBEsDZIu1mJEgNh2aLmnuCV4XiN6O/uVJY2/wDYspJOilayq3ZDovUnDDgCmkvKDU6BAqYSssTQn3Jn3GZzWbDxO6Db75L1BZS9OiMl4WVhcfaefPifJchJMDnHhzqOoGsu79xv9PcpeYBiRHuO7i7ya009aJ5PxPyDW73HiSfqfcAl8rLZmu4kn/xA95CZdEfBLFhZIOYj23k+RNkvnYdXu6p/jLKxGQ26Nc1oHJoqT5oFkEO8RGpJ12JJHorJkWjHH8DixgcrfesewsjMykY5mDKd6qyjveNKFKJ3ECNWJo5qA8Bcf+omgDivYxkEVBXMH4rTWqyZjP8AU4dOKos1ivDReYnjsYijGmvFLpKSmYrqveQ2t6fBeOzMWM/UA7gHXzV/LwLCo69eSb2T8i+DL5Gjb71RWGQe8iZtm26lLsZmiX5G9On+VQycHuoQaNaerlJyvZSjLF5ijDQ3d4QuSY4103OGG32YYo3hm3NF0LHpvKXu/LCYT1cRQelVJdi5AgOjPHica8aC5UW7L44/SFZhMUzbIBbTM8AWtlre/SpPRdZxaOG0hw7bClqNA+/RfTGbmJyjMK+KgqB12S+SgujRCf1W6MBqVzZWgnCcPqc3HToFTQmUCzloAaOi2cniqOZ8LwNUsxTvIgy1yt4NsT1KYBZRhZc1ZxHT+HxKFrKNBuaVqep3SMYJErc2GvRWs4/VKY0zelVPgSQxDFhA8IFOHPmeabdmseJygAkuu52wpoAvOMYI2YB480rwPDnSkTM59bUa0+yHfl9aK62jPNNHU4MxQUr4icvnqfcNfNRfazHQ7wQ31AtbcnUoKf7Tvl2RRHGR0NroLYQJ7zM8trFeDYAgmlDUrnr5ypzsdc3ptrcU2XeP6TU0UobWxulk3KZDbffgv2HYkHW0PD6J5DhB4ofcu4Pfo+9lcUJcYb9tDxV5AdWlBbYcSuWz0k9jwG24kbC9Vd9mcUrDBdYiza7n9XQfNSyRXSkJPjKaHCqcuw9rlufeaL5icwGg0sACB/8Ao+8ho80RBblYAdxneeXD4JDikbO6mmleXBvl8SpcGW2DNBLubiB5C5p6BGyDQGucbAAnyFb+lUPDa7MS39OUci80r5AFa4sMkHux+ax6fbT70UdJiFpv3jtcr3nkTWg+SEMQNsToB8EdOMsR+p7W/wDJDFT981H4xOExolDv8BRVjsjIvozm0tVKZq9joPVMYthRCiWzm+5oFJxNrjQpdJgmlEzwLs06K8EDTiLNH6uZT7CMCzHLre5V3IyDYTcrRfc/NUijNlklwGwnCWQWgNF93blfcUnMgDW6nT5lbYlOiE2lbm3vUu6MXVeTc2byA+punbpEEH4TB72Nm/K29d3Eb9E/m4tKk6AE/RB4HLZIVTq74D79V5xNxcC0bkN+FUJOohXSXx2J/DIOsSr3dCaD0CSy+KCHCo06V910ZjUcRHxQDoAB0pb4eq59h0i+LPRINXd2IoqKmmX+YR50HlVTjG/pdTUNF/DiHub+3EPnTgqzBZDu2C1zry5JNgUmIsXNT+HC8LeblW0RhH6M5HiJZDudVaRSsAVU5HtrllHK+krGPEQCJMR3SKNWqfTiXRISk0UXAaVmKG9kTicq2MygoHC4d/hCRpdBRor4elwim0TlGyI7SYS/M55cTXUvqXCnE6rPDsHLm1FQA2xIpVxv7lWxZlsSztefE8eKCiRHNrlII/SeXBV/JaMssG7I6Ox0N1NC09FW4DM5mg8lPTZ72I61OSfYCwMaNz6f3XN6OhGmUE7Jju8zrl236uA5AlEdlZMmIYjzVrRQHia+KnKth0RktCdFu7U+EbU/wE9lJdkJgoAWt9n+pw3PIX8zVTu0UembYhM5GH9RueR2b5CinmGrmga1JJ5r1icQghpN6VJ/qf4nH1p5Ba4NBq+p0YKnrsFJlkqiMJWDl1tluSeOtPIfBK8QjVIc7QVf1G3oPimmIOo0N3Nz58fvikUeKHOiO/JCaB+48PQCnMrhAKYdS51a01/e+7vdp5KMMsXkurqSfVUuKRC1hafaIAJ5nX5pEBzIVocEdFxGN6JrheHEkICRIJBNxsOascCgjKYmw05lM6ZrzSpDORlRCbbWl0TNTAhsLjwXyEOPUpDjc3nNAfCD73fQIN0jD1gMzFc4km73Wbyzb+QXiSgF8YQxXLDp5n/K8FxrapOvmn/Z2TDQXHUmp6pFthYymPDQbNHqf7BJZuKWsc7drSf+Z1h8Uwnolnc3U+STYzHyta39RqejUJsMIkUyNWPMgH2HQfcHPB/7QiMHw3uu/j/niOo3jVzGN+NR70q7OgxZ2cHFo97YoI+J96vpaWBiw27Qxn89keKh62NMJlO6htZvSrjxcdUYvgX5xVFoIPFWBK9xXrDPdGxkfSaLKNovURyEixqIBBY4ugogRMVyCjOSMdMxjEIeJDB1WkQrDvEoWhTP4ZW4sUriyj281VB4K2hSwOy6ybRFQZUEklt6JthmH0p8FT/8P5BF4fIAHRNYvlI3w2XIANNBZfp6KRf7pwCb5MrbKfxYFxoN0ktBStiWPFq4uNydBz2VFh7AxpbX2Rmin+oizPIXPVTbozWPGUhzgbfu4+WqzxLGaNdCIIZTxPH5yTVw6uNb8l0YNizlQxxDEQXAbuv0YNB8/NCx20EOFu53eP8AK4Hw9VPYDPOiTD4z6EmkOEzi46uI2Y0AklNBNZ4jnVtoDxsQPSp80ZRoRTsVdoItxxdf6IaDIFwB4/4Wc5EMSM47Cw+A++SZiMGeG9rKnEAp5WWqWwxqaVptXYK8ggNDYY0bbqVNdl4AbmiG5A9dlRYeKkuO1/NIpWUzTthM/GyMoNSpKMS6MG60FbJlis1Uk15Dy1SnB4gJc86ipPPl8EHbZNaC+9yudT2YYDB/U+31VTh7MkNoOup6m6lIDg+KIY0Dhm66n3aKlmI/rp7kU6AwaaiVDTxJPqp7G41YjRwHxNE4jP8A5fRSmJRqxfIfElQySLY0KewkOs3Nu2rl95afkuiYQLvfxdQdGqK7GS+R004/miV8g1XGEN/gs5395KvHbODWONyeNuiziOXqqxivVbOoHe4rEvXqMUI9yRjJGsSIgIz7r3HipXNTQGqFhR7ixqIKNMhBzU+Epjz6AyGUacQrptKYk5VeO9ugEfS8epT2SIAup/A8MiRTaw4lWMDB2NoXEkrkhW0ESzKhHy0Ci9QWBostg9NRFsznDSgUP+IOKmXgjKaPiHKDwaBVxVjORBXoua/iTD7+JDaDdjTTq8j6LluR0rUXRHQ8QfqHVTCDibiMp9x+7pRJ4c95oAbG54LfuyHGG+zhofgVejIpMq8IYxrHxXUzkFreNDqfksJ6aEMZQfEATxq6n1p7lPSkw59BuLfJMGwhWrjp9EjjuyqlZphzPE2uvtHyFkd3JdempPxXyRljSp3v9ExbMNYMtNFOTtjJFlgALZeHX2ohL3J9Mx+6g0HtO+Lv7JRhjavaNmAV6D7CMdAfMRQAaNaMzjsC7Tzy/FJAeXRdLyrpmNkBIaB4ncATfzNFTtlmQxkhtDWjhv1QbHw5dhawjWpNaknmUujYsa2Komkcoth75YB1RQO6ahaNhl1K1sgv9Z3jag3FweaOkZ5rtaA7jmuVM5o8xsOJp4tFNYj2cjZi5rmHS1SNK8VbghYRYe4QljiwxlRGykhEgw41WmrtKEG5sVT4fFHdsFdBccFhGhDV2lT5AWQsOWJdW449Nggo+eFLHMQoSK9YRJd40cULFiRG6jMOWqazkavfVZPCzbPNPI8F8dE5oXY1As0aqXxKMS7Kxpc7gPugT3GpwQ4ZKgMSxCKWk17uHx0LkKtgboZOw2O7UNHLNU+i8/8AAIp4eVVW9iJKE+A1zYmYnp/lUcaUDdkWmhfSOXjAHg3W7MPDBVWc1C5JZHlg63FJYyZY4LhgZDa0U0H1RM1LdFMyeOGHCOepyClQNQNCk3/uNAz5SXt2zFpy+9UW0JRaRIRC8teh8FxMRQHNIc0ixFwUTPPa24XM6tgGIPoCVCYk3PELjx+FlZYlMAtoFJTEPxHqUiex5LRjXuXCKGhzaeNuleY5qR7RzueNnAA4AbD6qyn5wQJd73XtRo4krnEZ+c13K0Y97MObTpB2GmpAFhqeJTX87Rsg8OhUBPKiLgjxC1aoyDEeypL6Bm9tNuK6BhnYyG6Exz/aIqfM1HpRBdhMF7w5iPC3U09wV8Yf30U4QvYZSrRI4JDJh+EeKIbdK3J5BOp7+FDys1Op4rfCZEQYbW/mpQn6L1iMCyCjSLJ7JkNJBrukk1Do46pxOOLSk8++otr8VN7LI1k45bXgUY9xddpo4b8eRSaSjgt86dCmMErhWemdqxCdkjeB21dCOR3TaD2mguHthTON4e2MwteK/LodlETcmZfd9P8Aq/wjeg+UzrcWelzd0ZpA/KCPkmkvHa4VFFw6HjpYW0I3qSOSKhds4kN2pI5fRFWBpL6dteByS6fcALqMwftp3tgQXcD4T6pnHxAxGlGTOigKdi36oQzzhzHH6rCdjcV8loIoHE3dfoNlHdl60Ey8P/UxGNd7INTzolv4nSI7kFooGmwCfYSwMisA0eaDkf7rPt3AzMA2zXVIPZKUb0Qv4XPmXzPdQHADKXuDq5aAtG2hq4X6rpTe0Ra8w4oo4GlCdabtO4XGpKejYdNCJCNHNO9aPYdWu4g/JdM7Jz8HEWR40YN75rqNhtqBDhkWdU+2Sa32otM43tGWGTy/MihM/DeLG/BCzIokUOSiNe8MaXQ2iubUN5L63EHMoCcwI3WZxNcYp/qN2zTGk5qEc0hxCDKud7IubobF5moq3RImQnONSVyA9HTMEhS8pC/huNHGuUmtCeHVCYtjmazVHOEVrfATXap053X6RmIpIER4d5Cp8wi1o5MqJOLmqXaBfmQKlYSpryHBE4riLJaA+K7YUaNy7YBKo26DKVK2Qn4gYhmjNgtNoYv+46pDKw6kIeLFMR7nOuXEuPUlNZKFZbK8xo86/UrGTWgMaPMqg7K4K6LEFrk0HIIDDsPzkF2nxXXOw+D5AIhHRQ66RZ6RW4Zh7YMJsNoFhfmdyvZhLRr6r7VaeEGK0pxrEAxpJRceOUrnoOZpBWaS0a46Iebxt7nHwoYTpJReMSmWtElgx6kjca9FBGi0FVdDcYjRVjvbA1B/UAnuHzDXtBBqlkk6litnSdKvhHKa3afZd9CmJvY2iXCRYrJh1QiZfEL5XeF24P3cc1rFcCuOWjnGMYE9gzsqRuOHRTzH+ILrE42gP6QL8zsAuZ4zDAiFzd70HEFWxyvQmSNKxnIYe52yssJhxWMDdRz26FeuzEs18NjhuB8FZScqOCm22x1pEPiUEmouvmHRHGodpyFgAKALoExhEOIDUJRH7LQ2AuMZzWi5pTTqUrT+FVNPRngUMOiZvywhUn+sijR6krPGniID1WEV0d8MslIJ7oGzj4Q7icx9onWqUS0WK0mFGaWuNxoQTyIRiKv2E3ajBu8ZmAo4acSOBKkpGdiyz88IlrtCNnD9LhuF0XEImZorwp7lEY3LBhL9Afirxl8B/kYk16R2A9pIBk4bYVDmYC4jVznN8RdzrsoKZjvLS4tOStA7Y70Cg5bEYkOuU0BNaahV57ZMiMa17bgBoZSjW8yeHqjLGzLizeeHqXnb0cKg7JxCY1/sjRR0eM1rxkcHDj9FUYDO1YXOtanW9lKUKNH5FI0xI5W03KwkIFaL9EJiOqmDHMgtzxHBoHH5DdKdddGkmwNaS40AFSTsAuddrscMzFo3+WyoaOPFxRXaDtE6P4GVbCF6bv5nlyUy0ElXxQrbM2bL60jaTZVwCrcJw7d2g2SLDQG9VRwo5yLsjExoqeycj30ZvCtgu0woAYwNGgC5j+Gcsc4J2bX1suohy7ElVnZOgJfQ0RDXIecZeq+NjKootbAG68zIa1pqtQeaku0+L5atB9VnkzXGNsU9oZltSoWbjFj8429ocWlF4pPOcdUvY+pobqKWyzWihkpsOAI0Kbw4tlEQIhlzX/4z/wDU/RUMnOgixTNEwrEITXi9iNCNR0KGhzDmUzmo2cNOh4FbRX1Q8VoyODjY2pyASNjrYFi2JagGyh5yPneTtoE1xF2VhvU8eSRMN+q0Yo/SGaXw6L+Gs3VroZPsmo6FdIl3ALiPZTEu4mGOPsu8LuQOh967HBi1AukkqY0XaGbo9ApbG5kxY0KDWjXxGg9K6JvGi2UziJpEa/djg/8A6SD8kkikS6np7KwNAoAKABSs7CEY5T+aw4g6gg+SrIcFsRgdW2txxugZiXY2pAvtQUojLaOhSOWzkw5pcx9nNND14+YulsYCKCxx10PApx25li14iDfwu58K+almvdVGO0Ulk+MGmcAc02PoiJbAyR9U6w2NWxbWnEW95RUV/PzTucuEHjxriE0rhgBAAqeKdtlw1tXODW7kmiWzWMsheFgzO4nQfVIcSm4kRwL3E8BsOgRUHLpOU1Hg8n+0rWeGC2p/U7TyG6QzM2+Kc0RxcfQdBshnBaS4VlFIzubk9mpbbyQwNCEYR4UG4IoVjTD2HzVJJQakffVJMKh1oeHxVPKMytJ8gs2Vl8a0dJ/DlvtHkAruqj+wEDLCrxVXmoq4v1En0+zIslbnppEuErew1KoKS87OEggGi55jUCI55q46lV0w1yXY1hp7sRBrRZGbIsi40seK+Qod1nNRiHVOm4+a9S8S5HC/kV1BvYyYBSh0SmMHS7qt9jcfp6ckxhOqv0wyvNKhqsJlZ4EarHE5y1CafFT8/GME5G7iv7UrLz3gJqdNeaqsd7IyyedBkxG7ytNBokznUJHNOWQ6B3kleJQ6OrxVo/wjN3s8iNZdN7CdphFh908/xGWv+Zo0PyXJ6rWVmHQ3BzSQ4aEIyhaFjkpneo80Eln5oKUwrtX3nhf4Xeh+nRHR4xcNVklFrpthJPh0TsTi7YsMwyfFDt1afZPyTHEIjQuW4BP/AOnmYb62Jyv4FjrH3Eg+S6JjMAoPga2S/aKkVpby9dlGgNhjM8gAcfkrSbaud9q5Mtjh1yxwqORGo+aOHbpgyvVhoxQuFGCg5rIuJrU1QuHsst5h1Aq1ugf82LI7quK+RBVYl9XImviVjFdmDmr7A1WsRtljD1RF4MDD8CXxmWTiC2sM9UGYFTRImO0OOz0HwhU0dtMrUnwWGGNaN04rWK3yWbI7ZeCpHV+zMPJAb0Td0WqXSXhhN6IiBcLXBaM76ENjL9VKZiayOut2zVtUWccpxvHQK5Ulj9rYndOYTQcdxRL8X9spHiP8srOlZobpWCYnijohsSB8V7w+evU1FtRw5hK3IiT0PRaPKSM6m/RUwMWhjUkeRWjsbYLtBd1sPVTUTQea3ltFLwiv5HRpMuL3Fx1P3ZDzIuDyC3dospzUdAmROTDXGsInkEsmomZt0wg/yyk0RNFbA2D0X5eivgVBDSXi5XAqolZp4FrjgVJq07JatUcy0aMDpmTpjNqCPf8AFddkZjv5SDEOpYK/ub4XeoSqa/256Ivsn/sGfuf/AN7llRpk7FU3CukPaCSD4ThuPE3qFSxtSlWI6e9LxjfCGlNAssTfQDmvcL5obE/bb0WqPSOSVRA2e10W0C5WMPUraUVGZEEFnhQ1Lo93slAv1QQWhvKj+E5eGuANV7lP5T1hE2SLpR8HGBuJ14p/hgzTDR/UEgwD5qi7O/7pn7lGfR1w6+9vgHRfJc0C9xvZCyh6LWiAHiUKqHYaBHTWiAXNAs//2Q=="/>
          <p:cNvSpPr>
            <a:spLocks noChangeAspect="1" noChangeArrowheads="1"/>
          </p:cNvSpPr>
          <p:nvPr/>
        </p:nvSpPr>
        <p:spPr bwMode="auto">
          <a:xfrm>
            <a:off x="155575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data:image/jpeg;base64,/9j/4AAQSkZJRgABAQAAAQABAAD/2wCEAAkGBxMSEhQUExQWFhUXFxoXGBcUFxcUGBYVFBUXFxcXFxcYHCggGBwlHBQVITEhJSksLi4uFx8zODMsNygtLiwBCgoKDg0OGxAQFywcHx8sLCwsLCwsLCwsLCwsLCwsLCwsLCwsLDc3LCwsLCwsLDcsLDcsLDcsLCssNyssLCssLP/AABEIAMkA+wMBIgACEQEDEQH/xAAbAAADAQEBAQEAAAAAAAAAAAAEBQYDBwIBAP/EAEEQAAECBAQDBQYEBQIFBQAAAAEAAgMEESEFEjFBUWFxBhMigaEykbHB0fAHQlJyIzNi4fEUNBWCkrLSFhdDosL/xAAZAQADAQEBAAAAAAAAAAAAAAABAgMEAAX/xAAiEQACAgMBAQADAAMAAAAAAAAAAQIRAyExEkETMlEEIkL/2gAMAwEAAhEDEQA/AOLzMEh7m8DRfP8ASv8A0lUMRjGzL81B4t0xmZmDSlQllJ/CMsjTpI+9ko2Sxsr+SmQRquXQZ4NNtE3lMfy/5TqNiuzoQic0RCiqAb2kP2UTB7TBM4nL0UuPMBaVIVRGIdow5uqmXYqam6hPHbDsfVXxBYbNGIabAVJ4Aao0xKkBjS4kgNHEnQKfloKi2G4bgT5twhtGu/ADVy65h8hBw+XDIYDQ0X4k7uJ3Ky7IYIJWFmfTvXAF55/p6BTP4jY8WNLGa00G7j7LfKtT1aubpUacWOiX7W9oJeLGzRz3jYRq2ADZ8TjFP6W6U3TfD5lziJiOaxHDwQ20DYbaW5C1LnyXJnysaXjAxm+J3iq69an41VnhMWJFpc11oADTpmueqElSKosJyfc/U15AnL6IBhNfyiuuUUr5m9Oa/QZCK40z5W7nVxr6Ackwl5JjNK0G7jUmmpPBKxz7h8uOFabXyjmeJTuFN7C6Xso7Szfd9hM5CUS2OkM5JpOqYU4BDwG0CxxLERDBRclFHHnFZ8Qm2u7+yjPFHeSbjdx35DkEYWRJlxppvwA+ZRMzCEMd1D1I8TtKN+SzNuTsoqQnnn37qENaBzhqeTU2kcLbAh6X3pxOyJwSRArEI0s2u/NbT0UDXb4nhzOiYVsTzTaAjVzvh9NkmmhksBVxtbcnZPI7iOu/LkEpmnZan85HkwblCzkhLGhhldO8Ptu2aP0hJZtgpy+PNN5t4A+6kncpVHYSVaLOcScm4V6Bfnyl6crp7Cw+rs1NNOq1bKC5I8IqSeJGg96usmjPKBNGFR1OgWT2UJ1TaalvEOOp66od0IHZUTJUKcZiExXE6oDOq/8AETD2wooy7qOVVwnR67wr2IzuJTrs32edMkWNFYn8PCBUXTUBs55DiO4lbDPzVk7sm5h0Xo4DTZFIWyLMR68szE0AqVWRcD5I7BcAaKuIubDkNSep0XPRy2L8Nw9zckIe1EGZxGzdF1TsT2caH984AltmW0tSvVJuzeFFzy+l3uAbTZrf71K6dLQmwmU4BZpMvGID2hxJsGG47NFevLzNlwntHjMR0ywilWvDnfuJ9n3E+8DZW/4h47kbx/MR6MHvuufYFhz4kRr3k3dXatzWt1Fbds0RVHQ+12AiO9hbSwrtWh1CFwvB8lmjqTbT4qjEStCBtry4oePNVJprsBbzPAc0tjSPrIYs0Xv5A/MrwSK5WgE1vv5czyWAiuce7h3cfaeNGjgz6p9huHiGBu7idkG7GUaPklI0u7Xmm0MUCzhs9y9zERsNtTrSwR4c2eJqbbDBqfvgpsh8w+pqG8tv7rzORzEffStvLWn12RMowVvoBtw4DgPUqEn6YVoMc7u2taylduQ3J49VhLShjRMtfCDV54laQZdzzV3hrx14CgVFh8m2E3I3kXE6lFRsLdIwj+EE0sBQDkkU3Y1NzsOfFPMWihozHy6lT0aIAC95++SExYIFnYmUAnU6D59FNTs1Un39VvieIF7jTp0HAJcGElKi1A72E33X2DKFx0uj4UBMYUoA2p04ceSezmAGTtQcPjusY8qB4PytGZx4nh6eqoGw8kIvcKu5/qOn30SXF2lrRDGp8Tjv4tAniyEkScK73E7g+RP+VlEgAGh2t7gmEKX24G/vv6D1XmZZRxrTX4q6ZnaAfxCjZ31PFLOzHZx0y4cEy7ZsVN+E0QObSgqFqhwgyw7MdnGwQAArOBItI0WEKXomEu+iYIsnMGadkri4GOCrXxm7oGZm2AbLjqJWL2fbrRYDDMgP30VIyba7S6FmAHOHD4kqc5BjHZp2Zw/IC87DK3z1KJ7QTIYzLXW56BNIbQ1gHJc5/EDGMkJ7q+14W870ss02XgtnNO1+JmNGdfw5q+6zfSp81t2YlojorXFrwwXLnAho4U4k2QUozK7O5oe+taH2Wk38z8Fadn5KM8iLFu38orYuPAaUFhXeiVvVFkh/EzZQNAdtzTidgsZWCX2h7m7uNNT04LKceXvDAa38R6bdFT4RJhgFkvdDJfTXDcObCaA0X480e1l7ea+iy9NsKmw4pqpBZq3K0E8PjwHNTGLz+Z1KVOlBt97rfG8WGXJBu87jRgPPipRmJNh5g05nburUV4DjzKlJ26FSY8h+HxOqXaUH3oLfNEmSjOaC1whjVzzQnkBtpupzDMUdEiX9kXJ+XmqWVm++cGnQbDTzTxgBuhhgmH0OepdwJ1cfonjTQUPVx+SHgzAFtaILGp2kNwrY1BPlf6LpUkJ1ibEsWbEc51fA00B25qYxDFBEsDZIu1mJEgNh2aLmnuCV4XiN6O/uVJY2/wDYspJOilayq3ZDovUnDDgCmkvKDU6BAqYSssTQn3Jn3GZzWbDxO6Db75L1BZS9OiMl4WVhcfaefPifJchJMDnHhzqOoGsu79xv9PcpeYBiRHuO7i7ya009aJ5PxPyDW73HiSfqfcAl8rLZmu4kn/xA95CZdEfBLFhZIOYj23k+RNkvnYdXu6p/jLKxGQ26Nc1oHJoqT5oFkEO8RGpJ12JJHorJkWjHH8DixgcrfesewsjMykY5mDKd6qyjveNKFKJ3ECNWJo5qA8Bcf+omgDivYxkEVBXMH4rTWqyZjP8AU4dOKos1ivDReYnjsYijGmvFLpKSmYrqveQ2t6fBeOzMWM/UA7gHXzV/LwLCo69eSb2T8i+DL5Gjb71RWGQe8iZtm26lLsZmiX5G9On+VQycHuoQaNaerlJyvZSjLF5ijDQ3d4QuSY4103OGG32YYo3hm3NF0LHpvKXu/LCYT1cRQelVJdi5AgOjPHica8aC5UW7L44/SFZhMUzbIBbTM8AWtlre/SpPRdZxaOG0hw7bClqNA+/RfTGbmJyjMK+KgqB12S+SgujRCf1W6MBqVzZWgnCcPqc3HToFTQmUCzloAaOi2cniqOZ8LwNUsxTvIgy1yt4NsT1KYBZRhZc1ZxHT+HxKFrKNBuaVqep3SMYJErc2GvRWs4/VKY0zelVPgSQxDFhA8IFOHPmeabdmseJygAkuu52wpoAvOMYI2YB480rwPDnSkTM59bUa0+yHfl9aK62jPNNHU4MxQUr4icvnqfcNfNRfazHQ7wQ31AtbcnUoKf7Tvl2RRHGR0NroLYQJ7zM8trFeDYAgmlDUrnr5ypzsdc3ptrcU2XeP6TU0UobWxulk3KZDbffgv2HYkHW0PD6J5DhB4ofcu4Pfo+9lcUJcYb9tDxV5AdWlBbYcSuWz0k9jwG24kbC9Vd9mcUrDBdYiza7n9XQfNSyRXSkJPjKaHCqcuw9rlufeaL5icwGg0sACB/8Ao+8ho80RBblYAdxneeXD4JDikbO6mmleXBvl8SpcGW2DNBLubiB5C5p6BGyDQGucbAAnyFb+lUPDa7MS39OUci80r5AFa4sMkHux+ax6fbT70UdJiFpv3jtcr3nkTWg+SEMQNsToB8EdOMsR+p7W/wDJDFT981H4xOExolDv8BRVjsjIvozm0tVKZq9joPVMYthRCiWzm+5oFJxNrjQpdJgmlEzwLs06K8EDTiLNH6uZT7CMCzHLre5V3IyDYTcrRfc/NUijNlklwGwnCWQWgNF93blfcUnMgDW6nT5lbYlOiE2lbm3vUu6MXVeTc2byA+punbpEEH4TB72Nm/K29d3Eb9E/m4tKk6AE/RB4HLZIVTq74D79V5xNxcC0bkN+FUJOohXSXx2J/DIOsSr3dCaD0CSy+KCHCo06V910ZjUcRHxQDoAB0pb4eq59h0i+LPRINXd2IoqKmmX+YR50HlVTjG/pdTUNF/DiHub+3EPnTgqzBZDu2C1zry5JNgUmIsXNT+HC8LeblW0RhH6M5HiJZDudVaRSsAVU5HtrllHK+krGPEQCJMR3SKNWqfTiXRISk0UXAaVmKG9kTicq2MygoHC4d/hCRpdBRor4elwim0TlGyI7SYS/M55cTXUvqXCnE6rPDsHLm1FQA2xIpVxv7lWxZlsSztefE8eKCiRHNrlII/SeXBV/JaMssG7I6Ox0N1NC09FW4DM5mg8lPTZ72I61OSfYCwMaNz6f3XN6OhGmUE7Jju8zrl236uA5AlEdlZMmIYjzVrRQHia+KnKth0RktCdFu7U+EbU/wE9lJdkJgoAWt9n+pw3PIX8zVTu0UembYhM5GH9RueR2b5CinmGrmga1JJ5r1icQghpN6VJ/qf4nH1p5Ba4NBq+p0YKnrsFJlkqiMJWDl1tluSeOtPIfBK8QjVIc7QVf1G3oPimmIOo0N3Nz58fvikUeKHOiO/JCaB+48PQCnMrhAKYdS51a01/e+7vdp5KMMsXkurqSfVUuKRC1hafaIAJ5nX5pEBzIVocEdFxGN6JrheHEkICRIJBNxsOascCgjKYmw05lM6ZrzSpDORlRCbbWl0TNTAhsLjwXyEOPUpDjc3nNAfCD73fQIN0jD1gMzFc4km73Wbyzb+QXiSgF8YQxXLDp5n/K8FxrapOvmn/Z2TDQXHUmp6pFthYymPDQbNHqf7BJZuKWsc7drSf+Z1h8Uwnolnc3U+STYzHyta39RqejUJsMIkUyNWPMgH2HQfcHPB/7QiMHw3uu/j/niOo3jVzGN+NR70q7OgxZ2cHFo97YoI+J96vpaWBiw27Qxn89keKh62NMJlO6htZvSrjxcdUYvgX5xVFoIPFWBK9xXrDPdGxkfSaLKNovURyEixqIBBY4ugogRMVyCjOSMdMxjEIeJDB1WkQrDvEoWhTP4ZW4sUriyj281VB4K2hSwOy6ybRFQZUEklt6JthmH0p8FT/8P5BF4fIAHRNYvlI3w2XIANNBZfp6KRf7pwCb5MrbKfxYFxoN0ktBStiWPFq4uNydBz2VFh7AxpbX2Rmin+oizPIXPVTbozWPGUhzgbfu4+WqzxLGaNdCIIZTxPH5yTVw6uNb8l0YNizlQxxDEQXAbuv0YNB8/NCx20EOFu53eP8AK4Hw9VPYDPOiTD4z6EmkOEzi46uI2Y0AklNBNZ4jnVtoDxsQPSp80ZRoRTsVdoItxxdf6IaDIFwB4/4Wc5EMSM47Cw+A++SZiMGeG9rKnEAp5WWqWwxqaVptXYK8ggNDYY0bbqVNdl4AbmiG5A9dlRYeKkuO1/NIpWUzTthM/GyMoNSpKMS6MG60FbJlis1Uk15Dy1SnB4gJc86ipPPl8EHbZNaC+9yudT2YYDB/U+31VTh7MkNoOup6m6lIDg+KIY0Dhm66n3aKlmI/rp7kU6AwaaiVDTxJPqp7G41YjRwHxNE4jP8A5fRSmJRqxfIfElQySLY0KewkOs3Nu2rl95afkuiYQLvfxdQdGqK7GS+R004/miV8g1XGEN/gs5395KvHbODWONyeNuiziOXqqxivVbOoHe4rEvXqMUI9yRjJGsSIgIz7r3HipXNTQGqFhR7ixqIKNMhBzU+Epjz6AyGUacQrptKYk5VeO9ugEfS8epT2SIAup/A8MiRTaw4lWMDB2NoXEkrkhW0ESzKhHy0Ci9QWBostg9NRFsznDSgUP+IOKmXgjKaPiHKDwaBVxVjORBXoua/iTD7+JDaDdjTTq8j6LluR0rUXRHQ8QfqHVTCDibiMp9x+7pRJ4c95oAbG54LfuyHGG+zhofgVejIpMq8IYxrHxXUzkFreNDqfksJ6aEMZQfEATxq6n1p7lPSkw59BuLfJMGwhWrjp9EjjuyqlZphzPE2uvtHyFkd3JdempPxXyRljSp3v9ExbMNYMtNFOTtjJFlgALZeHX2ohL3J9Mx+6g0HtO+Lv7JRhjavaNmAV6D7CMdAfMRQAaNaMzjsC7Tzy/FJAeXRdLyrpmNkBIaB4ncATfzNFTtlmQxkhtDWjhv1QbHw5dhawjWpNaknmUujYsa2Komkcoth75YB1RQO6ahaNhl1K1sgv9Z3jag3FweaOkZ5rtaA7jmuVM5o8xsOJp4tFNYj2cjZi5rmHS1SNK8VbghYRYe4QljiwxlRGykhEgw41WmrtKEG5sVT4fFHdsFdBccFhGhDV2lT5AWQsOWJdW449Nggo+eFLHMQoSK9YRJd40cULFiRG6jMOWqazkavfVZPCzbPNPI8F8dE5oXY1As0aqXxKMS7Kxpc7gPugT3GpwQ4ZKgMSxCKWk17uHx0LkKtgboZOw2O7UNHLNU+i8/8AAIp4eVVW9iJKE+A1zYmYnp/lUcaUDdkWmhfSOXjAHg3W7MPDBVWc1C5JZHlg63FJYyZY4LhgZDa0U0H1RM1LdFMyeOGHCOepyClQNQNCk3/uNAz5SXt2zFpy+9UW0JRaRIRC8teh8FxMRQHNIc0ixFwUTPPa24XM6tgGIPoCVCYk3PELjx+FlZYlMAtoFJTEPxHqUiex5LRjXuXCKGhzaeNuleY5qR7RzueNnAA4AbD6qyn5wQJd73XtRo4krnEZ+c13K0Y97MObTpB2GmpAFhqeJTX87Rsg8OhUBPKiLgjxC1aoyDEeypL6Bm9tNuK6BhnYyG6Exz/aIqfM1HpRBdhMF7w5iPC3U09wV8Yf30U4QvYZSrRI4JDJh+EeKIbdK3J5BOp7+FDys1Op4rfCZEQYbW/mpQn6L1iMCyCjSLJ7JkNJBrukk1Do46pxOOLSk8++otr8VN7LI1k45bXgUY9xddpo4b8eRSaSjgt86dCmMErhWemdqxCdkjeB21dCOR3TaD2mguHthTON4e2MwteK/LodlETcmZfd9P8Aq/wjeg+UzrcWelzd0ZpA/KCPkmkvHa4VFFw6HjpYW0I3qSOSKhds4kN2pI5fRFWBpL6dteByS6fcALqMwftp3tgQXcD4T6pnHxAxGlGTOigKdi36oQzzhzHH6rCdjcV8loIoHE3dfoNlHdl60Ey8P/UxGNd7INTzolv4nSI7kFooGmwCfYSwMisA0eaDkf7rPt3AzMA2zXVIPZKUb0Qv4XPmXzPdQHADKXuDq5aAtG2hq4X6rpTe0Ra8w4oo4GlCdabtO4XGpKejYdNCJCNHNO9aPYdWu4g/JdM7Jz8HEWR40YN75rqNhtqBDhkWdU+2Sa32otM43tGWGTy/MihM/DeLG/BCzIokUOSiNe8MaXQ2iubUN5L63EHMoCcwI3WZxNcYp/qN2zTGk5qEc0hxCDKud7IubobF5moq3RImQnONSVyA9HTMEhS8pC/huNHGuUmtCeHVCYtjmazVHOEVrfATXap053X6RmIpIER4d5Cp8wi1o5MqJOLmqXaBfmQKlYSpryHBE4riLJaA+K7YUaNy7YBKo26DKVK2Qn4gYhmjNgtNoYv+46pDKw6kIeLFMR7nOuXEuPUlNZKFZbK8xo86/UrGTWgMaPMqg7K4K6LEFrk0HIIDDsPzkF2nxXXOw+D5AIhHRQ66RZ6RW4Zh7YMJsNoFhfmdyvZhLRr6r7VaeEGK0pxrEAxpJRceOUrnoOZpBWaS0a46Iebxt7nHwoYTpJReMSmWtElgx6kjca9FBGi0FVdDcYjRVjvbA1B/UAnuHzDXtBBqlkk6litnSdKvhHKa3afZd9CmJvY2iXCRYrJh1QiZfEL5XeF24P3cc1rFcCuOWjnGMYE9gzsqRuOHRTzH+ILrE42gP6QL8zsAuZ4zDAiFzd70HEFWxyvQmSNKxnIYe52yssJhxWMDdRz26FeuzEs18NjhuB8FZScqOCm22x1pEPiUEmouvmHRHGodpyFgAKALoExhEOIDUJRH7LQ2AuMZzWi5pTTqUrT+FVNPRngUMOiZvywhUn+sijR6krPGniID1WEV0d8MslIJ7oGzj4Q7icx9onWqUS0WK0mFGaWuNxoQTyIRiKv2E3ajBu8ZmAo4acSOBKkpGdiyz88IlrtCNnD9LhuF0XEImZorwp7lEY3LBhL9Afirxl8B/kYk16R2A9pIBk4bYVDmYC4jVznN8RdzrsoKZjvLS4tOStA7Y70Cg5bEYkOuU0BNaahV57ZMiMa17bgBoZSjW8yeHqjLGzLizeeHqXnb0cKg7JxCY1/sjRR0eM1rxkcHDj9FUYDO1YXOtanW9lKUKNH5FI0xI5W03KwkIFaL9EJiOqmDHMgtzxHBoHH5DdKdddGkmwNaS40AFSTsAuddrscMzFo3+WyoaOPFxRXaDtE6P4GVbCF6bv5nlyUy0ElXxQrbM2bL60jaTZVwCrcJw7d2g2SLDQG9VRwo5yLsjExoqeycj30ZvCtgu0woAYwNGgC5j+Gcsc4J2bX1suohy7ElVnZOgJfQ0RDXIecZeq+NjKootbAG68zIa1pqtQeaku0+L5atB9VnkzXGNsU9oZltSoWbjFj8429ocWlF4pPOcdUvY+pobqKWyzWihkpsOAI0Kbw4tlEQIhlzX/4z/wDU/RUMnOgixTNEwrEITXi9iNCNR0KGhzDmUzmo2cNOh4FbRX1Q8VoyODjY2pyASNjrYFi2JagGyh5yPneTtoE1xF2VhvU8eSRMN+q0Yo/SGaXw6L+Gs3VroZPsmo6FdIl3ALiPZTEu4mGOPsu8LuQOh967HBi1AukkqY0XaGbo9ApbG5kxY0KDWjXxGg9K6JvGi2UziJpEa/djg/8A6SD8kkikS6np7KwNAoAKABSs7CEY5T+aw4g6gg+SrIcFsRgdW2txxugZiXY2pAvtQUojLaOhSOWzkw5pcx9nNND14+YulsYCKCxx10PApx25li14iDfwu58K+almvdVGO0Ulk+MGmcAc02PoiJbAyR9U6w2NWxbWnEW95RUV/PzTucuEHjxriE0rhgBAAqeKdtlw1tXODW7kmiWzWMsheFgzO4nQfVIcSm4kRwL3E8BsOgRUHLpOU1Hg8n+0rWeGC2p/U7TyG6QzM2+Kc0RxcfQdBshnBaS4VlFIzubk9mpbbyQwNCEYR4UG4IoVjTD2HzVJJQakffVJMKh1oeHxVPKMytJ8gs2Vl8a0dJ/DlvtHkAruqj+wEDLCrxVXmoq4v1En0+zIslbnppEuErew1KoKS87OEggGi55jUCI55q46lV0w1yXY1hp7sRBrRZGbIsi40seK+Qod1nNRiHVOm4+a9S8S5HC/kV1BvYyYBSh0SmMHS7qt9jcfp6ckxhOqv0wyvNKhqsJlZ4EarHE5y1CafFT8/GME5G7iv7UrLz3gJqdNeaqsd7IyyedBkxG7ytNBokznUJHNOWQ6B3kleJQ6OrxVo/wjN3s8iNZdN7CdphFh908/xGWv+Zo0PyXJ6rWVmHQ3BzSQ4aEIyhaFjkpneo80Eln5oKUwrtX3nhf4Xeh+nRHR4xcNVklFrpthJPh0TsTi7YsMwyfFDt1afZPyTHEIjQuW4BP/AOnmYb62Jyv4FjrH3Eg+S6JjMAoPga2S/aKkVpby9dlGgNhjM8gAcfkrSbaud9q5Mtjh1yxwqORGo+aOHbpgyvVhoxQuFGCg5rIuJrU1QuHsst5h1Aq1ugf82LI7quK+RBVYl9XImviVjFdmDmr7A1WsRtljD1RF4MDD8CXxmWTiC2sM9UGYFTRImO0OOz0HwhU0dtMrUnwWGGNaN04rWK3yWbI7ZeCpHV+zMPJAb0Td0WqXSXhhN6IiBcLXBaM76ENjL9VKZiayOut2zVtUWccpxvHQK5Ulj9rYndOYTQcdxRL8X9spHiP8srOlZobpWCYnijohsSB8V7w+evU1FtRw5hK3IiT0PRaPKSM6m/RUwMWhjUkeRWjsbYLtBd1sPVTUTQea3ltFLwiv5HRpMuL3Fx1P3ZDzIuDyC3dospzUdAmROTDXGsInkEsmomZt0wg/yyk0RNFbA2D0X5eivgVBDSXi5XAqolZp4FrjgVJq07JatUcy0aMDpmTpjNqCPf8AFddkZjv5SDEOpYK/ub4XeoSqa/256Ivsn/sGfuf/AN7llRpk7FU3CukPaCSD4ThuPE3qFSxtSlWI6e9LxjfCGlNAssTfQDmvcL5obE/bb0WqPSOSVRA2e10W0C5WMPUraUVGZEEFnhQ1Lo93slAv1QQWhvKj+E5eGuANV7lP5T1hE2SLpR8HGBuJ14p/hgzTDR/UEgwD5qi7O/7pn7lGfR1w6+9vgHRfJc0C9xvZCyh6LWiAHiUKqHYaBHTWiAXNAs//2Q=="/>
          <p:cNvSpPr>
            <a:spLocks noChangeAspect="1" noChangeArrowheads="1"/>
          </p:cNvSpPr>
          <p:nvPr/>
        </p:nvSpPr>
        <p:spPr bwMode="auto">
          <a:xfrm>
            <a:off x="155575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4" name="AutoShape 6" descr="data:image/jpeg;base64,/9j/4AAQSkZJRgABAQAAAQABAAD/2wCEAAkGBxMSEhQUExQWFhUXFxoXGBcUFxcUGBYVFBUXFxcXFxcYHCggGBwlHBQVITEhJSksLi4uFx8zODMsNygtLiwBCgoKDg0OGxAQFywcHx8sLCwsLCwsLCwsLCwsLCwsLCwsLCwsLDc3LCwsLCwsLDcsLDcsLDcsLCssNyssLCssLP/AABEIAMkA+wMBIgACEQEDEQH/xAAbAAADAQEBAQEAAAAAAAAAAAAEBQYDBwIBAP/EAEEQAAECBAQDBQYEBQIFBQAAAAEAAgMEESEFEjFBUWFxBhMigaEykbHB0fAHQlJyIzNi4fEUNBWCkrLSFhdDosL/xAAZAQADAQEBAAAAAAAAAAAAAAABAgMEAAX/xAAiEQACAgMBAQADAAMAAAAAAAAAAQIRAyExEkETMlEEIkL/2gAMAwEAAhEDEQA/AOLzMEh7m8DRfP8ASv8A0lUMRjGzL81B4t0xmZmDSlQllJ/CMsjTpI+9ko2Sxsr+SmQRquXQZ4NNtE3lMfy/5TqNiuzoQic0RCiqAb2kP2UTB7TBM4nL0UuPMBaVIVRGIdow5uqmXYqam6hPHbDsfVXxBYbNGIabAVJ4Aao0xKkBjS4kgNHEnQKfloKi2G4bgT5twhtGu/ADVy65h8hBw+XDIYDQ0X4k7uJ3Ky7IYIJWFmfTvXAF55/p6BTP4jY8WNLGa00G7j7LfKtT1aubpUacWOiX7W9oJeLGzRz3jYRq2ADZ8TjFP6W6U3TfD5lziJiOaxHDwQ20DYbaW5C1LnyXJnysaXjAxm+J3iq69an41VnhMWJFpc11oADTpmueqElSKosJyfc/U15AnL6IBhNfyiuuUUr5m9Oa/QZCK40z5W7nVxr6Ackwl5JjNK0G7jUmmpPBKxz7h8uOFabXyjmeJTuFN7C6Xso7Szfd9hM5CUS2OkM5JpOqYU4BDwG0CxxLERDBRclFHHnFZ8Qm2u7+yjPFHeSbjdx35DkEYWRJlxppvwA+ZRMzCEMd1D1I8TtKN+SzNuTsoqQnnn37qENaBzhqeTU2kcLbAh6X3pxOyJwSRArEI0s2u/NbT0UDXb4nhzOiYVsTzTaAjVzvh9NkmmhksBVxtbcnZPI7iOu/LkEpmnZan85HkwblCzkhLGhhldO8Ptu2aP0hJZtgpy+PNN5t4A+6kncpVHYSVaLOcScm4V6Bfnyl6crp7Cw+rs1NNOq1bKC5I8IqSeJGg96usmjPKBNGFR1OgWT2UJ1TaalvEOOp66od0IHZUTJUKcZiExXE6oDOq/8AETD2wooy7qOVVwnR67wr2IzuJTrs32edMkWNFYn8PCBUXTUBs55DiO4lbDPzVk7sm5h0Xo4DTZFIWyLMR68szE0AqVWRcD5I7BcAaKuIubDkNSep0XPRy2L8Nw9zckIe1EGZxGzdF1TsT2caH984AltmW0tSvVJuzeFFzy+l3uAbTZrf71K6dLQmwmU4BZpMvGID2hxJsGG47NFevLzNlwntHjMR0ywilWvDnfuJ9n3E+8DZW/4h47kbx/MR6MHvuufYFhz4kRr3k3dXatzWt1Fbds0RVHQ+12AiO9hbSwrtWh1CFwvB8lmjqTbT4qjEStCBtry4oePNVJprsBbzPAc0tjSPrIYs0Xv5A/MrwSK5WgE1vv5czyWAiuce7h3cfaeNGjgz6p9huHiGBu7idkG7GUaPklI0u7Xmm0MUCzhs9y9zERsNtTrSwR4c2eJqbbDBqfvgpsh8w+pqG8tv7rzORzEffStvLWn12RMowVvoBtw4DgPUqEn6YVoMc7u2taylduQ3J49VhLShjRMtfCDV54laQZdzzV3hrx14CgVFh8m2E3I3kXE6lFRsLdIwj+EE0sBQDkkU3Y1NzsOfFPMWihozHy6lT0aIAC95++SExYIFnYmUAnU6D59FNTs1Un39VvieIF7jTp0HAJcGElKi1A72E33X2DKFx0uj4UBMYUoA2p04ceSezmAGTtQcPjusY8qB4PytGZx4nh6eqoGw8kIvcKu5/qOn30SXF2lrRDGp8Tjv4tAniyEkScK73E7g+RP+VlEgAGh2t7gmEKX24G/vv6D1XmZZRxrTX4q6ZnaAfxCjZ31PFLOzHZx0y4cEy7ZsVN+E0QObSgqFqhwgyw7MdnGwQAArOBItI0WEKXomEu+iYIsnMGadkri4GOCrXxm7oGZm2AbLjqJWL2fbrRYDDMgP30VIyba7S6FmAHOHD4kqc5BjHZp2Zw/IC87DK3z1KJ7QTIYzLXW56BNIbQ1gHJc5/EDGMkJ7q+14W870ss02XgtnNO1+JmNGdfw5q+6zfSp81t2YlojorXFrwwXLnAho4U4k2QUozK7O5oe+taH2Wk38z8Fadn5KM8iLFu38orYuPAaUFhXeiVvVFkh/EzZQNAdtzTidgsZWCX2h7m7uNNT04LKceXvDAa38R6bdFT4RJhgFkvdDJfTXDcObCaA0X480e1l7ea+iy9NsKmw4pqpBZq3K0E8PjwHNTGLz+Z1KVOlBt97rfG8WGXJBu87jRgPPipRmJNh5g05nburUV4DjzKlJ26FSY8h+HxOqXaUH3oLfNEmSjOaC1whjVzzQnkBtpupzDMUdEiX9kXJ+XmqWVm++cGnQbDTzTxgBuhhgmH0OepdwJ1cfonjTQUPVx+SHgzAFtaILGp2kNwrY1BPlf6LpUkJ1ibEsWbEc51fA00B25qYxDFBEsDZIu1mJEgNh2aLmnuCV4XiN6O/uVJY2/wDYspJOilayq3ZDovUnDDgCmkvKDU6BAqYSssTQn3Jn3GZzWbDxO6Db75L1BZS9OiMl4WVhcfaefPifJchJMDnHhzqOoGsu79xv9PcpeYBiRHuO7i7ya009aJ5PxPyDW73HiSfqfcAl8rLZmu4kn/xA95CZdEfBLFhZIOYj23k+RNkvnYdXu6p/jLKxGQ26Nc1oHJoqT5oFkEO8RGpJ12JJHorJkWjHH8DixgcrfesewsjMykY5mDKd6qyjveNKFKJ3ECNWJo5qA8Bcf+omgDivYxkEVBXMH4rTWqyZjP8AU4dOKos1ivDReYnjsYijGmvFLpKSmYrqveQ2t6fBeOzMWM/UA7gHXzV/LwLCo69eSb2T8i+DL5Gjb71RWGQe8iZtm26lLsZmiX5G9On+VQycHuoQaNaerlJyvZSjLF5ijDQ3d4QuSY4103OGG32YYo3hm3NF0LHpvKXu/LCYT1cRQelVJdi5AgOjPHica8aC5UW7L44/SFZhMUzbIBbTM8AWtlre/SpPRdZxaOG0hw7bClqNA+/RfTGbmJyjMK+KgqB12S+SgujRCf1W6MBqVzZWgnCcPqc3HToFTQmUCzloAaOi2cniqOZ8LwNUsxTvIgy1yt4NsT1KYBZRhZc1ZxHT+HxKFrKNBuaVqep3SMYJErc2GvRWs4/VKY0zelVPgSQxDFhA8IFOHPmeabdmseJygAkuu52wpoAvOMYI2YB480rwPDnSkTM59bUa0+yHfl9aK62jPNNHU4MxQUr4icvnqfcNfNRfazHQ7wQ31AtbcnUoKf7Tvl2RRHGR0NroLYQJ7zM8trFeDYAgmlDUrnr5ypzsdc3ptrcU2XeP6TU0UobWxulk3KZDbffgv2HYkHW0PD6J5DhB4ofcu4Pfo+9lcUJcYb9tDxV5AdWlBbYcSuWz0k9jwG24kbC9Vd9mcUrDBdYiza7n9XQfNSyRXSkJPjKaHCqcuw9rlufeaL5icwGg0sACB/8Ao+8ho80RBblYAdxneeXD4JDikbO6mmleXBvl8SpcGW2DNBLubiB5C5p6BGyDQGucbAAnyFb+lUPDa7MS39OUci80r5AFa4sMkHux+ax6fbT70UdJiFpv3jtcr3nkTWg+SEMQNsToB8EdOMsR+p7W/wDJDFT981H4xOExolDv8BRVjsjIvozm0tVKZq9joPVMYthRCiWzm+5oFJxNrjQpdJgmlEzwLs06K8EDTiLNH6uZT7CMCzHLre5V3IyDYTcrRfc/NUijNlklwGwnCWQWgNF93blfcUnMgDW6nT5lbYlOiE2lbm3vUu6MXVeTc2byA+punbpEEH4TB72Nm/K29d3Eb9E/m4tKk6AE/RB4HLZIVTq74D79V5xNxcC0bkN+FUJOohXSXx2J/DIOsSr3dCaD0CSy+KCHCo06V910ZjUcRHxQDoAB0pb4eq59h0i+LPRINXd2IoqKmmX+YR50HlVTjG/pdTUNF/DiHub+3EPnTgqzBZDu2C1zry5JNgUmIsXNT+HC8LeblW0RhH6M5HiJZDudVaRSsAVU5HtrllHK+krGPEQCJMR3SKNWqfTiXRISk0UXAaVmKG9kTicq2MygoHC4d/hCRpdBRor4elwim0TlGyI7SYS/M55cTXUvqXCnE6rPDsHLm1FQA2xIpVxv7lWxZlsSztefE8eKCiRHNrlII/SeXBV/JaMssG7I6Ox0N1NC09FW4DM5mg8lPTZ72I61OSfYCwMaNz6f3XN6OhGmUE7Jju8zrl236uA5AlEdlZMmIYjzVrRQHia+KnKth0RktCdFu7U+EbU/wE9lJdkJgoAWt9n+pw3PIX8zVTu0UembYhM5GH9RueR2b5CinmGrmga1JJ5r1icQghpN6VJ/qf4nH1p5Ba4NBq+p0YKnrsFJlkqiMJWDl1tluSeOtPIfBK8QjVIc7QVf1G3oPimmIOo0N3Nz58fvikUeKHOiO/JCaB+48PQCnMrhAKYdS51a01/e+7vdp5KMMsXkurqSfVUuKRC1hafaIAJ5nX5pEBzIVocEdFxGN6JrheHEkICRIJBNxsOascCgjKYmw05lM6ZrzSpDORlRCbbWl0TNTAhsLjwXyEOPUpDjc3nNAfCD73fQIN0jD1gMzFc4km73Wbyzb+QXiSgF8YQxXLDp5n/K8FxrapOvmn/Z2TDQXHUmp6pFthYymPDQbNHqf7BJZuKWsc7drSf+Z1h8Uwnolnc3U+STYzHyta39RqejUJsMIkUyNWPMgH2HQfcHPB/7QiMHw3uu/j/niOo3jVzGN+NR70q7OgxZ2cHFo97YoI+J96vpaWBiw27Qxn89keKh62NMJlO6htZvSrjxcdUYvgX5xVFoIPFWBK9xXrDPdGxkfSaLKNovURyEixqIBBY4ugogRMVyCjOSMdMxjEIeJDB1WkQrDvEoWhTP4ZW4sUriyj281VB4K2hSwOy6ybRFQZUEklt6JthmH0p8FT/8P5BF4fIAHRNYvlI3w2XIANNBZfp6KRf7pwCb5MrbKfxYFxoN0ktBStiWPFq4uNydBz2VFh7AxpbX2Rmin+oizPIXPVTbozWPGUhzgbfu4+WqzxLGaNdCIIZTxPH5yTVw6uNb8l0YNizlQxxDEQXAbuv0YNB8/NCx20EOFu53eP8AK4Hw9VPYDPOiTD4z6EmkOEzi46uI2Y0AklNBNZ4jnVtoDxsQPSp80ZRoRTsVdoItxxdf6IaDIFwB4/4Wc5EMSM47Cw+A++SZiMGeG9rKnEAp5WWqWwxqaVptXYK8ggNDYY0bbqVNdl4AbmiG5A9dlRYeKkuO1/NIpWUzTthM/GyMoNSpKMS6MG60FbJlis1Uk15Dy1SnB4gJc86ipPPl8EHbZNaC+9yudT2YYDB/U+31VTh7MkNoOup6m6lIDg+KIY0Dhm66n3aKlmI/rp7kU6AwaaiVDTxJPqp7G41YjRwHxNE4jP8A5fRSmJRqxfIfElQySLY0KewkOs3Nu2rl95afkuiYQLvfxdQdGqK7GS+R004/miV8g1XGEN/gs5395KvHbODWONyeNuiziOXqqxivVbOoHe4rEvXqMUI9yRjJGsSIgIz7r3HipXNTQGqFhR7ixqIKNMhBzU+Epjz6AyGUacQrptKYk5VeO9ugEfS8epT2SIAup/A8MiRTaw4lWMDB2NoXEkrkhW0ESzKhHy0Ci9QWBostg9NRFsznDSgUP+IOKmXgjKaPiHKDwaBVxVjORBXoua/iTD7+JDaDdjTTq8j6LluR0rUXRHQ8QfqHVTCDibiMp9x+7pRJ4c95oAbG54LfuyHGG+zhofgVejIpMq8IYxrHxXUzkFreNDqfksJ6aEMZQfEATxq6n1p7lPSkw59BuLfJMGwhWrjp9EjjuyqlZphzPE2uvtHyFkd3JdempPxXyRljSp3v9ExbMNYMtNFOTtjJFlgALZeHX2ohL3J9Mx+6g0HtO+Lv7JRhjavaNmAV6D7CMdAfMRQAaNaMzjsC7Tzy/FJAeXRdLyrpmNkBIaB4ncATfzNFTtlmQxkhtDWjhv1QbHw5dhawjWpNaknmUujYsa2Komkcoth75YB1RQO6ahaNhl1K1sgv9Z3jag3FweaOkZ5rtaA7jmuVM5o8xsOJp4tFNYj2cjZi5rmHS1SNK8VbghYRYe4QljiwxlRGykhEgw41WmrtKEG5sVT4fFHdsFdBccFhGhDV2lT5AWQsOWJdW449Nggo+eFLHMQoSK9YRJd40cULFiRG6jMOWqazkavfVZPCzbPNPI8F8dE5oXY1As0aqXxKMS7Kxpc7gPugT3GpwQ4ZKgMSxCKWk17uHx0LkKtgboZOw2O7UNHLNU+i8/8AAIp4eVVW9iJKE+A1zYmYnp/lUcaUDdkWmhfSOXjAHg3W7MPDBVWc1C5JZHlg63FJYyZY4LhgZDa0U0H1RM1LdFMyeOGHCOepyClQNQNCk3/uNAz5SXt2zFpy+9UW0JRaRIRC8teh8FxMRQHNIc0ixFwUTPPa24XM6tgGIPoCVCYk3PELjx+FlZYlMAtoFJTEPxHqUiex5LRjXuXCKGhzaeNuleY5qR7RzueNnAA4AbD6qyn5wQJd73XtRo4krnEZ+c13K0Y97MObTpB2GmpAFhqeJTX87Rsg8OhUBPKiLgjxC1aoyDEeypL6Bm9tNuK6BhnYyG6Exz/aIqfM1HpRBdhMF7w5iPC3U09wV8Yf30U4QvYZSrRI4JDJh+EeKIbdK3J5BOp7+FDys1Op4rfCZEQYbW/mpQn6L1iMCyCjSLJ7JkNJBrukk1Do46pxOOLSk8++otr8VN7LI1k45bXgUY9xddpo4b8eRSaSjgt86dCmMErhWemdqxCdkjeB21dCOR3TaD2mguHthTON4e2MwteK/LodlETcmZfd9P8Aq/wjeg+UzrcWelzd0ZpA/KCPkmkvHa4VFFw6HjpYW0I3qSOSKhds4kN2pI5fRFWBpL6dteByS6fcALqMwftp3tgQXcD4T6pnHxAxGlGTOigKdi36oQzzhzHH6rCdjcV8loIoHE3dfoNlHdl60Ey8P/UxGNd7INTzolv4nSI7kFooGmwCfYSwMisA0eaDkf7rPt3AzMA2zXVIPZKUb0Qv4XPmXzPdQHADKXuDq5aAtG2hq4X6rpTe0Ra8w4oo4GlCdabtO4XGpKejYdNCJCNHNO9aPYdWu4g/JdM7Jz8HEWR40YN75rqNhtqBDhkWdU+2Sa32otM43tGWGTy/MihM/DeLG/BCzIokUOSiNe8MaXQ2iubUN5L63EHMoCcwI3WZxNcYp/qN2zTGk5qEc0hxCDKud7IubobF5moq3RImQnONSVyA9HTMEhS8pC/huNHGuUmtCeHVCYtjmazVHOEVrfATXap053X6RmIpIER4d5Cp8wi1o5MqJOLmqXaBfmQKlYSpryHBE4riLJaA+K7YUaNy7YBKo26DKVK2Qn4gYhmjNgtNoYv+46pDKw6kIeLFMR7nOuXEuPUlNZKFZbK8xo86/UrGTWgMaPMqg7K4K6LEFrk0HIIDDsPzkF2nxXXOw+D5AIhHRQ66RZ6RW4Zh7YMJsNoFhfmdyvZhLRr6r7VaeEGK0pxrEAxpJRceOUrnoOZpBWaS0a46Iebxt7nHwoYTpJReMSmWtElgx6kjca9FBGi0FVdDcYjRVjvbA1B/UAnuHzDXtBBqlkk6litnSdKvhHKa3afZd9CmJvY2iXCRYrJh1QiZfEL5XeF24P3cc1rFcCuOWjnGMYE9gzsqRuOHRTzH+ILrE42gP6QL8zsAuZ4zDAiFzd70HEFWxyvQmSNKxnIYe52yssJhxWMDdRz26FeuzEs18NjhuB8FZScqOCm22x1pEPiUEmouvmHRHGodpyFgAKALoExhEOIDUJRH7LQ2AuMZzWi5pTTqUrT+FVNPRngUMOiZvywhUn+sijR6krPGniID1WEV0d8MslIJ7oGzj4Q7icx9onWqUS0WK0mFGaWuNxoQTyIRiKv2E3ajBu8ZmAo4acSOBKkpGdiyz88IlrtCNnD9LhuF0XEImZorwp7lEY3LBhL9Afirxl8B/kYk16R2A9pIBk4bYVDmYC4jVznN8RdzrsoKZjvLS4tOStA7Y70Cg5bEYkOuU0BNaahV57ZMiMa17bgBoZSjW8yeHqjLGzLizeeHqXnb0cKg7JxCY1/sjRR0eM1rxkcHDj9FUYDO1YXOtanW9lKUKNH5FI0xI5W03KwkIFaL9EJiOqmDHMgtzxHBoHH5DdKdddGkmwNaS40AFSTsAuddrscMzFo3+WyoaOPFxRXaDtE6P4GVbCF6bv5nlyUy0ElXxQrbM2bL60jaTZVwCrcJw7d2g2SLDQG9VRwo5yLsjExoqeycj30ZvCtgu0woAYwNGgC5j+Gcsc4J2bX1suohy7ElVnZOgJfQ0RDXIecZeq+NjKootbAG68zIa1pqtQeaku0+L5atB9VnkzXGNsU9oZltSoWbjFj8429ocWlF4pPOcdUvY+pobqKWyzWihkpsOAI0Kbw4tlEQIhlzX/4z/wDU/RUMnOgixTNEwrEITXi9iNCNR0KGhzDmUzmo2cNOh4FbRX1Q8VoyODjY2pyASNjrYFi2JagGyh5yPneTtoE1xF2VhvU8eSRMN+q0Yo/SGaXw6L+Gs3VroZPsmo6FdIl3ALiPZTEu4mGOPsu8LuQOh967HBi1AukkqY0XaGbo9ApbG5kxY0KDWjXxGg9K6JvGi2UziJpEa/djg/8A6SD8kkikS6np7KwNAoAKABSs7CEY5T+aw4g6gg+SrIcFsRgdW2txxugZiXY2pAvtQUojLaOhSOWzkw5pcx9nNND14+YulsYCKCxx10PApx25li14iDfwu58K+almvdVGO0Ulk+MGmcAc02PoiJbAyR9U6w2NWxbWnEW95RUV/PzTucuEHjxriE0rhgBAAqeKdtlw1tXODW7kmiWzWMsheFgzO4nQfVIcSm4kRwL3E8BsOgRUHLpOU1Hg8n+0rWeGC2p/U7TyG6QzM2+Kc0RxcfQdBshnBaS4VlFIzubk9mpbbyQwNCEYR4UG4IoVjTD2HzVJJQakffVJMKh1oeHxVPKMytJ8gs2Vl8a0dJ/DlvtHkAruqj+wEDLCrxVXmoq4v1En0+zIslbnppEuErew1KoKS87OEggGi55jUCI55q46lV0w1yXY1hp7sRBrRZGbIsi40seK+Qod1nNRiHVOm4+a9S8S5HC/kV1BvYyYBSh0SmMHS7qt9jcfp6ckxhOqv0wyvNKhqsJlZ4EarHE5y1CafFT8/GME5G7iv7UrLz3gJqdNeaqsd7IyyedBkxG7ytNBokznUJHNOWQ6B3kleJQ6OrxVo/wjN3s8iNZdN7CdphFh908/xGWv+Zo0PyXJ6rWVmHQ3BzSQ4aEIyhaFjkpneo80Eln5oKUwrtX3nhf4Xeh+nRHR4xcNVklFrpthJPh0TsTi7YsMwyfFDt1afZPyTHEIjQuW4BP/AOnmYb62Jyv4FjrH3Eg+S6JjMAoPga2S/aKkVpby9dlGgNhjM8gAcfkrSbaud9q5Mtjh1yxwqORGo+aOHbpgyvVhoxQuFGCg5rIuJrU1QuHsst5h1Aq1ugf82LI7quK+RBVYl9XImviVjFdmDmr7A1WsRtljD1RF4MDD8CXxmWTiC2sM9UGYFTRImO0OOz0HwhU0dtMrUnwWGGNaN04rWK3yWbI7ZeCpHV+zMPJAb0Td0WqXSXhhN6IiBcLXBaM76ENjL9VKZiayOut2zVtUWccpxvHQK5Ulj9rYndOYTQcdxRL8X9spHiP8srOlZobpWCYnijohsSB8V7w+evU1FtRw5hK3IiT0PRaPKSM6m/RUwMWhjUkeRWjsbYLtBd1sPVTUTQea3ltFLwiv5HRpMuL3Fx1P3ZDzIuDyC3dospzUdAmROTDXGsInkEsmomZt0wg/yyk0RNFbA2D0X5eivgVBDSXi5XAqolZp4FrjgVJq07JatUcy0aMDpmTpjNqCPf8AFddkZjv5SDEOpYK/ub4XeoSqa/256Ivsn/sGfuf/AN7llRpk7FU3CukPaCSD4ThuPE3qFSxtSlWI6e9LxjfCGlNAssTfQDmvcL5obE/bb0WqPSOSVRA2e10W0C5WMPUraUVGZEEFnhQ1Lo93slAv1QQWhvKj+E5eGuANV7lP5T1hE2SLpR8HGBuJ14p/hgzTDR/UEgwD5qi7O/7pn7lGfR1w6+9vgHRfJc0C9xvZCyh6LWiAHiUKqHYaBHTWiAXNAs//2Q=="/>
          <p:cNvSpPr>
            <a:spLocks noChangeAspect="1" noChangeArrowheads="1"/>
          </p:cNvSpPr>
          <p:nvPr/>
        </p:nvSpPr>
        <p:spPr bwMode="auto">
          <a:xfrm>
            <a:off x="155575" y="-1462088"/>
            <a:ext cx="3810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6" name="Picture 8" descr="http://ilife-news.com/uploads/posts/2013-08/1376380494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071678"/>
            <a:ext cx="5245574" cy="367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500174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</a:rPr>
              <a:t>Шкі́ра (грец. </a:t>
            </a:r>
            <a:r>
              <a:rPr lang="en-US" sz="2000" dirty="0" smtClean="0">
                <a:solidFill>
                  <a:schemeClr val="bg1"/>
                </a:solidFill>
              </a:rPr>
              <a:t>derma, </a:t>
            </a:r>
            <a:r>
              <a:rPr lang="vi-VN" sz="2000" dirty="0" smtClean="0">
                <a:solidFill>
                  <a:schemeClr val="bg1"/>
                </a:solidFill>
              </a:rPr>
              <a:t>лат. </a:t>
            </a:r>
            <a:r>
              <a:rPr lang="en-US" sz="2000" dirty="0" smtClean="0">
                <a:solidFill>
                  <a:schemeClr val="bg1"/>
                </a:solidFill>
              </a:rPr>
              <a:t>cutis)  — </a:t>
            </a:r>
            <a:r>
              <a:rPr lang="vi-VN" sz="2000" dirty="0" smtClean="0">
                <a:solidFill>
                  <a:schemeClr val="bg1"/>
                </a:solidFill>
              </a:rPr>
              <a:t>зовнішній покрив тваринного організму, який захищає тіло від широкого спектру зовнішніх впливів, бере участь в диханні, терморегуляції, обмінних і багато інших процесах. Крім того, шкіра — це масивне рецепторне поле різних видів поверхневої чутливості.</a:t>
            </a:r>
            <a:endParaRPr lang="uk-UA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143248"/>
            <a:ext cx="568863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Будова шкіри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000108"/>
            <a:ext cx="8643998" cy="2928958"/>
          </a:xfrm>
        </p:spPr>
        <p:txBody>
          <a:bodyPr>
            <a:normAutofit/>
          </a:bodyPr>
          <a:lstStyle/>
          <a:p>
            <a:r>
              <a:rPr lang="uk-UA" dirty="0" smtClean="0"/>
              <a:t>Шкіра складається з </a:t>
            </a:r>
            <a:r>
              <a:rPr lang="uk-UA" dirty="0" err="1" smtClean="0"/>
              <a:t>епідерміса</a:t>
            </a:r>
            <a:r>
              <a:rPr lang="uk-UA" dirty="0" smtClean="0"/>
              <a:t>, дерми і підшкірно-жирової клітковини (гіподерми</a:t>
            </a:r>
            <a:r>
              <a:rPr lang="uk-UA" dirty="0" smtClean="0"/>
              <a:t>).</a:t>
            </a:r>
            <a:r>
              <a:rPr lang="uk-UA" dirty="0" smtClean="0"/>
              <a:t> Епідерміс включає в себе п'ять шарів епідермальних клітин. Найнижчий шар </a:t>
            </a:r>
            <a:r>
              <a:rPr lang="uk-UA" dirty="0" err="1" smtClean="0"/>
              <a:t>-базальний-</a:t>
            </a:r>
            <a:r>
              <a:rPr lang="uk-UA" dirty="0" smtClean="0"/>
              <a:t> розташовується на базальній мембрані і являє собою 1 ряд призматичного епітелію. Відразу над ним лежить шипуватий шар (3-8 рядів клітин з цитоплазматичними виростами), потім іде зернистий шар (1-5 рядів </a:t>
            </a:r>
            <a:r>
              <a:rPr lang="uk-UA" dirty="0" err="1" smtClean="0"/>
              <a:t>плоскуватих</a:t>
            </a:r>
            <a:r>
              <a:rPr lang="uk-UA" dirty="0" smtClean="0"/>
              <a:t> клітин),блискучий(2-4 ряду без'ядерних клітин, помітний на долонях і стопах) і роговий шар, що складається з багатошарового зроговілого епітелію. Епідерміс також містить меланін, який забарвлює шкіру і викликає ефект засмаги.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3959838" cy="24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73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Дерма, або власне шкіра, являє собою сполучну тканину і складається з 2-х шарів </a:t>
            </a:r>
            <a:r>
              <a:rPr lang="uk-UA" dirty="0" err="1" smtClean="0">
                <a:solidFill>
                  <a:schemeClr val="bg1"/>
                </a:solidFill>
              </a:rPr>
              <a:t>-сосочкового</a:t>
            </a:r>
            <a:r>
              <a:rPr lang="uk-UA" dirty="0" smtClean="0">
                <a:solidFill>
                  <a:schemeClr val="bg1"/>
                </a:solidFill>
              </a:rPr>
              <a:t> шару, на якому розташовуються численні вирости, що містять у собі петлі капілярів і нервові закінчення, і сітчастого шару, що містить кровоносні і лімфатичні судини, нервові закінчення, фолікули волосся, залози, а також еластичні, колагенові і </a:t>
            </a:r>
            <a:r>
              <a:rPr lang="uk-UA" dirty="0" err="1" smtClean="0">
                <a:solidFill>
                  <a:schemeClr val="bg1"/>
                </a:solidFill>
              </a:rPr>
              <a:t>гладком'язові</a:t>
            </a:r>
            <a:r>
              <a:rPr lang="uk-UA" dirty="0" smtClean="0">
                <a:solidFill>
                  <a:schemeClr val="bg1"/>
                </a:solidFill>
              </a:rPr>
              <a:t> волокна, які надають шкірі міцність і еластичність.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113584"/>
            <a:ext cx="46805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571612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Підшкірно-жирова клітковина складається з пучків сполучної тканини і жирових скупчень, пронизаних кровоносними судинами і нервовими волокнами. Фізіологічна функція жирової тканини полягає в накопиченні та зберіганні поживних речовин. Крім того, вона служить для терморегуляції і додаткового захисту статевих органів.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48000"/>
            <a:ext cx="540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571480"/>
            <a:ext cx="3857652" cy="581027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Крім самої шкіри в організмі є її анатомічні похідні — </a:t>
            </a:r>
            <a:r>
              <a:rPr lang="uk-UA" dirty="0" err="1" smtClean="0"/>
              <a:t>утвореня</a:t>
            </a:r>
            <a:r>
              <a:rPr lang="uk-UA" dirty="0" smtClean="0"/>
              <a:t>, що розвинулися зі шкіри та її зачатків. Інша назва - придатки шкіри: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Нігті;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Волосся;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Пір'я;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Пух;</a:t>
            </a:r>
          </a:p>
          <a:p>
            <a:r>
              <a:rPr lang="uk-UA" dirty="0" smtClean="0"/>
              <a:t>шкірні залози, які включають в себе: </a:t>
            </a:r>
          </a:p>
          <a:p>
            <a:r>
              <a:rPr lang="uk-UA" dirty="0" smtClean="0"/>
              <a:t>сальні залози, які виділяють шкірне сало, яке служить </a:t>
            </a:r>
            <a:r>
              <a:rPr lang="uk-UA" dirty="0" err="1" smtClean="0"/>
              <a:t>смазкою</a:t>
            </a:r>
            <a:r>
              <a:rPr lang="uk-UA" dirty="0" smtClean="0"/>
              <a:t> для волосся і захищає шкіру;</a:t>
            </a:r>
          </a:p>
          <a:p>
            <a:r>
              <a:rPr lang="uk-UA" dirty="0" smtClean="0"/>
              <a:t>потові залози, які виділяють з організму води і розчинені продукти обміну речовин. Випаровування поту є важливим етапом терморегуляції.</a:t>
            </a:r>
          </a:p>
          <a:p>
            <a:r>
              <a:rPr lang="uk-UA" dirty="0" smtClean="0"/>
              <a:t>молочні залози (розвинені у жінок) виробляють грудне молоко, яке має дуже важливе значення для годування немовлят.</a:t>
            </a:r>
          </a:p>
          <a:p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405214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3143248"/>
            <a:ext cx="9001156" cy="3714752"/>
          </a:xfrm>
        </p:spPr>
        <p:txBody>
          <a:bodyPr>
            <a:normAutofit fontScale="55000" lnSpcReduction="20000"/>
          </a:bodyPr>
          <a:lstStyle/>
          <a:p>
            <a:r>
              <a:rPr lang="uk-UA" sz="3500" dirty="0" smtClean="0"/>
              <a:t>Захисна (бар'єрна) захищає організм від дії механічних і хімічних чинників, ультрафіолетового випромінювання, проникнення мікробів, втрати і попадання води ззовні.</a:t>
            </a:r>
          </a:p>
          <a:p>
            <a:r>
              <a:rPr lang="uk-UA" sz="3500" dirty="0" smtClean="0"/>
              <a:t>Терморегуляторна</a:t>
            </a:r>
            <a:r>
              <a:rPr lang="uk-UA" sz="3500" dirty="0" smtClean="0"/>
              <a:t>, за рахунок випромінювання тепла і випаровування поту.</a:t>
            </a:r>
          </a:p>
          <a:p>
            <a:r>
              <a:rPr lang="uk-UA" sz="3500" dirty="0" smtClean="0"/>
              <a:t>Участь у водно-сольовому обміні, пов'язана з потовиділенням.</a:t>
            </a:r>
          </a:p>
          <a:p>
            <a:r>
              <a:rPr lang="uk-UA" sz="3500" dirty="0" smtClean="0"/>
              <a:t>Екскреторна </a:t>
            </a:r>
            <a:r>
              <a:rPr lang="uk-UA" sz="3500" dirty="0" smtClean="0"/>
              <a:t>— виведення з потом продуктів обміну, солей і ліків.</a:t>
            </a:r>
          </a:p>
          <a:p>
            <a:r>
              <a:rPr lang="uk-UA" sz="3500" dirty="0" smtClean="0"/>
              <a:t>Депонування </a:t>
            </a:r>
            <a:r>
              <a:rPr lang="uk-UA" sz="3500" dirty="0" smtClean="0"/>
              <a:t>крові, в судинах шкіри може перебувати до 1 літра крові.</a:t>
            </a:r>
          </a:p>
          <a:p>
            <a:r>
              <a:rPr lang="uk-UA" sz="3500" dirty="0" smtClean="0"/>
              <a:t>Ендокринна </a:t>
            </a:r>
            <a:r>
              <a:rPr lang="uk-UA" sz="3500" dirty="0" smtClean="0"/>
              <a:t>і метаболічна — синтез і накопичення вітаміну </a:t>
            </a:r>
            <a:r>
              <a:rPr lang="en-US" sz="3500" dirty="0" smtClean="0"/>
              <a:t>D, </a:t>
            </a:r>
            <a:r>
              <a:rPr lang="uk-UA" sz="3500" dirty="0" smtClean="0"/>
              <a:t>а також гормонів.</a:t>
            </a:r>
          </a:p>
          <a:p>
            <a:r>
              <a:rPr lang="uk-UA" sz="3500" dirty="0" smtClean="0"/>
              <a:t>дихальна</a:t>
            </a:r>
            <a:r>
              <a:rPr lang="uk-UA" sz="3500" dirty="0" smtClean="0"/>
              <a:t>, у людини близько 1-2 % кисню засвоюється через шкіру.</a:t>
            </a:r>
          </a:p>
          <a:p>
            <a:r>
              <a:rPr lang="uk-UA" sz="3500" dirty="0" smtClean="0"/>
              <a:t>Рецепторна</a:t>
            </a:r>
            <a:r>
              <a:rPr lang="uk-UA" sz="3500" dirty="0" smtClean="0"/>
              <a:t>, завдяки наявності численних нервових закінчень</a:t>
            </a:r>
          </a:p>
          <a:p>
            <a:r>
              <a:rPr lang="uk-UA" sz="3500" dirty="0" smtClean="0"/>
              <a:t>Імунна</a:t>
            </a:r>
            <a:r>
              <a:rPr lang="uk-UA" sz="3500" dirty="0" smtClean="0"/>
              <a:t>, захоплення, </a:t>
            </a:r>
            <a:r>
              <a:rPr lang="uk-UA" sz="3500" dirty="0" err="1" smtClean="0"/>
              <a:t>процесинг</a:t>
            </a:r>
            <a:r>
              <a:rPr lang="uk-UA" sz="3500" dirty="0" smtClean="0"/>
              <a:t> та транспорт антигенів з подальшим розвитком імунної реакції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7200" dirty="0" smtClean="0"/>
              <a:t>Функції шкіри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3143248"/>
            <a:ext cx="6429420" cy="35719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Шкіра - величезне рецепторне поле, за допомогою якого здійснюється зв'язок організму з навколишнім середовищем. Іннервація шкіри здійснюється як гілками цереброспінальних нервів, так і нервами вегетативної нервової системи. Нерви вегетативної нервової системи іннервують в шкірі судини, гладеньку мускулатуру і потові залози. До соматичної нервової системи належать чутливі нерви (утворюють численні чутливі закінчення).</a:t>
            </a:r>
          </a:p>
          <a:p>
            <a:r>
              <a:rPr lang="uk-UA" dirty="0" smtClean="0"/>
              <a:t>  Чутливі нервові закінчення (умовно) можна розділити на[3]:</a:t>
            </a:r>
          </a:p>
          <a:p>
            <a:r>
              <a:rPr lang="uk-UA" dirty="0" smtClean="0"/>
              <a:t>Вільні (локалізуються як в епідермісі, так і в дермі)</a:t>
            </a:r>
          </a:p>
          <a:p>
            <a:r>
              <a:rPr lang="uk-UA" dirty="0" smtClean="0"/>
              <a:t>Невільні (локалізуються переважно в дермі) </a:t>
            </a:r>
          </a:p>
          <a:p>
            <a:r>
              <a:rPr lang="uk-UA" dirty="0" err="1" smtClean="0"/>
              <a:t>інкапсульовані</a:t>
            </a:r>
            <a:endParaRPr lang="uk-UA" dirty="0" smtClean="0"/>
          </a:p>
          <a:p>
            <a:r>
              <a:rPr lang="uk-UA" dirty="0" err="1" smtClean="0"/>
              <a:t>неінкапсульовані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Шкіра як орган чуття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857760"/>
            <a:ext cx="2582105" cy="166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Захворювання шкіри</a:t>
            </a:r>
            <a:endParaRPr lang="uk-UA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1011</Words>
  <PresentationFormat>Экран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Слайд 1</vt:lpstr>
      <vt:lpstr>Слайд 2</vt:lpstr>
      <vt:lpstr>Будова шкіри </vt:lpstr>
      <vt:lpstr>Слайд 4</vt:lpstr>
      <vt:lpstr>Слайд 5</vt:lpstr>
      <vt:lpstr>Слайд 6</vt:lpstr>
      <vt:lpstr>Функції шкіри </vt:lpstr>
      <vt:lpstr>Шкіра як орган чуття </vt:lpstr>
      <vt:lpstr>Захворювання шкіри</vt:lpstr>
      <vt:lpstr>Слайд 10</vt:lpstr>
      <vt:lpstr>ПЕДИКУЛЬОЗ</vt:lpstr>
      <vt:lpstr>ПЕДИКУЛЬОЗ</vt:lpstr>
      <vt:lpstr>СЕБОРЕЯ</vt:lpstr>
      <vt:lpstr>ВЕСНЯНКИ</vt:lpstr>
      <vt:lpstr>ГЕРПЕС</vt:lpstr>
      <vt:lpstr>ВУГРОВА ХВОРОБА</vt:lpstr>
      <vt:lpstr>РЕКОМЕНДАЦІЇ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Андрій</dc:creator>
  <cp:lastModifiedBy>Андрій</cp:lastModifiedBy>
  <cp:revision>7</cp:revision>
  <dcterms:created xsi:type="dcterms:W3CDTF">2014-11-27T16:06:26Z</dcterms:created>
  <dcterms:modified xsi:type="dcterms:W3CDTF">2014-11-27T18:47:31Z</dcterms:modified>
</cp:coreProperties>
</file>