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8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5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F753-704D-4009-9C38-2E54697108E7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4F0806-598A-42F1-82F0-D834B3FEB17B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F753-704D-4009-9C38-2E54697108E7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0806-598A-42F1-82F0-D834B3FEB1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F753-704D-4009-9C38-2E54697108E7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0806-598A-42F1-82F0-D834B3FEB1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D3F753-704D-4009-9C38-2E54697108E7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4F0806-598A-42F1-82F0-D834B3FEB17B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F753-704D-4009-9C38-2E54697108E7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4F0806-598A-42F1-82F0-D834B3FEB17B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4D3F753-704D-4009-9C38-2E54697108E7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4F0806-598A-42F1-82F0-D834B3FEB17B}" type="slidenum">
              <a:rPr lang="uk-UA" smtClean="0"/>
              <a:t>‹#›</a:t>
            </a:fld>
            <a:endParaRPr lang="uk-U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4D3F753-704D-4009-9C38-2E54697108E7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4F0806-598A-42F1-82F0-D834B3FEB17B}" type="slidenum">
              <a:rPr lang="uk-UA" smtClean="0"/>
              <a:t>‹#›</a:t>
            </a:fld>
            <a:endParaRPr lang="uk-U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F753-704D-4009-9C38-2E54697108E7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4F0806-598A-42F1-82F0-D834B3FEB17B}" type="slidenum">
              <a:rPr lang="uk-UA" smtClean="0"/>
              <a:t>‹#›</a:t>
            </a:fld>
            <a:endParaRPr lang="uk-U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F753-704D-4009-9C38-2E54697108E7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4F0806-598A-42F1-82F0-D834B3FEB17B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4D3F753-704D-4009-9C38-2E54697108E7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4F0806-598A-42F1-82F0-D834B3FEB17B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D3F753-704D-4009-9C38-2E54697108E7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4F0806-598A-42F1-82F0-D834B3FEB17B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4D3F753-704D-4009-9C38-2E54697108E7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54F0806-598A-42F1-82F0-D834B3FEB17B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Шкідливий вплив алкоголю на організм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Anny\AppData\Local\Microsoft\Windows\Temporary Internet Files\Content.IE5\146L5VE6\MC9002950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23087"/>
            <a:ext cx="1656184" cy="160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nny\AppData\Local\Microsoft\Windows\Temporary Internet Files\Content.IE5\6Q4BQ329\MC9001832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13176"/>
            <a:ext cx="1368152" cy="16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nny\AppData\Local\Microsoft\Windows\Temporary Internet Files\Content.IE5\ZY7X5GH6\MC900407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05714"/>
            <a:ext cx="1368152" cy="164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nny\AppData\Local\Microsoft\Windows\Temporary Internet Files\Content.IE5\6Q4BQ329\MC90022991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16427"/>
            <a:ext cx="1483157" cy="180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8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2016968"/>
            <a:ext cx="5083670" cy="4724400"/>
          </a:xfrm>
        </p:spPr>
        <p:txBody>
          <a:bodyPr/>
          <a:lstStyle/>
          <a:p>
            <a:r>
              <a:rPr lang="uk-UA" dirty="0"/>
              <a:t>Алкоголь ушкоджує також механізми регуляції рівня глюкози (цукру) в крові, внаслідок чого можливе як підвищення, так і зниження цього рівня. Особливо небезпечне останнє (гіпоглікемія), оскільки може заподіяти організму серйозну шкоду навіть за короткий проміжок часу: при браку поживних речовин виснажується запас цукру, а продукти </a:t>
            </a:r>
            <a:r>
              <a:rPr lang="uk-UA" dirty="0" err="1"/>
              <a:t>розпаду алкоголю переш</a:t>
            </a:r>
            <a:r>
              <a:rPr lang="uk-UA" dirty="0"/>
              <a:t>коджають формуванню глюкози з інших хімічних структур, амінокислот.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Серцево-судинна</a:t>
            </a:r>
            <a:r>
              <a:rPr lang="ru-RU" b="1" dirty="0"/>
              <a:t> система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39737"/>
            <a:ext cx="3298304" cy="4766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40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2426" y="1656928"/>
            <a:ext cx="8468046" cy="4724400"/>
          </a:xfrm>
        </p:spPr>
        <p:txBody>
          <a:bodyPr>
            <a:normAutofit/>
          </a:bodyPr>
          <a:lstStyle/>
          <a:p>
            <a:r>
              <a:rPr lang="uk-UA" dirty="0" smtClean="0"/>
              <a:t>Оскільки </a:t>
            </a:r>
            <a:r>
              <a:rPr lang="uk-UA" dirty="0"/>
              <a:t>етиловий спирт добре розчинний у воді, його надходження в органи і тканини тим вище, чим краще їх забезпечення кров'ю. Зокрема, внаслідок багатого кровопостачання у мозок насичення </a:t>
            </a:r>
            <a:r>
              <a:rPr lang="uk-UA" dirty="0" smtClean="0"/>
              <a:t>етанолом мозкової </a:t>
            </a:r>
            <a:r>
              <a:rPr lang="uk-UA" dirty="0"/>
              <a:t>тканини проходить швидше, і концентрація в ній виявляється вищою, ніж в інших органах. </a:t>
            </a:r>
            <a:r>
              <a:rPr lang="uk-UA" dirty="0" err="1"/>
              <a:t>Гематоенцефалічний</a:t>
            </a:r>
            <a:r>
              <a:rPr lang="uk-UA" dirty="0"/>
              <a:t> бар'єр — фізіологічний механізм, який захищає мозок від проникнення чужорідних речовин, введених в кров, — легко пропускає етанол. Ймовірно, з цим і пов'язана висока </a:t>
            </a:r>
            <a:r>
              <a:rPr lang="uk-UA" dirty="0" smtClean="0"/>
              <a:t>токсичність алкоголю</a:t>
            </a:r>
            <a:r>
              <a:rPr lang="uk-UA" dirty="0"/>
              <a:t> стосовно мозкової тканини.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Мозок і нервова </a:t>
            </a:r>
            <a:r>
              <a:rPr lang="uk-UA" b="1" dirty="0" smtClean="0"/>
              <a:t>система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27" y="4644709"/>
            <a:ext cx="4265946" cy="1909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96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63448"/>
            <a:ext cx="8640960" cy="1749528"/>
          </a:xfrm>
        </p:spPr>
        <p:txBody>
          <a:bodyPr>
            <a:noAutofit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концентрацію</a:t>
            </a:r>
            <a:r>
              <a:rPr lang="ru-RU" dirty="0"/>
              <a:t> алкоголю в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за </a:t>
            </a:r>
            <a:r>
              <a:rPr lang="ru-RU" dirty="0" err="1"/>
              <a:t>одиницю</a:t>
            </a:r>
            <a:r>
              <a:rPr lang="ru-RU" dirty="0"/>
              <a:t>, то в </a:t>
            </a:r>
            <a:r>
              <a:rPr lang="ru-RU" dirty="0" err="1"/>
              <a:t>печінці</a:t>
            </a:r>
            <a:r>
              <a:rPr lang="ru-RU" dirty="0"/>
              <a:t> вона буде 1,45, в </a:t>
            </a:r>
            <a:r>
              <a:rPr lang="ru-RU" dirty="0" err="1"/>
              <a:t>спинномозковій</a:t>
            </a:r>
            <a:r>
              <a:rPr lang="ru-RU" dirty="0"/>
              <a:t> </a:t>
            </a:r>
            <a:r>
              <a:rPr lang="ru-RU" dirty="0" err="1"/>
              <a:t>рідині</a:t>
            </a:r>
            <a:r>
              <a:rPr lang="ru-RU" dirty="0"/>
              <a:t> — 1,50, і в головному </a:t>
            </a:r>
            <a:r>
              <a:rPr lang="ru-RU" dirty="0" err="1"/>
              <a:t>мозку</a:t>
            </a:r>
            <a:r>
              <a:rPr lang="ru-RU" dirty="0"/>
              <a:t> — 1,75. </a:t>
            </a:r>
            <a:r>
              <a:rPr lang="ru-RU" dirty="0" err="1"/>
              <a:t>Саме</a:t>
            </a:r>
            <a:r>
              <a:rPr lang="ru-RU" dirty="0"/>
              <a:t> там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отрута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 </a:t>
            </a:r>
            <a:r>
              <a:rPr lang="ru-RU" dirty="0" err="1"/>
              <a:t>накопичуватися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кухля</a:t>
            </a:r>
            <a:r>
              <a:rPr lang="ru-RU" dirty="0"/>
              <a:t> пива, </a:t>
            </a:r>
            <a:r>
              <a:rPr lang="ru-RU" dirty="0" smtClean="0"/>
              <a:t>склянки </a:t>
            </a:r>
            <a:r>
              <a:rPr lang="ru-RU" dirty="0"/>
              <a:t>вина, 100 </a:t>
            </a:r>
            <a:r>
              <a:rPr lang="ru-RU" dirty="0" err="1"/>
              <a:t>грамів</a:t>
            </a:r>
            <a:r>
              <a:rPr lang="ru-RU" dirty="0"/>
              <a:t> </a:t>
            </a:r>
            <a:r>
              <a:rPr lang="ru-RU" dirty="0" err="1"/>
              <a:t>горілки</a:t>
            </a:r>
            <a:r>
              <a:rPr lang="ru-RU" dirty="0"/>
              <a:t> — спирт,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в них, </a:t>
            </a:r>
            <a:r>
              <a:rPr lang="ru-RU" dirty="0" err="1"/>
              <a:t>всмоктується</a:t>
            </a:r>
            <a:r>
              <a:rPr lang="ru-RU" dirty="0"/>
              <a:t> в кров, з кровотоком </a:t>
            </a:r>
            <a:r>
              <a:rPr lang="ru-RU" dirty="0" err="1"/>
              <a:t>іде</a:t>
            </a:r>
            <a:r>
              <a:rPr lang="ru-RU" dirty="0"/>
              <a:t> в </a:t>
            </a:r>
            <a:r>
              <a:rPr lang="ru-RU" dirty="0" err="1"/>
              <a:t>мозок</a:t>
            </a:r>
            <a:r>
              <a:rPr lang="ru-RU" dirty="0"/>
              <a:t> і у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інтенсивного</a:t>
            </a:r>
            <a:r>
              <a:rPr lang="ru-RU" dirty="0"/>
              <a:t>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smtClean="0"/>
              <a:t>кори. 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Мозок і нервова система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17032"/>
            <a:ext cx="3547140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3501008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Розподіл</a:t>
            </a:r>
            <a:r>
              <a:rPr lang="ru-RU" dirty="0" smtClean="0"/>
              <a:t> </a:t>
            </a:r>
            <a:r>
              <a:rPr lang="ru-RU" dirty="0" err="1" smtClean="0"/>
              <a:t>етанолу</a:t>
            </a:r>
            <a:r>
              <a:rPr lang="ru-RU" dirty="0" smtClean="0"/>
              <a:t> в головному </a:t>
            </a:r>
            <a:r>
              <a:rPr lang="ru-RU" dirty="0" err="1" smtClean="0"/>
              <a:t>мозку</a:t>
            </a:r>
            <a:r>
              <a:rPr lang="ru-RU" dirty="0" smtClean="0"/>
              <a:t> носить </a:t>
            </a:r>
            <a:r>
              <a:rPr lang="ru-RU" dirty="0" err="1" smtClean="0"/>
              <a:t>нерівномірний</a:t>
            </a:r>
            <a:r>
              <a:rPr lang="ru-RU" dirty="0" smtClean="0"/>
              <a:t> характер. </a:t>
            </a:r>
            <a:r>
              <a:rPr lang="ru-RU" dirty="0" err="1" smtClean="0"/>
              <a:t>Радіографічним</a:t>
            </a:r>
            <a:r>
              <a:rPr lang="ru-RU" dirty="0" smtClean="0"/>
              <a:t> методом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концентрація</a:t>
            </a:r>
            <a:r>
              <a:rPr lang="ru-RU" dirty="0" smtClean="0"/>
              <a:t> </a:t>
            </a:r>
            <a:r>
              <a:rPr lang="ru-RU" dirty="0" err="1" smtClean="0"/>
              <a:t>етанолу</a:t>
            </a:r>
            <a:r>
              <a:rPr lang="ru-RU" dirty="0" smtClean="0"/>
              <a:t> в </a:t>
            </a:r>
            <a:r>
              <a:rPr lang="ru-RU" dirty="0" err="1" smtClean="0"/>
              <a:t>сірій</a:t>
            </a:r>
            <a:r>
              <a:rPr lang="ru-RU" dirty="0" smtClean="0"/>
              <a:t> </a:t>
            </a:r>
            <a:r>
              <a:rPr lang="ru-RU" dirty="0" err="1" smtClean="0"/>
              <a:t>речовині</a:t>
            </a:r>
            <a:r>
              <a:rPr lang="ru-RU" dirty="0" smtClean="0"/>
              <a:t> головного </a:t>
            </a:r>
            <a:r>
              <a:rPr lang="ru-RU" dirty="0" err="1" smtClean="0"/>
              <a:t>мозку</a:t>
            </a:r>
            <a:r>
              <a:rPr lang="ru-RU" dirty="0" smtClean="0"/>
              <a:t> (84% води)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в </a:t>
            </a:r>
            <a:r>
              <a:rPr lang="ru-RU" dirty="0" err="1" smtClean="0"/>
              <a:t>білій</a:t>
            </a:r>
            <a:r>
              <a:rPr lang="ru-RU" dirty="0" smtClean="0"/>
              <a:t> </a:t>
            </a:r>
            <a:r>
              <a:rPr lang="ru-RU" dirty="0" err="1" smtClean="0"/>
              <a:t>речовині</a:t>
            </a:r>
            <a:r>
              <a:rPr lang="ru-RU" dirty="0" smtClean="0"/>
              <a:t> (74% води).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швидше</a:t>
            </a:r>
            <a:r>
              <a:rPr lang="ru-RU" dirty="0" smtClean="0"/>
              <a:t> за все, </a:t>
            </a:r>
            <a:r>
              <a:rPr lang="ru-RU" dirty="0" err="1" smtClean="0"/>
              <a:t>резорбція</a:t>
            </a:r>
            <a:r>
              <a:rPr lang="ru-RU" dirty="0" smtClean="0"/>
              <a:t> </a:t>
            </a:r>
            <a:r>
              <a:rPr lang="ru-RU" dirty="0" err="1" smtClean="0"/>
              <a:t>етанолу</a:t>
            </a:r>
            <a:r>
              <a:rPr lang="ru-RU" dirty="0" smtClean="0"/>
              <a:t> </a:t>
            </a:r>
            <a:r>
              <a:rPr lang="ru-RU" dirty="0" err="1" smtClean="0"/>
              <a:t>мозковою</a:t>
            </a:r>
            <a:r>
              <a:rPr lang="ru-RU" dirty="0" smtClean="0"/>
              <a:t> тканиною </a:t>
            </a:r>
            <a:r>
              <a:rPr lang="ru-RU" dirty="0" err="1" smtClean="0"/>
              <a:t>пов'язана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вмістом</a:t>
            </a:r>
            <a:r>
              <a:rPr lang="ru-RU" dirty="0" smtClean="0"/>
              <a:t> води, але і з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кровопостачання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відділів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9171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63040"/>
            <a:ext cx="8712968" cy="2470016"/>
          </a:xfrm>
        </p:spPr>
        <p:txBody>
          <a:bodyPr>
            <a:normAutofit/>
          </a:bodyPr>
          <a:lstStyle/>
          <a:p>
            <a:r>
              <a:rPr lang="uk-UA" dirty="0"/>
              <a:t>Токсична </a:t>
            </a:r>
            <a:r>
              <a:rPr lang="uk-UA" dirty="0" err="1"/>
              <a:t>дія алкогол</a:t>
            </a:r>
            <a:r>
              <a:rPr lang="uk-UA" dirty="0"/>
              <a:t>ю на головний мозок сприймається людиною як нібито нешкідливий стан сп'яніння. І це приводить до оніміння, а потім і відмирання ділянок головного мозку. Все це суб'єктивно </a:t>
            </a:r>
            <a:r>
              <a:rPr lang="uk-UA" dirty="0" err="1"/>
              <a:t>випившим</a:t>
            </a:r>
            <a:r>
              <a:rPr lang="uk-UA" dirty="0"/>
              <a:t> як «розслаблення», «свобода» від зовнішнього світу, схожа з ейфорією людини, що звільняється з в'язниці після довгого сидіння. Насправді ж частина головного мозку просто штучно відключається від сприйняття інформації ззовні.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Мозок і нервова система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23820"/>
            <a:ext cx="3564235" cy="2397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86" y="3501008"/>
            <a:ext cx="5256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Після кожної так званої «помірної» випивки у людини в голові з'являється нове кладовище загиблих нервових клітин . І коли лікарі-патологоанатоми розкривають череп будь-якої тривало </a:t>
            </a:r>
            <a:r>
              <a:rPr lang="uk-UA" dirty="0" err="1" smtClean="0"/>
              <a:t>п'ючої</a:t>
            </a:r>
            <a:r>
              <a:rPr lang="uk-UA" dirty="0" smtClean="0"/>
              <a:t> людини, то у всіх бачать однакову картину — </a:t>
            </a:r>
            <a:r>
              <a:rPr lang="uk-UA" b="1" dirty="0" smtClean="0"/>
              <a:t>«зморщений мозок»</a:t>
            </a:r>
            <a:r>
              <a:rPr lang="uk-UA" dirty="0" smtClean="0"/>
              <a:t>, зменшений в об'ємі, вся поверхня кори якого — в </a:t>
            </a:r>
            <a:r>
              <a:rPr lang="uk-UA" dirty="0" err="1" smtClean="0"/>
              <a:t>мікрорубцях</a:t>
            </a:r>
            <a:r>
              <a:rPr lang="uk-UA" dirty="0" smtClean="0"/>
              <a:t>, </a:t>
            </a:r>
            <a:r>
              <a:rPr lang="uk-UA" dirty="0" err="1" smtClean="0"/>
              <a:t>мікровиразках</a:t>
            </a:r>
            <a:r>
              <a:rPr lang="uk-UA" dirty="0" smtClean="0"/>
              <a:t>, випадах структур.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118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679064"/>
            <a:ext cx="8856984" cy="1965960"/>
          </a:xfrm>
        </p:spPr>
        <p:txBody>
          <a:bodyPr>
            <a:normAutofit/>
          </a:bodyPr>
          <a:lstStyle/>
          <a:p>
            <a:r>
              <a:rPr lang="uk-UA" dirty="0"/>
              <a:t>Саме у мозку виявляються найбільші зміни при розтині. Тверда мозкова оболонка напружена, м'які оболонки набряклі, повнокровні. Головний мозок різко набряклий, судини розширені, безліч дрібних кіст діаметром 1-2 мм. Ці кісти утворилися в місцях крововиливів і некрозу (омертвіння) ділянок речовини мозку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Мозок і нервова система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9000"/>
            <a:ext cx="4572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827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4724400"/>
          </a:xfrm>
        </p:spPr>
        <p:txBody>
          <a:bodyPr>
            <a:normAutofit/>
          </a:bodyPr>
          <a:lstStyle/>
          <a:p>
            <a:r>
              <a:rPr lang="uk-UA" dirty="0"/>
              <a:t>Більш детальне дослідження мозку у загиблого від гострого алкогольного сп'яніння показує, що в нервових клітинах настали зміни в протоплазмі і ядрі, так само різко виражені, як і при отруєнні іншими сильними </a:t>
            </a:r>
            <a:r>
              <a:rPr lang="uk-UA" dirty="0" err="1"/>
              <a:t>отрутами</a:t>
            </a:r>
            <a:r>
              <a:rPr lang="uk-UA" dirty="0"/>
              <a:t>. При цьому клітини кори головного мозку уражені значно більше, ніж клітини підкіркових частин, </a:t>
            </a:r>
            <a:r>
              <a:rPr lang="uk-UA" dirty="0" err="1"/>
              <a:t>тобто алкого</a:t>
            </a:r>
            <a:r>
              <a:rPr lang="uk-UA" dirty="0"/>
              <a:t>ль діє сильніше на клітини вищих центрів, ніж нижчих. У головному мозку відмічено сильне переповнення кров'ю, нерідко з розривом судин в мозкових оболонках і на поверхні мозкових звивин.</a:t>
            </a:r>
          </a:p>
          <a:p>
            <a:r>
              <a:rPr lang="uk-UA" dirty="0"/>
              <a:t>У випадках несмертельного гострого алкогольного отруєння в головному мозку і нервових клітинах його кори відбуваються ті ж самі процеси. Сприйняття потерпілого ускладнюється і сповільнюється, порушуються увага та пам'ять. Внаслідок цих змін, а також постійного впливу на </a:t>
            </a:r>
            <a:r>
              <a:rPr lang="uk-UA" dirty="0" err="1"/>
              <a:t>людину алкогольного і пи</a:t>
            </a:r>
            <a:r>
              <a:rPr lang="uk-UA" dirty="0"/>
              <a:t>ттєвого клімату, починаються глибокі зміни її характеру, психіки.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-27384"/>
            <a:ext cx="7680960" cy="1066800"/>
          </a:xfrm>
        </p:spPr>
        <p:txBody>
          <a:bodyPr/>
          <a:lstStyle/>
          <a:p>
            <a:r>
              <a:rPr lang="uk-UA" b="1" dirty="0"/>
              <a:t>Мозок і нервова система</a:t>
            </a:r>
            <a:endParaRPr lang="uk-UA" dirty="0"/>
          </a:p>
        </p:txBody>
      </p:sp>
      <p:pic>
        <p:nvPicPr>
          <p:cNvPr id="5122" name="Picture 2" descr="C:\Users\Anny\AppData\Local\Microsoft\Windows\Temporary Internet Files\Content.IE5\6Q4BQ329\MC9003571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95" y="5661248"/>
            <a:ext cx="598461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302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068960"/>
            <a:ext cx="6516216" cy="37444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 </a:t>
            </a:r>
            <a:r>
              <a:rPr lang="ru-RU" dirty="0" err="1"/>
              <a:t>прийомі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більших</a:t>
            </a:r>
            <a:r>
              <a:rPr lang="ru-RU" dirty="0"/>
              <a:t> доз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важке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залученням</a:t>
            </a:r>
            <a:r>
              <a:rPr lang="ru-RU" dirty="0"/>
              <a:t> до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спинного і </a:t>
            </a:r>
            <a:r>
              <a:rPr lang="ru-RU" dirty="0" err="1"/>
              <a:t>довгастого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.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глибокий</a:t>
            </a:r>
            <a:r>
              <a:rPr lang="ru-RU" dirty="0"/>
              <a:t> наркоз і </a:t>
            </a:r>
            <a:r>
              <a:rPr lang="ru-RU" dirty="0" err="1"/>
              <a:t>коматозний</a:t>
            </a:r>
            <a:r>
              <a:rPr lang="ru-RU" dirty="0"/>
              <a:t> стан. При </a:t>
            </a:r>
            <a:r>
              <a:rPr lang="ru-RU" dirty="0" err="1"/>
              <a:t>прийомі</a:t>
            </a:r>
            <a:r>
              <a:rPr lang="ru-RU" dirty="0"/>
              <a:t> </a:t>
            </a:r>
            <a:r>
              <a:rPr lang="ru-RU" dirty="0" err="1"/>
              <a:t>дози</a:t>
            </a:r>
            <a:r>
              <a:rPr lang="ru-RU" dirty="0"/>
              <a:t>, </a:t>
            </a:r>
            <a:r>
              <a:rPr lang="ru-RU" dirty="0" err="1"/>
              <a:t>рівної</a:t>
            </a:r>
            <a:r>
              <a:rPr lang="ru-RU" dirty="0"/>
              <a:t> 7,8 г алкоголю на </a:t>
            </a:r>
            <a:r>
              <a:rPr lang="ru-RU" dirty="0" err="1"/>
              <a:t>кілограм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1-1,25 л </a:t>
            </a:r>
            <a:r>
              <a:rPr lang="ru-RU" dirty="0" err="1"/>
              <a:t>горілки</a:t>
            </a:r>
            <a:r>
              <a:rPr lang="ru-RU" dirty="0"/>
              <a:t> для </a:t>
            </a:r>
            <a:r>
              <a:rPr lang="ru-RU" dirty="0" err="1"/>
              <a:t>дорослої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 </a:t>
            </a:r>
            <a:r>
              <a:rPr lang="ru-RU" dirty="0" err="1"/>
              <a:t>наступає</a:t>
            </a:r>
            <a:r>
              <a:rPr lang="ru-RU" dirty="0"/>
              <a:t> смерть. Для </a:t>
            </a:r>
            <a:r>
              <a:rPr lang="ru-RU" dirty="0" err="1"/>
              <a:t>дітей</a:t>
            </a:r>
            <a:r>
              <a:rPr lang="ru-RU" dirty="0"/>
              <a:t> смертельна доза в 4-5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, з </a:t>
            </a:r>
            <a:r>
              <a:rPr lang="ru-RU" dirty="0" err="1"/>
              <a:t>розрахунку</a:t>
            </a:r>
            <a:r>
              <a:rPr lang="ru-RU" dirty="0"/>
              <a:t> на </a:t>
            </a:r>
            <a:r>
              <a:rPr lang="ru-RU" dirty="0" err="1"/>
              <a:t>кілограм</a:t>
            </a:r>
            <a:r>
              <a:rPr lang="ru-RU" dirty="0"/>
              <a:t> ваги.</a:t>
            </a:r>
          </a:p>
          <a:p>
            <a:r>
              <a:rPr lang="ru-RU" dirty="0"/>
              <a:t>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забувати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 алкоголь 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наркотичними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: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звикають</a:t>
            </a:r>
            <a:r>
              <a:rPr lang="ru-RU" dirty="0"/>
              <a:t>, і </a:t>
            </a:r>
            <a:r>
              <a:rPr lang="ru-RU" dirty="0" err="1"/>
              <a:t>виникає</a:t>
            </a:r>
            <a:r>
              <a:rPr lang="ru-RU" dirty="0"/>
              <a:t> потреба в </a:t>
            </a:r>
            <a:r>
              <a:rPr lang="ru-RU" dirty="0" err="1"/>
              <a:t>повторних</a:t>
            </a:r>
            <a:r>
              <a:rPr lang="ru-RU" dirty="0"/>
              <a:t> </a:t>
            </a:r>
            <a:r>
              <a:rPr lang="ru-RU" dirty="0" err="1"/>
              <a:t>самоотруєннях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і у великих дозах </a:t>
            </a:r>
            <a:r>
              <a:rPr lang="ru-RU" dirty="0" err="1"/>
              <a:t>приймаються</a:t>
            </a:r>
            <a:r>
              <a:rPr lang="ru-RU" dirty="0"/>
              <a:t> </a:t>
            </a:r>
            <a:r>
              <a:rPr lang="ru-RU" dirty="0" err="1"/>
              <a:t>спиртні</a:t>
            </a:r>
            <a:r>
              <a:rPr lang="ru-RU" dirty="0"/>
              <a:t> «</a:t>
            </a:r>
            <a:r>
              <a:rPr lang="ru-RU" dirty="0" err="1"/>
              <a:t>напої</a:t>
            </a:r>
            <a:r>
              <a:rPr lang="ru-RU" dirty="0"/>
              <a:t>». У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для </a:t>
            </a:r>
            <a:r>
              <a:rPr lang="ru-RU" dirty="0" err="1"/>
              <a:t>отримання</a:t>
            </a:r>
            <a:r>
              <a:rPr lang="ru-RU" dirty="0"/>
              <a:t> того ж </a:t>
            </a:r>
            <a:r>
              <a:rPr lang="ru-RU" dirty="0" err="1"/>
              <a:t>наркотичного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 з </a:t>
            </a:r>
            <a:r>
              <a:rPr lang="ru-RU" dirty="0" err="1"/>
              <a:t>кожним</a:t>
            </a:r>
            <a:r>
              <a:rPr lang="ru-RU" dirty="0"/>
              <a:t> разом </a:t>
            </a:r>
            <a:r>
              <a:rPr lang="ru-RU" dirty="0" err="1"/>
              <a:t>потрібна</a:t>
            </a:r>
            <a:r>
              <a:rPr lang="ru-RU" dirty="0"/>
              <a:t> все </a:t>
            </a:r>
            <a:r>
              <a:rPr lang="ru-RU" dirty="0" err="1"/>
              <a:t>більша</a:t>
            </a:r>
            <a:r>
              <a:rPr lang="ru-RU" dirty="0"/>
              <a:t> доза.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-27384"/>
            <a:ext cx="7680960" cy="1066800"/>
          </a:xfrm>
        </p:spPr>
        <p:txBody>
          <a:bodyPr/>
          <a:lstStyle/>
          <a:p>
            <a:r>
              <a:rPr lang="uk-UA" b="1" dirty="0"/>
              <a:t>Мозок і нервова система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11" y="2996952"/>
            <a:ext cx="2666963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68760"/>
            <a:ext cx="8964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поступового</a:t>
            </a:r>
            <a:r>
              <a:rPr lang="ru-RU" dirty="0" smtClean="0"/>
              <a:t> </a:t>
            </a:r>
            <a:r>
              <a:rPr lang="ru-RU" dirty="0" err="1" smtClean="0"/>
              <a:t>руйнування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</a:t>
            </a:r>
            <a:r>
              <a:rPr lang="ru-RU" dirty="0" err="1" smtClean="0"/>
              <a:t>розумової</a:t>
            </a:r>
            <a:r>
              <a:rPr lang="ru-RU" dirty="0" smtClean="0"/>
              <a:t> і </a:t>
            </a:r>
            <a:r>
              <a:rPr lang="ru-RU" dirty="0" err="1" smtClean="0"/>
              <a:t>психічної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, алкоголь у все </a:t>
            </a:r>
            <a:r>
              <a:rPr lang="ru-RU" dirty="0" err="1" smtClean="0"/>
              <a:t>зростаючій</a:t>
            </a:r>
            <a:r>
              <a:rPr lang="ru-RU" dirty="0" smtClean="0"/>
              <a:t> </a:t>
            </a:r>
            <a:r>
              <a:rPr lang="ru-RU" dirty="0" err="1" smtClean="0"/>
              <a:t>мірі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виключення</a:t>
            </a:r>
            <a:r>
              <a:rPr lang="ru-RU" dirty="0" smtClean="0"/>
              <a:t> </a:t>
            </a:r>
            <a:r>
              <a:rPr lang="ru-RU" dirty="0" err="1" smtClean="0"/>
              <a:t>нормальної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. </a:t>
            </a:r>
            <a:r>
              <a:rPr lang="ru-RU" dirty="0" err="1" smtClean="0"/>
              <a:t>Особистість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, </a:t>
            </a:r>
            <a:r>
              <a:rPr lang="ru-RU" dirty="0" err="1" smtClean="0"/>
              <a:t>починаються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 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деградації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в </a:t>
            </a:r>
            <a:r>
              <a:rPr lang="ru-RU" dirty="0" err="1" smtClean="0"/>
              <a:t>цей</a:t>
            </a:r>
            <a:r>
              <a:rPr lang="ru-RU" dirty="0" smtClean="0"/>
              <a:t> час не </a:t>
            </a:r>
            <a:r>
              <a:rPr lang="ru-RU" dirty="0" err="1" smtClean="0"/>
              <a:t>припинити</a:t>
            </a:r>
            <a:r>
              <a:rPr lang="ru-RU" dirty="0" smtClean="0"/>
              <a:t> </a:t>
            </a:r>
            <a:r>
              <a:rPr lang="ru-RU" dirty="0" err="1" smtClean="0"/>
              <a:t>пити</a:t>
            </a:r>
            <a:r>
              <a:rPr lang="ru-RU" dirty="0" smtClean="0"/>
              <a:t> і не </a:t>
            </a:r>
            <a:r>
              <a:rPr lang="ru-RU" dirty="0" err="1" smtClean="0"/>
              <a:t>повернутися</a:t>
            </a:r>
            <a:r>
              <a:rPr lang="ru-RU" dirty="0" smtClean="0"/>
              <a:t> до </a:t>
            </a:r>
            <a:r>
              <a:rPr lang="ru-RU" dirty="0" err="1" smtClean="0"/>
              <a:t>свідомої</a:t>
            </a:r>
            <a:r>
              <a:rPr lang="ru-RU" dirty="0" smtClean="0"/>
              <a:t> </a:t>
            </a:r>
            <a:r>
              <a:rPr lang="ru-RU" dirty="0" err="1" smtClean="0"/>
              <a:t>тверезості</a:t>
            </a:r>
            <a:r>
              <a:rPr lang="ru-RU" dirty="0" smtClean="0"/>
              <a:t>,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моральних</a:t>
            </a:r>
            <a:r>
              <a:rPr lang="ru-RU" dirty="0" smtClean="0"/>
              <a:t> </a:t>
            </a:r>
            <a:r>
              <a:rPr lang="ru-RU" dirty="0" err="1" smtClean="0"/>
              <a:t>якостей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відбутися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872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640960" cy="4824536"/>
          </a:xfrm>
        </p:spPr>
        <p:txBody>
          <a:bodyPr>
            <a:normAutofit fontScale="92500" lnSpcReduction="10000"/>
          </a:bodyPr>
          <a:lstStyle/>
          <a:p>
            <a:r>
              <a:rPr lang="uk-UA" sz="2200" dirty="0"/>
              <a:t>Як же цей наркотик в різних дозах діє на розумову і психічну діяльність мозку?</a:t>
            </a:r>
          </a:p>
          <a:p>
            <a:r>
              <a:rPr lang="uk-UA" dirty="0"/>
              <a:t>Спеціально проведеними дослідами і спостереженнями над людиною, що випиває середню дозу, тобто одну-півтори чарки горілки, встановлено, що у всіх без виключення </a:t>
            </a:r>
            <a:r>
              <a:rPr lang="uk-UA" dirty="0" err="1"/>
              <a:t>випадках алк</a:t>
            </a:r>
            <a:r>
              <a:rPr lang="uk-UA" dirty="0"/>
              <a:t>оголь діє однаково, а саме: сповільнює й ускладнює розумові процеси, рухові ж акти на перших порах прискорює, а потім сповільнює. При цьому раніше за все страждають більш складні психічні процеси і довше зберігаються прості розумові функції, особливо ті, які пов'язані з руховими уявленнями.</a:t>
            </a:r>
          </a:p>
          <a:p>
            <a:r>
              <a:rPr lang="uk-UA" dirty="0"/>
              <a:t>Параліч центрів психічних відправлень перш за все позначається на тих процесах, які ми називаємо судженням та критикою. З ослабленням їх починають переважати почуття, що не стримуються критикою. Спостереження показують, що люди, які випили, не стають розумнішими чи успішнішими, і навіть якщо самі вони думають інакше, то це лише результат ослаблення вищої діяльності їх мозку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5"/>
          <a:stretch/>
        </p:blipFill>
        <p:spPr>
          <a:xfrm>
            <a:off x="5724128" y="4145043"/>
            <a:ext cx="2846412" cy="2380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4293096"/>
            <a:ext cx="54006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dirty="0" smtClean="0"/>
              <a:t>У міру того, як послаблюється критика, наростає самовпевненість. Живі рухи тіла, жести і неспокійні хвастощі своєю силою — також наслідок паралічу свідомості і волі, що починається: зняті правильні, розумні перешкоди, які утримують тверезу людину від даремних рухів і необдуманих, безглуздих вчинків.</a:t>
            </a:r>
          </a:p>
          <a:p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val="639001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4624"/>
            <a:ext cx="9144000" cy="275804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Численні досліди на тваринах, проведені Іваном Петровичем Павловим, показали, що після порівняно невеликих </a:t>
            </a:r>
            <a:r>
              <a:rPr lang="uk-UA" dirty="0" err="1"/>
              <a:t>доз алкого</a:t>
            </a:r>
            <a:r>
              <a:rPr lang="uk-UA" dirty="0"/>
              <a:t>лю у собаки гаснуть вироблені умовні рефлекси і відновлюються лише через шість днів. Досліди пізніших років підтверджують негативну </a:t>
            </a:r>
            <a:r>
              <a:rPr lang="uk-UA" dirty="0" err="1"/>
              <a:t>дію алкогол</a:t>
            </a:r>
            <a:r>
              <a:rPr lang="uk-UA" dirty="0"/>
              <a:t>ю на нервову систему. Друкарка, яка перед початком роботи випила 25 грамів горілки, робила помилок на 15-20% більше, ніж звичайно. Водії автомашин пропускали заборонні знаки, стрілець не міг точно влучити у мішень.</a:t>
            </a:r>
          </a:p>
          <a:p>
            <a:r>
              <a:rPr lang="uk-UA" dirty="0"/>
              <a:t>У численних дослідах з'ясувалося, що у всіх без виключення випадках під </a:t>
            </a:r>
            <a:r>
              <a:rPr lang="uk-UA" dirty="0" err="1"/>
              <a:t>впливом алкогол</a:t>
            </a:r>
            <a:r>
              <a:rPr lang="uk-UA" dirty="0"/>
              <a:t>ю прості розумові відправлення (сприйняття) порушуються і сповільнюються не так сильно, як складніші (асоціації).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10" y="3140968"/>
            <a:ext cx="4230470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496" y="2782083"/>
            <a:ext cx="4752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Ці останні страждають двічі: по-перше, їх утворення сповільнено та ослаблено; по-друге, істотно змінюється їх якість. Найнижчі форми асоціацій, а саме — асоціації рухові або механічно завчені найлегше виникають в думці, часто без щонайменшого відношення до справи і, з'явившись, наполегливо тримаються, проявляючись знову і знову, але абсолютно недоречно. В цьому відношенні такі наполегливі асоціації нагадують собою явище чисто патологічне, що помічається при неврастенії і важких психозах.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1304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512" y="404664"/>
            <a:ext cx="5183560" cy="7488832"/>
          </a:xfrm>
        </p:spPr>
        <p:txBody>
          <a:bodyPr>
            <a:normAutofit/>
          </a:bodyPr>
          <a:lstStyle/>
          <a:p>
            <a:r>
              <a:rPr lang="uk-UA" dirty="0"/>
              <a:t>Що стосується рухових актів, то вони прискорюються, але це прискорення залежить від розслаблення гальмівних імпульсів, і в них вже відразу помічається неточність роботи, а саме — явища передчасної реакції.</a:t>
            </a:r>
          </a:p>
          <a:p>
            <a:r>
              <a:rPr lang="uk-UA" dirty="0"/>
              <a:t>У дослідах академіка І.П. Павлова встановлено, що після прийому малих </a:t>
            </a:r>
            <a:r>
              <a:rPr lang="uk-UA" dirty="0" err="1"/>
              <a:t>доз алкоголю рефл</a:t>
            </a:r>
            <a:r>
              <a:rPr lang="uk-UA" dirty="0"/>
              <a:t>екси зникають і відновлюються лише через 8-12 днів. Але рефлекси — це нижчі форми мозкової діяльності. Алкоголь же діє переважно на її вищі форми. Дослідами, поставленими на освічених людях, доведено, що після прийому так званих «помірних» доз, тобто 25-40 г алкоголю, вищі функції мозку відновлюються тільки через 12-20 днів.</a:t>
            </a:r>
          </a:p>
          <a:p>
            <a:r>
              <a:rPr lang="uk-UA" dirty="0"/>
              <a:t>При повторному </a:t>
            </a:r>
            <a:r>
              <a:rPr lang="uk-UA" dirty="0" err="1"/>
              <a:t>прийомі алкоголю </a:t>
            </a:r>
            <a:r>
              <a:rPr lang="uk-UA" dirty="0"/>
              <a:t>ураження вищих центрів мозкової діяльності продовжується ще від 8 до 20 днів.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76350"/>
            <a:ext cx="3810000" cy="4305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59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1245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smtClean="0"/>
              <a:t>Будь-яка </a:t>
            </a:r>
            <a:r>
              <a:rPr lang="uk-UA" sz="2400" dirty="0"/>
              <a:t>доза алкоголю, навіть така, що не викликає сп'яніння (починаючи з концентрації 1-10 </a:t>
            </a:r>
            <a:r>
              <a:rPr lang="uk-UA" sz="2400" dirty="0" err="1"/>
              <a:t>мкг</a:t>
            </a:r>
            <a:r>
              <a:rPr lang="uk-UA" sz="2400" dirty="0"/>
              <a:t> на </a:t>
            </a:r>
            <a:r>
              <a:rPr lang="uk-UA" sz="2400" dirty="0" err="1"/>
              <a:t>мл</a:t>
            </a:r>
            <a:r>
              <a:rPr lang="uk-UA" sz="2400" dirty="0"/>
              <a:t> крові), завдає шкоди організму людини.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680960" cy="1066800"/>
          </a:xfrm>
        </p:spPr>
        <p:txBody>
          <a:bodyPr>
            <a:normAutofit/>
          </a:bodyPr>
          <a:lstStyle/>
          <a:p>
            <a:r>
              <a:rPr lang="uk-UA" b="1" dirty="0" smtClean="0"/>
              <a:t>Алкогольна інтоксикація</a:t>
            </a:r>
            <a:endParaRPr lang="uk-UA" dirty="0"/>
          </a:p>
        </p:txBody>
      </p:sp>
      <p:pic>
        <p:nvPicPr>
          <p:cNvPr id="2050" name="Picture 2" descr="C:\Users\Anny\AppData\Local\Microsoft\Windows\Temporary Internet Files\Content.IE5\146L5VE6\MC9003968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02" y="3981138"/>
            <a:ext cx="3248898" cy="288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ny\AppData\Local\Microsoft\Windows\Temporary Internet Files\Content.IE5\6Q4BQ329\MC9003968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" y="3306239"/>
            <a:ext cx="3331377" cy="340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ny\AppData\Local\Microsoft\Windows\Temporary Internet Files\Content.IE5\ZY7X5GH6\MC9002289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28" y="2686651"/>
            <a:ext cx="2273621" cy="290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5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5263938" cy="734481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Таким чином, якщо </a:t>
            </a:r>
            <a:r>
              <a:rPr lang="uk-UA" dirty="0" err="1"/>
              <a:t>вживати алкоголь</a:t>
            </a:r>
            <a:r>
              <a:rPr lang="uk-UA" dirty="0"/>
              <a:t> частіше, ніж один раз на два тижні, мозок не зможе звільнитися від впливу наркотичної отрути і весь час знаходитиметься в «</a:t>
            </a:r>
            <a:r>
              <a:rPr lang="uk-UA" dirty="0" err="1"/>
              <a:t>напіввідключеному</a:t>
            </a:r>
            <a:r>
              <a:rPr lang="uk-UA" dirty="0"/>
              <a:t>» стані. Якщо ж </a:t>
            </a:r>
            <a:r>
              <a:rPr lang="uk-UA" dirty="0" err="1"/>
              <a:t>приймати алкоголь</a:t>
            </a:r>
            <a:r>
              <a:rPr lang="uk-UA" dirty="0"/>
              <a:t> тривалий час, то робота вищих центрів так і не відновиться. У разі безперервної </a:t>
            </a:r>
            <a:r>
              <a:rPr lang="uk-UA" dirty="0" err="1"/>
              <a:t>дії алкогол</a:t>
            </a:r>
            <a:r>
              <a:rPr lang="uk-UA" dirty="0"/>
              <a:t>ю на мозок шкода, що заподіюється йому, безперечна.</a:t>
            </a:r>
          </a:p>
          <a:p>
            <a:r>
              <a:rPr lang="uk-UA" dirty="0"/>
              <a:t>У разі, коли такого роду алкогольне насилля над діяльністю мозку відбувається часто, суб'єкт стає нерухомим у розумовому відношенні, а мислення — звичайним і шаблонним. Перш за все втрачаються пізніші, найсвіжіші досягнення, здобуті розумовим напруженням (скажімо, за останній тиждень, місяць), тобто людина після </a:t>
            </a:r>
            <a:r>
              <a:rPr lang="uk-UA" dirty="0" err="1"/>
              <a:t>прийому алкоголю пове</a:t>
            </a:r>
            <a:r>
              <a:rPr lang="uk-UA" dirty="0"/>
              <a:t>ртається до того рівня розумового розвитку, який був у неї тиждень або місяць тому. Надалі наступає ослаблення старіших, міцніших асоціацій, що окріпнули, і ослаблення сприйняттів. В результаті розумові процеси звужуються, позбавляючись свіжості та оригінальності.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36712"/>
            <a:ext cx="3744162" cy="4992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652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63040"/>
            <a:ext cx="8928992" cy="4724400"/>
          </a:xfrm>
        </p:spPr>
        <p:txBody>
          <a:bodyPr>
            <a:normAutofit/>
          </a:bodyPr>
          <a:lstStyle/>
          <a:p>
            <a:r>
              <a:rPr lang="uk-UA" dirty="0" smtClean="0"/>
              <a:t>При </a:t>
            </a:r>
            <a:r>
              <a:rPr lang="uk-UA" dirty="0" err="1"/>
              <a:t>потраплянн</a:t>
            </a:r>
            <a:r>
              <a:rPr lang="uk-UA" dirty="0"/>
              <a:t>і алкоголю в організм першими страждають стравохід та шлунок </a:t>
            </a:r>
            <a:r>
              <a:rPr lang="uk-UA" dirty="0" smtClean="0"/>
              <a:t>. </a:t>
            </a:r>
            <a:r>
              <a:rPr lang="uk-UA" dirty="0"/>
              <a:t>І чим міцніші алкогольні вироби, тим важче пошкодження.</a:t>
            </a:r>
          </a:p>
          <a:p>
            <a:r>
              <a:rPr lang="uk-UA" dirty="0"/>
              <a:t>Алкоголь пригнічує виділення травних ферментів підшлункової залози, що перешкоджає розщепленню поживних речовин на молекули, придатні для живлення клітин організму. Ушкоджуючи клітини внутрішньої поверхні шлунку і підшлункової залози, алкоголь (особливо при вживанні міцних алкогольних виробів) пригнічує процес всмоктування поживних речовин, а перенесення деяких з них у кров робить взагалі неможливим.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Шлунок, підшлункова </a:t>
            </a:r>
            <a:r>
              <a:rPr lang="uk-UA" b="1" dirty="0" smtClean="0"/>
              <a:t>залоза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05064"/>
            <a:ext cx="4608512" cy="2767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3933056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Наприклад, внаслідок недостатності в організмі солі </a:t>
            </a:r>
            <a:r>
              <a:rPr lang="uk-UA" dirty="0" err="1" smtClean="0"/>
              <a:t>фолієвої</a:t>
            </a:r>
            <a:r>
              <a:rPr lang="uk-UA" dirty="0" smtClean="0"/>
              <a:t> кислоти змінюються клітини, що вистилають тонку кишку, які повинні забезпечувати всмоктування у кров глюкози, натрію, а також самої солі </a:t>
            </a:r>
            <a:r>
              <a:rPr lang="uk-UA" dirty="0" err="1" smtClean="0"/>
              <a:t>фолієвої</a:t>
            </a:r>
            <a:r>
              <a:rPr lang="uk-UA" dirty="0" smtClean="0"/>
              <a:t> кислоти та інших поживних речовин.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9849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964" y="1412776"/>
            <a:ext cx="5048092" cy="5328592"/>
          </a:xfrm>
        </p:spPr>
        <p:txBody>
          <a:bodyPr>
            <a:normAutofit/>
          </a:bodyPr>
          <a:lstStyle/>
          <a:p>
            <a:r>
              <a:rPr lang="uk-UA" dirty="0"/>
              <a:t>При регулярному прийомі навіть невеликих </a:t>
            </a:r>
            <a:r>
              <a:rPr lang="uk-UA" dirty="0" err="1"/>
              <a:t>доз алкоголю за</a:t>
            </a:r>
            <a:r>
              <a:rPr lang="uk-UA" dirty="0"/>
              <a:t>лози, що розташовані в стінці шлунку і виробляють шлунковий сік, під впливом алкогольного подразнення спочатку виділяють багато слизу, а потім атрофуються. Травлення в шлунку стає неповноцінним, їжа застоюється або, не переварена, надходить до </a:t>
            </a:r>
            <a:r>
              <a:rPr lang="uk-UA" dirty="0" err="1"/>
              <a:t>кишечника</a:t>
            </a:r>
            <a:r>
              <a:rPr lang="uk-UA" dirty="0"/>
              <a:t>. Виникає гастрит, який, якщо не усунути його причину і серйозно не лікувати, може перейти у рак шлунку.</a:t>
            </a:r>
          </a:p>
          <a:p>
            <a:r>
              <a:rPr lang="uk-UA" dirty="0"/>
              <a:t>При прийомі міцних алкогольних виробів відбувається «опік» стінок стравоходу і шлунку і потрібний значний час для відновлення тканини, що омертвіла (стінки шлунку мають білий наліт, аналогічний білку звареного яйця).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Шлунок, підшлункова залоза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464496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197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63040"/>
            <a:ext cx="9108504" cy="4724400"/>
          </a:xfrm>
        </p:spPr>
        <p:txBody>
          <a:bodyPr>
            <a:normAutofit/>
          </a:bodyPr>
          <a:lstStyle/>
          <a:p>
            <a:r>
              <a:rPr lang="uk-UA" dirty="0"/>
              <a:t>Пошкодження мають місце і в підшлунковій залозі. Розтини осіб віком 30-40 років, що вживали вино у великих дозах або тривалий час, показують глибокі зміни в підшлунковій залозі, що й пояснює часті скарги питущих людей на погане травлення, на різкі болі в животі тощо.</a:t>
            </a:r>
          </a:p>
          <a:p>
            <a:r>
              <a:rPr lang="uk-UA" dirty="0"/>
              <a:t>У таких хворих часто спостерігається діабет внаслідок загибелі особливих клітин, що розташовані в підшлунковій залозі і виробляють інсулін. Панкреатит і діабет на </a:t>
            </a:r>
            <a:r>
              <a:rPr lang="uk-UA" dirty="0" err="1"/>
              <a:t>грунті алк</a:t>
            </a:r>
            <a:r>
              <a:rPr lang="uk-UA" dirty="0"/>
              <a:t>оголю — явища, як правило, незворотні, через що люди приречені на постійні болі і страждання. Більш того, панкреатит дає загострення при щонайменшому порушенні дієти.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Шлунок, підшлункова залоза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4363532"/>
            <a:ext cx="3816424" cy="2289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0093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96752"/>
            <a:ext cx="8928992" cy="4724400"/>
          </a:xfrm>
        </p:spPr>
        <p:txBody>
          <a:bodyPr>
            <a:normAutofit/>
          </a:bodyPr>
          <a:lstStyle/>
          <a:p>
            <a:r>
              <a:rPr lang="uk-UA" dirty="0" smtClean="0"/>
              <a:t>У </a:t>
            </a:r>
            <a:r>
              <a:rPr lang="uk-UA" dirty="0"/>
              <a:t>печінці відбувається окислення 90-98% етанолу до ацетальдегіду — дуже небезпечної і токсичної речовини. Потім ацетальдегід окислюється до оцтової кислоти, яка далі розщеплюється до води і вуглекислого газу. В інших органах і системах також можливе «переварювання» алкоголю, але в значно менших кількостях, ніж в печінці.</a:t>
            </a:r>
          </a:p>
          <a:p>
            <a:r>
              <a:rPr lang="uk-UA" dirty="0"/>
              <a:t>Проходячи через печінковий бар'єр, продукти розпаду етилового </a:t>
            </a:r>
            <a:r>
              <a:rPr lang="uk-UA" dirty="0" smtClean="0"/>
              <a:t>спирту</a:t>
            </a:r>
            <a:r>
              <a:rPr lang="uk-UA" dirty="0"/>
              <a:t> негативно впливають на клітини печінки, які під впливом їх руйнівної дії </a:t>
            </a:r>
            <a:r>
              <a:rPr lang="uk-UA" dirty="0" smtClean="0"/>
              <a:t>гинуть. </a:t>
            </a:r>
            <a:r>
              <a:rPr lang="uk-UA" dirty="0"/>
              <a:t>На їх місці утворюється сполучна тканина, або просто рубець, що не виконує печінкової функції. Зменшується здатність печінки зберігати вітамін А, спостерігаються інші порушення обміну речовин.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-27384"/>
            <a:ext cx="7680960" cy="1066800"/>
          </a:xfrm>
        </p:spPr>
        <p:txBody>
          <a:bodyPr>
            <a:normAutofit/>
          </a:bodyPr>
          <a:lstStyle/>
          <a:p>
            <a:r>
              <a:rPr lang="uk-UA" b="1" dirty="0" smtClean="0"/>
              <a:t>Печінка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18529"/>
            <a:ext cx="3744416" cy="2477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627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268760"/>
            <a:ext cx="8964488" cy="3334112"/>
          </a:xfrm>
        </p:spPr>
        <p:txBody>
          <a:bodyPr>
            <a:normAutofit/>
          </a:bodyPr>
          <a:lstStyle/>
          <a:p>
            <a:r>
              <a:rPr lang="uk-UA" dirty="0"/>
              <a:t>Печінка поступово зменшується в розмірах, тобто зморщується, судини печінки здавлюються, кров в них застоюється, тиск підвищується в 3-4 рази. І якщо відбувається розрив судин, починається рясна кровотеча, постраждалі від якої часто гинуть. За даними ВООЗ, близько 80% хворих помирає протягом року після першої кровотечі. Зміни, описані вище, називаються </a:t>
            </a:r>
            <a:r>
              <a:rPr lang="uk-UA" b="1" dirty="0"/>
              <a:t>цирозом печінки</a:t>
            </a:r>
            <a:r>
              <a:rPr lang="uk-UA" dirty="0"/>
              <a:t>. За </a:t>
            </a:r>
            <a:r>
              <a:rPr lang="uk-UA" dirty="0" err="1"/>
              <a:t>кількостю</a:t>
            </a:r>
            <a:r>
              <a:rPr lang="uk-UA" dirty="0"/>
              <a:t> хворих цирозом визначають </a:t>
            </a:r>
            <a:r>
              <a:rPr lang="uk-UA" dirty="0" err="1"/>
              <a:t>рівень алкоголі</a:t>
            </a:r>
            <a:r>
              <a:rPr lang="uk-UA" dirty="0"/>
              <a:t>зації в тій чи іншій країні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-27384"/>
            <a:ext cx="7680960" cy="1066800"/>
          </a:xfrm>
        </p:spPr>
        <p:txBody>
          <a:bodyPr>
            <a:normAutofit/>
          </a:bodyPr>
          <a:lstStyle/>
          <a:p>
            <a:r>
              <a:rPr lang="uk-UA" b="1" dirty="0" smtClean="0"/>
              <a:t>Печінка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76919"/>
            <a:ext cx="4392488" cy="3061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3554968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Алкогольний цироз печінки</a:t>
            </a:r>
            <a:r>
              <a:rPr lang="uk-UA" dirty="0" smtClean="0"/>
              <a:t> — одне з найбільш важких і безнадійних в сенсі лікування захворювання людини. Цироз печінки як наслідок споживання алкоголю, за даними ВООЗ, опублікованими ще в 1982 році, став однією з основних причин смертності населення.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598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63040"/>
            <a:ext cx="7128792" cy="52063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 </a:t>
            </a:r>
            <a:r>
              <a:rPr lang="ru-RU" dirty="0" err="1"/>
              <a:t>тривалому</a:t>
            </a:r>
            <a:r>
              <a:rPr lang="ru-RU" dirty="0"/>
              <a:t> </a:t>
            </a:r>
            <a:r>
              <a:rPr lang="ru-RU" dirty="0" err="1"/>
              <a:t>прийомі</a:t>
            </a:r>
            <a:r>
              <a:rPr lang="ru-RU" dirty="0"/>
              <a:t> </a:t>
            </a:r>
            <a:r>
              <a:rPr lang="ru-RU" dirty="0" err="1"/>
              <a:t>спиртних</a:t>
            </a:r>
            <a:r>
              <a:rPr lang="ru-RU" dirty="0"/>
              <a:t> «</a:t>
            </a:r>
            <a:r>
              <a:rPr lang="ru-RU" dirty="0" err="1"/>
              <a:t>напоїв</a:t>
            </a:r>
            <a:r>
              <a:rPr lang="ru-RU" dirty="0"/>
              <a:t>» 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хронічний</a:t>
            </a:r>
            <a:r>
              <a:rPr lang="ru-RU" dirty="0"/>
              <a:t> </a:t>
            </a:r>
            <a:r>
              <a:rPr lang="ru-RU" dirty="0" err="1"/>
              <a:t>алкоголізм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свою </a:t>
            </a:r>
            <a:r>
              <a:rPr lang="ru-RU" dirty="0" err="1"/>
              <a:t>клінічну</a:t>
            </a:r>
            <a:r>
              <a:rPr lang="ru-RU" dirty="0"/>
              <a:t> картину, яка </a:t>
            </a:r>
            <a:r>
              <a:rPr lang="ru-RU" dirty="0" err="1"/>
              <a:t>варіюється</a:t>
            </a:r>
            <a:r>
              <a:rPr lang="ru-RU" dirty="0"/>
              <a:t> за </a:t>
            </a:r>
            <a:r>
              <a:rPr lang="ru-RU" dirty="0" err="1"/>
              <a:t>стадіями</a:t>
            </a:r>
            <a:r>
              <a:rPr lang="ru-RU" dirty="0"/>
              <a:t> </a:t>
            </a:r>
            <a:r>
              <a:rPr lang="ru-RU" dirty="0" err="1"/>
              <a:t>алкоголізму</a:t>
            </a:r>
            <a:r>
              <a:rPr lang="ru-RU" dirty="0"/>
              <a:t>, але з характерною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питущих</a:t>
            </a:r>
            <a:r>
              <a:rPr lang="ru-RU" dirty="0"/>
              <a:t> </a:t>
            </a:r>
            <a:r>
              <a:rPr lang="ru-RU" dirty="0" err="1"/>
              <a:t>особливістю</a:t>
            </a:r>
            <a:r>
              <a:rPr lang="ru-RU" dirty="0"/>
              <a:t> — вони </a:t>
            </a:r>
            <a:r>
              <a:rPr lang="ru-RU" dirty="0" err="1"/>
              <a:t>прагнуть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привід</a:t>
            </a:r>
            <a:r>
              <a:rPr lang="ru-RU" dirty="0"/>
              <a:t> для </a:t>
            </a:r>
            <a:r>
              <a:rPr lang="ru-RU" dirty="0" err="1"/>
              <a:t>випивки</a:t>
            </a:r>
            <a:r>
              <a:rPr lang="ru-RU" dirty="0"/>
              <a:t>, а </a:t>
            </a:r>
            <a:r>
              <a:rPr lang="ru-RU" dirty="0" err="1"/>
              <a:t>якщо</a:t>
            </a:r>
            <a:r>
              <a:rPr lang="ru-RU" dirty="0"/>
              <a:t> приводу </a:t>
            </a:r>
            <a:r>
              <a:rPr lang="ru-RU" dirty="0" err="1"/>
              <a:t>немає</a:t>
            </a:r>
            <a:r>
              <a:rPr lang="ru-RU" dirty="0"/>
              <a:t> — </a:t>
            </a:r>
            <a:r>
              <a:rPr lang="ru-RU" dirty="0" err="1"/>
              <a:t>п'ють</a:t>
            </a:r>
            <a:r>
              <a:rPr lang="ru-RU" dirty="0"/>
              <a:t> без </a:t>
            </a:r>
            <a:r>
              <a:rPr lang="ru-RU" dirty="0" err="1"/>
              <a:t>нього</a:t>
            </a:r>
            <a:r>
              <a:rPr lang="ru-RU" dirty="0"/>
              <a:t>.</a:t>
            </a:r>
          </a:p>
          <a:p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експериментів</a:t>
            </a:r>
            <a:r>
              <a:rPr lang="ru-RU" dirty="0"/>
              <a:t> і </a:t>
            </a:r>
            <a:r>
              <a:rPr lang="ru-RU" dirty="0" err="1"/>
              <a:t>спостережень</a:t>
            </a:r>
            <a:r>
              <a:rPr lang="ru-RU" dirty="0"/>
              <a:t> над </a:t>
            </a:r>
            <a:r>
              <a:rPr lang="ru-RU" dirty="0" err="1"/>
              <a:t>питущими</a:t>
            </a:r>
            <a:r>
              <a:rPr lang="ru-RU" dirty="0"/>
              <a:t> людьми </a:t>
            </a:r>
            <a:r>
              <a:rPr lang="ru-RU" dirty="0" err="1"/>
              <a:t>встановлено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отруйність</a:t>
            </a:r>
            <a:r>
              <a:rPr lang="ru-RU" dirty="0"/>
              <a:t> алкоголю 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сильніша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вища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концентрація</a:t>
            </a:r>
            <a:r>
              <a:rPr lang="ru-RU" dirty="0"/>
              <a:t>.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</a:t>
            </a:r>
            <a:r>
              <a:rPr lang="ru-RU" dirty="0" err="1"/>
              <a:t>помітний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міцних</a:t>
            </a:r>
            <a:r>
              <a:rPr lang="ru-RU" dirty="0"/>
              <a:t> </a:t>
            </a:r>
            <a:r>
              <a:rPr lang="ru-RU" dirty="0" err="1"/>
              <a:t>алкогольних</a:t>
            </a:r>
            <a:r>
              <a:rPr lang="ru-RU" dirty="0"/>
              <a:t> «</a:t>
            </a:r>
            <a:r>
              <a:rPr lang="ru-RU" dirty="0" err="1"/>
              <a:t>напоїв</a:t>
            </a:r>
            <a:r>
              <a:rPr lang="ru-RU" dirty="0"/>
              <a:t>» на </a:t>
            </a:r>
            <a:r>
              <a:rPr lang="ru-RU" dirty="0" err="1"/>
              <a:t>розвиток</a:t>
            </a:r>
            <a:r>
              <a:rPr lang="ru-RU" dirty="0"/>
              <a:t> </a:t>
            </a:r>
            <a:r>
              <a:rPr lang="ru-RU" dirty="0" err="1"/>
              <a:t>алкоголізму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ініціюється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алкоголезалежних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 людей до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наркотика — алкоголю — </a:t>
            </a:r>
            <a:r>
              <a:rPr lang="ru-RU" dirty="0" err="1"/>
              <a:t>найчастіше</a:t>
            </a:r>
            <a:r>
              <a:rPr lang="ru-RU" dirty="0"/>
              <a:t> пивом і </a:t>
            </a:r>
            <a:r>
              <a:rPr lang="ru-RU" dirty="0" err="1"/>
              <a:t>слабкоалкогольними</a:t>
            </a:r>
            <a:r>
              <a:rPr lang="ru-RU" dirty="0"/>
              <a:t> </a:t>
            </a:r>
            <a:r>
              <a:rPr lang="ru-RU" dirty="0" err="1"/>
              <a:t>виробами</a:t>
            </a:r>
            <a:r>
              <a:rPr lang="ru-RU" dirty="0"/>
              <a:t>.</a:t>
            </a:r>
          </a:p>
          <a:p>
            <a:r>
              <a:rPr lang="ru-RU" dirty="0"/>
              <a:t>Таким чином, </a:t>
            </a:r>
            <a:r>
              <a:rPr lang="ru-RU" dirty="0" err="1"/>
              <a:t>якими</a:t>
            </a:r>
            <a:r>
              <a:rPr lang="ru-RU" dirty="0"/>
              <a:t> б </a:t>
            </a:r>
            <a:r>
              <a:rPr lang="ru-RU" dirty="0" err="1"/>
              <a:t>важкими</a:t>
            </a:r>
            <a:r>
              <a:rPr lang="ru-RU" dirty="0"/>
              <a:t>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 </a:t>
            </a:r>
            <a:r>
              <a:rPr lang="ru-RU" dirty="0" err="1"/>
              <a:t>алкоголізму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не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 </a:t>
            </a:r>
            <a:r>
              <a:rPr lang="ru-RU" dirty="0" err="1"/>
              <a:t>Трагедія</a:t>
            </a:r>
            <a:r>
              <a:rPr lang="ru-RU" dirty="0"/>
              <a:t> в самому </a:t>
            </a:r>
            <a:r>
              <a:rPr lang="ru-RU" dirty="0" err="1"/>
              <a:t>вживанніалкоголю</a:t>
            </a:r>
            <a:r>
              <a:rPr lang="ru-RU" dirty="0"/>
              <a:t>. </a:t>
            </a:r>
            <a:r>
              <a:rPr lang="ru-RU" dirty="0" err="1"/>
              <a:t>Спиртні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з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прийнятої</a:t>
            </a:r>
            <a:r>
              <a:rPr lang="ru-RU" dirty="0"/>
              <a:t> </a:t>
            </a:r>
            <a:r>
              <a:rPr lang="ru-RU" dirty="0" err="1"/>
              <a:t>дози</a:t>
            </a:r>
            <a:r>
              <a:rPr lang="ru-RU" dirty="0"/>
              <a:t>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спотворювати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44624"/>
            <a:ext cx="7680960" cy="1066800"/>
          </a:xfrm>
        </p:spPr>
        <p:txBody>
          <a:bodyPr>
            <a:normAutofit/>
          </a:bodyPr>
          <a:lstStyle/>
          <a:p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 smtClean="0"/>
              <a:t>алкоголізму</a:t>
            </a:r>
            <a:endParaRPr lang="uk-UA" dirty="0"/>
          </a:p>
        </p:txBody>
      </p:sp>
      <p:pic>
        <p:nvPicPr>
          <p:cNvPr id="6146" name="Picture 2" descr="C:\Users\Anny\AppData\Local\Microsoft\Windows\Temporary Internet Files\Content.IE5\NCB4G9ER\MC9004127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72816"/>
            <a:ext cx="1296144" cy="41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567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132856"/>
            <a:ext cx="5011662" cy="5394960"/>
          </a:xfrm>
        </p:spPr>
        <p:txBody>
          <a:bodyPr>
            <a:normAutofit/>
          </a:bodyPr>
          <a:lstStyle/>
          <a:p>
            <a:r>
              <a:rPr lang="ru-RU" dirty="0" smtClean="0"/>
              <a:t>Як </a:t>
            </a:r>
            <a:r>
              <a:rPr lang="ru-RU" dirty="0"/>
              <a:t>всяка </a:t>
            </a:r>
            <a:r>
              <a:rPr lang="ru-RU" dirty="0" err="1"/>
              <a:t>отрута</a:t>
            </a:r>
            <a:r>
              <a:rPr lang="ru-RU" dirty="0"/>
              <a:t>, алкоголь, </a:t>
            </a:r>
            <a:r>
              <a:rPr lang="ru-RU" dirty="0" err="1"/>
              <a:t>прийнятий</a:t>
            </a:r>
            <a:r>
              <a:rPr lang="ru-RU" dirty="0"/>
              <a:t> в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дозі</a:t>
            </a:r>
            <a:r>
              <a:rPr lang="ru-RU" dirty="0"/>
              <a:t>, </a:t>
            </a:r>
            <a:r>
              <a:rPr lang="ru-RU" dirty="0" err="1"/>
              <a:t>призводить</a:t>
            </a:r>
            <a:r>
              <a:rPr lang="ru-RU" dirty="0"/>
              <a:t> до смертельного результату. Шляхом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експериментів</a:t>
            </a:r>
            <a:r>
              <a:rPr lang="ru-RU" dirty="0"/>
              <a:t> </a:t>
            </a:r>
            <a:r>
              <a:rPr lang="ru-RU" dirty="0" err="1"/>
              <a:t>встановлена</a:t>
            </a:r>
            <a:r>
              <a:rPr lang="ru-RU" dirty="0"/>
              <a:t> </a:t>
            </a:r>
            <a:r>
              <a:rPr lang="ru-RU" dirty="0" err="1"/>
              <a:t>найменша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отрути</a:t>
            </a:r>
            <a:r>
              <a:rPr lang="ru-RU" dirty="0"/>
              <a:t> з </a:t>
            </a:r>
            <a:r>
              <a:rPr lang="ru-RU" dirty="0" err="1"/>
              <a:t>розрахунку</a:t>
            </a:r>
            <a:r>
              <a:rPr lang="ru-RU" dirty="0"/>
              <a:t> на </a:t>
            </a:r>
            <a:r>
              <a:rPr lang="ru-RU" dirty="0" err="1"/>
              <a:t>кілограм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яка </a:t>
            </a:r>
            <a:r>
              <a:rPr lang="ru-RU" dirty="0" err="1"/>
              <a:t>необхідна</a:t>
            </a:r>
            <a:r>
              <a:rPr lang="ru-RU" dirty="0"/>
              <a:t> для </a:t>
            </a:r>
            <a:r>
              <a:rPr lang="ru-RU" dirty="0" err="1"/>
              <a:t>отруєння</a:t>
            </a:r>
            <a:r>
              <a:rPr lang="ru-RU" dirty="0"/>
              <a:t> і </a:t>
            </a:r>
            <a:r>
              <a:rPr lang="ru-RU" dirty="0" err="1"/>
              <a:t>загибелі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так званий </a:t>
            </a:r>
            <a:r>
              <a:rPr lang="ru-RU" dirty="0" err="1"/>
              <a:t>токсичний</a:t>
            </a:r>
            <a:r>
              <a:rPr lang="ru-RU" dirty="0"/>
              <a:t> </a:t>
            </a:r>
            <a:r>
              <a:rPr lang="ru-RU" dirty="0" err="1"/>
              <a:t>еквівалент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 над </a:t>
            </a:r>
            <a:r>
              <a:rPr lang="ru-RU" dirty="0" err="1"/>
              <a:t>отруєнням</a:t>
            </a:r>
            <a:r>
              <a:rPr lang="ru-RU" dirty="0"/>
              <a:t> людей </a:t>
            </a:r>
            <a:r>
              <a:rPr lang="ru-RU" dirty="0" err="1"/>
              <a:t>етиловим</a:t>
            </a:r>
            <a:r>
              <a:rPr lang="ru-RU" dirty="0"/>
              <a:t> алкоголем </a:t>
            </a:r>
            <a:r>
              <a:rPr lang="ru-RU" dirty="0" err="1"/>
              <a:t>виведений</a:t>
            </a:r>
            <a:r>
              <a:rPr lang="ru-RU" dirty="0"/>
              <a:t> </a:t>
            </a:r>
            <a:r>
              <a:rPr lang="ru-RU" dirty="0" err="1"/>
              <a:t>токсичний</a:t>
            </a:r>
            <a:r>
              <a:rPr lang="ru-RU" dirty="0"/>
              <a:t> </a:t>
            </a:r>
            <a:r>
              <a:rPr lang="ru-RU" dirty="0" err="1"/>
              <a:t>еквівалент</a:t>
            </a:r>
            <a:r>
              <a:rPr lang="ru-RU" dirty="0"/>
              <a:t> і для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рівний</a:t>
            </a:r>
            <a:r>
              <a:rPr lang="ru-RU" dirty="0"/>
              <a:t> 7-8 г. </a:t>
            </a:r>
            <a:r>
              <a:rPr lang="ru-RU" dirty="0" err="1"/>
              <a:t>Тобто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 вагою 64 кг смертельна доза буде </a:t>
            </a:r>
            <a:r>
              <a:rPr lang="ru-RU" dirty="0" err="1"/>
              <a:t>рівна</a:t>
            </a:r>
            <a:r>
              <a:rPr lang="ru-RU" dirty="0"/>
              <a:t> 500 г чистого алкоголю.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Смертельний</a:t>
            </a:r>
            <a:r>
              <a:rPr lang="ru-RU" b="1" dirty="0"/>
              <a:t> </a:t>
            </a:r>
            <a:r>
              <a:rPr lang="ru-RU" b="1" dirty="0" smtClean="0"/>
              <a:t>результат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3" b="97891" l="938" r="94490">
                        <a14:foregroundMark x1="47128" y1="11875" x2="50645" y2="8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32345"/>
            <a:ext cx="3610482" cy="5417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944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562528" cy="3312368"/>
          </a:xfrm>
        </p:spPr>
        <p:txBody>
          <a:bodyPr>
            <a:normAutofit/>
          </a:bodyPr>
          <a:lstStyle/>
          <a:p>
            <a:r>
              <a:rPr lang="uk-UA" dirty="0"/>
              <a:t>Якщо зробити підрахунок для горілки (40°), то виявиться, що смертельна доза дорівнює 1200 г. Швидкість введення має істотний вплив на хід отруєння. Повільне введення дещо зменшує небезпеку. Під час вступу до організму смертельної дози температура тіла знижується на 3-4 градуси. Смерть наступає через 12-40 годин.</a:t>
            </a:r>
          </a:p>
          <a:p>
            <a:r>
              <a:rPr lang="uk-UA" dirty="0"/>
              <a:t>Гостре отруєння алкоголем, або так звана «опійна» смерть, в сучасних статистиках не враховується, тому про частоту її ми можемо судити за дореволюційною статистикою. Смерть від опою знаходиться в залежності від душового споживання спирту і міцності «напоїв</a:t>
            </a:r>
            <a:r>
              <a:rPr lang="uk-UA" dirty="0" smtClean="0"/>
              <a:t>».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12976"/>
            <a:ext cx="3810000" cy="3143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3212976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Чим нижча середньорічна температура того чи іншого регіону, тим важче позначається </a:t>
            </a:r>
            <a:r>
              <a:rPr lang="uk-UA" dirty="0" err="1" smtClean="0"/>
              <a:t>вживання ал</a:t>
            </a:r>
            <a:r>
              <a:rPr lang="uk-UA" dirty="0" smtClean="0"/>
              <a:t>коголю на організмі людини. Вплив клімату настільки важливий, що вчені прирівнюють його до додаткової прийнятої дози спиртних виробів, тобто в холодному кліматі прийнята </a:t>
            </a:r>
            <a:r>
              <a:rPr lang="uk-UA" dirty="0" err="1" smtClean="0"/>
              <a:t>доза алкоголю вп</a:t>
            </a:r>
            <a:r>
              <a:rPr lang="uk-UA" dirty="0" smtClean="0"/>
              <a:t>ливає так само, як в більш теплому — подвійна доза.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639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548680"/>
            <a:ext cx="8928992" cy="4724400"/>
          </a:xfrm>
        </p:spPr>
        <p:txBody>
          <a:bodyPr>
            <a:normAutofit/>
          </a:bodyPr>
          <a:lstStyle/>
          <a:p>
            <a:r>
              <a:rPr lang="uk-UA" dirty="0"/>
              <a:t>Смерть від опою в Російській імперії траплялася в 3-5 разів частіше, ніж в інших європейських країнах. Виходячи з цих даних, учені роблять абсолютно справедливий висновок, що тут існують особливі умови, що викликають безпрецедентну в порівнянні з іншими країнами алкогольну смертність, навіть при нижчому середньодушовому споживанні алкоголю.</a:t>
            </a:r>
          </a:p>
          <a:p>
            <a:r>
              <a:rPr lang="uk-UA" dirty="0"/>
              <a:t>Аналіз раптових і випадкових смертей показує, </a:t>
            </a:r>
            <a:r>
              <a:rPr lang="uk-UA" dirty="0" err="1"/>
              <a:t>що алкоголь</a:t>
            </a:r>
            <a:r>
              <a:rPr lang="uk-UA" dirty="0"/>
              <a:t> як причина нещасних випадків до цих пір займає одне з провідних місць.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3159903"/>
            <a:ext cx="5112568" cy="341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0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496" y="1463040"/>
            <a:ext cx="9001000" cy="3190096"/>
          </a:xfrm>
        </p:spPr>
        <p:txBody>
          <a:bodyPr>
            <a:normAutofit/>
          </a:bodyPr>
          <a:lstStyle/>
          <a:p>
            <a:r>
              <a:rPr lang="uk-UA" dirty="0"/>
              <a:t>У </a:t>
            </a:r>
            <a:r>
              <a:rPr lang="uk-UA" dirty="0" err="1"/>
              <a:t>дії етанол</a:t>
            </a:r>
            <a:r>
              <a:rPr lang="uk-UA" dirty="0"/>
              <a:t>у на організм виділяють дві фази: резорбції (всмоктування) та елімінації (виведення). Час від прийому спиртних «напоїв» до моменту досягнення максимальної концентрації в крові складає період резорбції. Швидкість </a:t>
            </a:r>
            <a:r>
              <a:rPr lang="uk-UA" dirty="0" err="1"/>
              <a:t>всмоктува</a:t>
            </a:r>
            <a:r>
              <a:rPr lang="uk-UA" dirty="0"/>
              <a:t>ння етанолу в період резорбції неоднакова. Так, </a:t>
            </a:r>
            <a:r>
              <a:rPr lang="uk-UA" dirty="0" err="1"/>
              <a:t>поки етанол знаход</a:t>
            </a:r>
            <a:r>
              <a:rPr lang="uk-UA" dirty="0"/>
              <a:t>иться в шлунку, резорбція досить повільна, потім, по мірі його надходження в тонку кишку швидкість всмоктування зростає, а в самому кінці фази резорбції всмоктування знову сповільнюється. Вважається, що залежно від індивідуальних особливостей організму період всмоктування може збільшитися майже в 2,5 рази (до 2-6 годин), але для кожної конкретної людини цей час є достатньо </a:t>
            </a:r>
            <a:r>
              <a:rPr lang="uk-UA" dirty="0" smtClean="0"/>
              <a:t>постійним.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99392"/>
            <a:ext cx="7680960" cy="1066800"/>
          </a:xfrm>
        </p:spPr>
        <p:txBody>
          <a:bodyPr/>
          <a:lstStyle/>
          <a:p>
            <a:r>
              <a:rPr lang="uk-UA" b="1" dirty="0"/>
              <a:t>Алкогольна інтоксикація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4221088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фазі резорбції </a:t>
            </a:r>
            <a:r>
              <a:rPr lang="uk-UA" dirty="0" err="1" smtClean="0"/>
              <a:t>насичення етанол</a:t>
            </a:r>
            <a:r>
              <a:rPr lang="uk-UA" dirty="0" smtClean="0"/>
              <a:t>ом органів і тканин відбувається швидше, ніж його окислення і виведення, саме тому спостерігається підвищення його концентрації в крові. Етанол розподіляється в організмі людини, за даними більшості дослідників, в 64% маси тіла, тобто практично у всьому водному просторі організму.</a:t>
            </a:r>
          </a:p>
          <a:p>
            <a:endParaRPr lang="uk-UA" dirty="0"/>
          </a:p>
        </p:txBody>
      </p:sp>
      <p:pic>
        <p:nvPicPr>
          <p:cNvPr id="3075" name="Picture 3" descr="C:\Users\Anny\AppData\Local\Microsoft\Windows\Temporary Internet Files\Content.IE5\6Q4BQ329\MC9004257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2474714" cy="200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85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4" y="1628800"/>
            <a:ext cx="7670800" cy="3835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933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271352"/>
            <a:ext cx="8784976" cy="3406120"/>
          </a:xfrm>
        </p:spPr>
        <p:txBody>
          <a:bodyPr>
            <a:normAutofit/>
          </a:bodyPr>
          <a:lstStyle/>
          <a:p>
            <a:r>
              <a:rPr lang="uk-UA" dirty="0"/>
              <a:t>Фаза виділення (елімінації) алкоголю наступає після всмоктування 90-98% прийнятого алкоголю. Від 2 до 10% </a:t>
            </a:r>
            <a:r>
              <a:rPr lang="uk-UA" dirty="0" smtClean="0"/>
              <a:t>етанолу</a:t>
            </a:r>
            <a:r>
              <a:rPr lang="uk-UA" dirty="0"/>
              <a:t>, що всмоктався, виділяється в незмінному вигляді з сечею, повітрям, що видихається, потом, слиною і калом протягом 7-12 годин. Спирт, що залишився, окислюється до вуглекислого газу і води всередині організму, тобто не виводиться.</a:t>
            </a:r>
          </a:p>
          <a:p>
            <a:r>
              <a:rPr lang="uk-UA" dirty="0"/>
              <a:t>Тривалість періоду виведення у багато разів більша, ніж періоду резорбції. В </a:t>
            </a:r>
            <a:r>
              <a:rPr lang="uk-UA" dirty="0" err="1"/>
              <a:t>середньому алкоголь </a:t>
            </a:r>
            <a:r>
              <a:rPr lang="uk-UA" dirty="0"/>
              <a:t>утримується в організмі декілька днів.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Алкогольна інтоксикація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78" y="1340769"/>
            <a:ext cx="4323444" cy="290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51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1463040"/>
            <a:ext cx="9073008" cy="2109976"/>
          </a:xfrm>
        </p:spPr>
        <p:txBody>
          <a:bodyPr>
            <a:normAutofit/>
          </a:bodyPr>
          <a:lstStyle/>
          <a:p>
            <a:r>
              <a:rPr lang="uk-UA" dirty="0"/>
              <a:t>В період виділення органи і </a:t>
            </a:r>
            <a:r>
              <a:rPr lang="uk-UA" dirty="0" smtClean="0"/>
              <a:t>тканини </a:t>
            </a:r>
            <a:r>
              <a:rPr lang="uk-UA" dirty="0" err="1" smtClean="0"/>
              <a:t>віддають</a:t>
            </a:r>
            <a:r>
              <a:rPr lang="uk-UA" dirty="0" err="1"/>
              <a:t> алкоголь в</a:t>
            </a:r>
            <a:r>
              <a:rPr lang="uk-UA" dirty="0"/>
              <a:t>ідповідно ступеню їх насичення кров'ю. </a:t>
            </a:r>
            <a:r>
              <a:rPr lang="uk-UA" dirty="0" err="1"/>
              <a:t>Вміст алко</a:t>
            </a:r>
            <a:r>
              <a:rPr lang="uk-UA" dirty="0"/>
              <a:t>голю в мозковій тканині вищий, ніж у крові, а виділення його з речовини мозку і із спинномозкової рідини істотно відстає від інших органів, тканин і крові. Це має велике практичне значення, оскільки пояснює, чому дія етанолу на мозок і нервову систему продовжується довше, ніж можна було б очікувати, виходячи з динаміки його вмісту в крові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Алкогольна інтоксикація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79812"/>
            <a:ext cx="428625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3429000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Слід звернути увагу і на те, що високі </a:t>
            </a:r>
            <a:r>
              <a:rPr lang="uk-UA" dirty="0" err="1" smtClean="0"/>
              <a:t>концентрац</a:t>
            </a:r>
            <a:r>
              <a:rPr lang="uk-UA" dirty="0" smtClean="0"/>
              <a:t>ії алкоголю у фазі елімінації зазвичай виявляють в секреті простати, а також в яєчках . </a:t>
            </a:r>
            <a:r>
              <a:rPr lang="uk-UA" dirty="0" err="1" smtClean="0"/>
              <a:t>Біотрансфор</a:t>
            </a:r>
            <a:r>
              <a:rPr lang="uk-UA" dirty="0" smtClean="0"/>
              <a:t>мації етанолу тут практично не відбувається.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083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8928992" cy="4724400"/>
          </a:xfrm>
        </p:spPr>
        <p:txBody>
          <a:bodyPr>
            <a:normAutofit/>
          </a:bodyPr>
          <a:lstStyle/>
          <a:p>
            <a:r>
              <a:rPr lang="ru-RU" dirty="0" smtClean="0"/>
              <a:t>Як </a:t>
            </a:r>
            <a:r>
              <a:rPr lang="ru-RU" dirty="0" err="1"/>
              <a:t>тільки</a:t>
            </a:r>
            <a:r>
              <a:rPr lang="ru-RU" dirty="0"/>
              <a:t> алкоголь </a:t>
            </a:r>
            <a:r>
              <a:rPr lang="ru-RU" dirty="0" err="1"/>
              <a:t>потрапляє</a:t>
            </a:r>
            <a:r>
              <a:rPr lang="ru-RU" dirty="0"/>
              <a:t> у кров, </a:t>
            </a:r>
            <a:r>
              <a:rPr lang="ru-RU" dirty="0" err="1"/>
              <a:t>він</a:t>
            </a:r>
            <a:r>
              <a:rPr lang="ru-RU" dirty="0"/>
              <a:t> з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 </a:t>
            </a:r>
            <a:r>
              <a:rPr lang="ru-RU" dirty="0" err="1"/>
              <a:t>розповсюджується</a:t>
            </a:r>
            <a:r>
              <a:rPr lang="ru-RU" dirty="0"/>
              <a:t> в </a:t>
            </a:r>
            <a:r>
              <a:rPr lang="ru-RU" dirty="0" err="1"/>
              <a:t>усьому</a:t>
            </a:r>
            <a:r>
              <a:rPr lang="ru-RU" dirty="0"/>
              <a:t> водному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в </a:t>
            </a:r>
            <a:r>
              <a:rPr lang="ru-RU" dirty="0" err="1"/>
              <a:t>усіх</a:t>
            </a:r>
            <a:r>
              <a:rPr lang="ru-RU" dirty="0"/>
              <a:t> органах і системах. Особливо </a:t>
            </a:r>
            <a:r>
              <a:rPr lang="ru-RU" dirty="0" err="1"/>
              <a:t>швидко</a:t>
            </a:r>
            <a:r>
              <a:rPr lang="ru-RU" dirty="0"/>
              <a:t> там, де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кровоносних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, коли велика </a:t>
            </a:r>
            <a:r>
              <a:rPr lang="ru-RU" dirty="0" err="1"/>
              <a:t>частина</a:t>
            </a:r>
            <a:r>
              <a:rPr lang="ru-RU" dirty="0"/>
              <a:t> алкоголю </a:t>
            </a:r>
            <a:r>
              <a:rPr lang="ru-RU" dirty="0" err="1"/>
              <a:t>потрапила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,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активний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виведення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2 до 10% </a:t>
            </a:r>
            <a:r>
              <a:rPr lang="ru-RU" dirty="0" err="1"/>
              <a:t>виводиться</a:t>
            </a:r>
            <a:r>
              <a:rPr lang="ru-RU" dirty="0"/>
              <a:t> в </a:t>
            </a:r>
            <a:r>
              <a:rPr lang="ru-RU" dirty="0" err="1"/>
              <a:t>незмінному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. </a:t>
            </a:r>
            <a:r>
              <a:rPr lang="ru-RU" dirty="0" err="1"/>
              <a:t>Решта</a:t>
            </a:r>
            <a:r>
              <a:rPr lang="ru-RU" dirty="0"/>
              <a:t> </a:t>
            </a:r>
            <a:r>
              <a:rPr lang="ru-RU" dirty="0" err="1"/>
              <a:t>окислюється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— на 90-98% в </a:t>
            </a:r>
            <a:r>
              <a:rPr lang="ru-RU" dirty="0" err="1"/>
              <a:t>печінці</a:t>
            </a:r>
            <a:r>
              <a:rPr lang="ru-RU" dirty="0"/>
              <a:t>, на 2-10% в </a:t>
            </a:r>
            <a:r>
              <a:rPr lang="ru-RU" dirty="0" err="1"/>
              <a:t>інших</a:t>
            </a:r>
            <a:r>
              <a:rPr lang="ru-RU" dirty="0"/>
              <a:t> тканинах і органах. В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окислення</a:t>
            </a:r>
            <a:r>
              <a:rPr lang="ru-RU" dirty="0"/>
              <a:t> </a:t>
            </a:r>
            <a:r>
              <a:rPr lang="ru-RU" dirty="0" err="1"/>
              <a:t>концентрація</a:t>
            </a:r>
            <a:r>
              <a:rPr lang="ru-RU" dirty="0"/>
              <a:t> алкоголю 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і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«</a:t>
            </a:r>
            <a:r>
              <a:rPr lang="ru-RU" dirty="0" err="1"/>
              <a:t>утримувати</a:t>
            </a:r>
            <a:r>
              <a:rPr lang="ru-RU" dirty="0"/>
              <a:t>» </a:t>
            </a:r>
            <a:r>
              <a:rPr lang="ru-RU" dirty="0" err="1"/>
              <a:t>молекули</a:t>
            </a:r>
            <a:r>
              <a:rPr lang="ru-RU" dirty="0"/>
              <a:t> алкоголю </a:t>
            </a:r>
            <a:r>
              <a:rPr lang="ru-RU" dirty="0" err="1"/>
              <a:t>довше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кров —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мозок</a:t>
            </a:r>
            <a:r>
              <a:rPr lang="ru-RU" dirty="0"/>
              <a:t>, </a:t>
            </a:r>
            <a:r>
              <a:rPr lang="ru-RU" dirty="0" err="1"/>
              <a:t>статева</a:t>
            </a:r>
            <a:r>
              <a:rPr lang="ru-RU" dirty="0"/>
              <a:t> система. Чим </a:t>
            </a:r>
            <a:r>
              <a:rPr lang="ru-RU" dirty="0" err="1"/>
              <a:t>довше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там </a:t>
            </a:r>
            <a:r>
              <a:rPr lang="ru-RU" dirty="0" err="1"/>
              <a:t>знаходиться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сильніші</a:t>
            </a:r>
            <a:r>
              <a:rPr lang="ru-RU" dirty="0"/>
              <a:t> </a:t>
            </a:r>
            <a:r>
              <a:rPr lang="ru-RU" dirty="0" err="1"/>
              <a:t>згубні</a:t>
            </a:r>
            <a:r>
              <a:rPr lang="ru-RU" dirty="0"/>
              <a:t> </a:t>
            </a:r>
            <a:r>
              <a:rPr lang="ru-RU" dirty="0" err="1"/>
              <a:t>руйнівні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44624"/>
            <a:ext cx="7680960" cy="1066800"/>
          </a:xfrm>
        </p:spPr>
        <p:txBody>
          <a:bodyPr>
            <a:normAutofit/>
          </a:bodyPr>
          <a:lstStyle/>
          <a:p>
            <a:r>
              <a:rPr lang="ru-RU" b="1" dirty="0" err="1"/>
              <a:t>Серцево-судинна</a:t>
            </a:r>
            <a:r>
              <a:rPr lang="ru-RU" b="1" dirty="0"/>
              <a:t> </a:t>
            </a:r>
            <a:r>
              <a:rPr lang="ru-RU" b="1" dirty="0" smtClean="0"/>
              <a:t>система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98"/>
          <a:stretch/>
        </p:blipFill>
        <p:spPr>
          <a:xfrm>
            <a:off x="1577554" y="4437112"/>
            <a:ext cx="5988893" cy="2269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644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656928"/>
            <a:ext cx="8784976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/>
              <a:t>Через деякий час після того, </a:t>
            </a:r>
            <a:r>
              <a:rPr lang="uk-UA" dirty="0" err="1"/>
              <a:t>як алкоголь через шлу</a:t>
            </a:r>
            <a:r>
              <a:rPr lang="uk-UA" dirty="0"/>
              <a:t>нок і кишечник потрапляє в кров, починається руйнування </a:t>
            </a:r>
            <a:r>
              <a:rPr lang="uk-UA" dirty="0" smtClean="0"/>
              <a:t>еритроцитів . </a:t>
            </a:r>
            <a:r>
              <a:rPr lang="uk-UA" dirty="0"/>
              <a:t>Відбувається так званий гемоліз: розпад еритроцитів внаслідок розриву їх мембран. Замість активних еритроцитів залишається місиво з кривавих грудок. Червоні кров'яні тільця, що лопнули, деформовані. Вихід гемоглобіну, тобто вмісту еритроцитів, в плазму... Зрозуміло, що при цьому еритроцити вже не можуть виконувати свою функцію.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Серцево-судинна</a:t>
            </a:r>
            <a:r>
              <a:rPr lang="ru-RU" b="1" dirty="0"/>
              <a:t> система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61" y="4005064"/>
            <a:ext cx="3789679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55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039104"/>
            <a:ext cx="4536504" cy="4990296"/>
          </a:xfrm>
        </p:spPr>
        <p:txBody>
          <a:bodyPr>
            <a:normAutofit/>
          </a:bodyPr>
          <a:lstStyle/>
          <a:p>
            <a:r>
              <a:rPr lang="uk-UA" dirty="0"/>
              <a:t>При сучасному рівні </a:t>
            </a:r>
            <a:r>
              <a:rPr lang="uk-UA" dirty="0" err="1"/>
              <a:t>споживання алкого</a:t>
            </a:r>
            <a:r>
              <a:rPr lang="uk-UA" dirty="0"/>
              <a:t>лю «середня» в цьому відношенні людина «раптом» стикається з найрізноманітнішими недугами у віці близько 30 років. Це не тільки захворювання серцево-судинної системи, але і порушення в роботі шлунку, печінки, неврози, розлади в статевій сфері. Втім, хвороби можуть бути найнесподіванішими: адже </a:t>
            </a:r>
            <a:r>
              <a:rPr lang="uk-UA" dirty="0" err="1"/>
              <a:t>дія алкоголю універса</a:t>
            </a:r>
            <a:r>
              <a:rPr lang="uk-UA" dirty="0"/>
              <a:t>льна, він вражає всі органи і системи людського організму.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Серцево-судинна</a:t>
            </a:r>
            <a:r>
              <a:rPr lang="ru-RU" b="1" dirty="0"/>
              <a:t> система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57281"/>
            <a:ext cx="4176464" cy="3375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010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183120"/>
            <a:ext cx="4536504" cy="5134312"/>
          </a:xfrm>
        </p:spPr>
        <p:txBody>
          <a:bodyPr>
            <a:normAutofit/>
          </a:bodyPr>
          <a:lstStyle/>
          <a:p>
            <a:r>
              <a:rPr lang="uk-UA" dirty="0"/>
              <a:t>Що стосується вживання пива, вже сам факт надходження в організм великої кількості </a:t>
            </a:r>
            <a:r>
              <a:rPr lang="uk-UA" dirty="0" smtClean="0"/>
              <a:t>рідини</a:t>
            </a:r>
            <a:r>
              <a:rPr lang="uk-UA" dirty="0"/>
              <a:t> несприятливо відбивається на роботі не тільки серцево-судинної системи, але і нирок. У любителів хмільного «напою» формується так зване бичаче або пивне серце — розширення його меж, при цьому частішає частота серцевих скорочень, виникають аритмії, підвищується тиск.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44624"/>
            <a:ext cx="7680960" cy="1066800"/>
          </a:xfrm>
        </p:spPr>
        <p:txBody>
          <a:bodyPr/>
          <a:lstStyle/>
          <a:p>
            <a:r>
              <a:rPr lang="ru-RU" b="1" dirty="0" err="1"/>
              <a:t>Серцево-судинна</a:t>
            </a:r>
            <a:r>
              <a:rPr lang="ru-RU" b="1" dirty="0"/>
              <a:t> система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61392"/>
            <a:ext cx="3888432" cy="2551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16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Другая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91</TotalTime>
  <Words>791</Words>
  <Application>Microsoft Office PowerPoint</Application>
  <PresentationFormat>Экран (4:3)</PresentationFormat>
  <Paragraphs>82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Mylar</vt:lpstr>
      <vt:lpstr>Шкідливий вплив алкоголю на організм</vt:lpstr>
      <vt:lpstr>Алкогольна інтоксикація</vt:lpstr>
      <vt:lpstr>Алкогольна інтоксикація</vt:lpstr>
      <vt:lpstr>Алкогольна інтоксикація</vt:lpstr>
      <vt:lpstr>Алкогольна інтоксикація</vt:lpstr>
      <vt:lpstr>Серцево-судинна система</vt:lpstr>
      <vt:lpstr>Серцево-судинна система</vt:lpstr>
      <vt:lpstr>Серцево-судинна система</vt:lpstr>
      <vt:lpstr>Серцево-судинна система</vt:lpstr>
      <vt:lpstr>Серцево-судинна система</vt:lpstr>
      <vt:lpstr>Мозок і нервова система</vt:lpstr>
      <vt:lpstr>Мозок і нервова система</vt:lpstr>
      <vt:lpstr>Мозок і нервова система</vt:lpstr>
      <vt:lpstr>Мозок і нервова система</vt:lpstr>
      <vt:lpstr>Мозок і нервова система</vt:lpstr>
      <vt:lpstr>Мозок і нервова система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Шлунок, підшлункова залоза</vt:lpstr>
      <vt:lpstr>Шлунок, підшлункова залоза</vt:lpstr>
      <vt:lpstr>Шлунок, підшлункова залоза</vt:lpstr>
      <vt:lpstr>Печінка</vt:lpstr>
      <vt:lpstr>Печінка</vt:lpstr>
      <vt:lpstr>Розвиток алкоголізму</vt:lpstr>
      <vt:lpstr>Смертельний результат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Шкідливий вплив алкоголю на організм</dc:title>
  <dc:creator>Anny</dc:creator>
  <cp:lastModifiedBy>Anny</cp:lastModifiedBy>
  <cp:revision>15</cp:revision>
  <dcterms:created xsi:type="dcterms:W3CDTF">2014-03-06T17:58:25Z</dcterms:created>
  <dcterms:modified xsi:type="dcterms:W3CDTF">2014-03-06T19:29:53Z</dcterms:modified>
</cp:coreProperties>
</file>