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3" r:id="rId15"/>
    <p:sldId id="277" r:id="rId16"/>
    <p:sldId id="274" r:id="rId17"/>
    <p:sldId id="270" r:id="rId18"/>
    <p:sldId id="271" r:id="rId19"/>
    <p:sldId id="278" r:id="rId20"/>
    <p:sldId id="275" r:id="rId21"/>
    <p:sldId id="272" r:id="rId22"/>
    <p:sldId id="276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2" r:id="rId32"/>
    <p:sldId id="287" r:id="rId33"/>
    <p:sldId id="288" r:id="rId34"/>
    <p:sldId id="290" r:id="rId35"/>
    <p:sldId id="289" r:id="rId36"/>
    <p:sldId id="293" r:id="rId37"/>
    <p:sldId id="294" r:id="rId38"/>
    <p:sldId id="295" r:id="rId39"/>
    <p:sldId id="296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9C2B-DD41-4DCF-8AC0-E75D4EAB82C6}" type="datetimeFigureOut">
              <a:rPr lang="ru-RU" smtClean="0"/>
              <a:pPr/>
              <a:t>09.03.2013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C882C-6790-4DF2-8FEC-33F8D29593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9C2B-DD41-4DCF-8AC0-E75D4EAB82C6}" type="datetimeFigureOut">
              <a:rPr lang="ru-RU" smtClean="0"/>
              <a:pPr/>
              <a:t>09.03.2013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C882C-6790-4DF2-8FEC-33F8D29593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9C2B-DD41-4DCF-8AC0-E75D4EAB82C6}" type="datetimeFigureOut">
              <a:rPr lang="ru-RU" smtClean="0"/>
              <a:pPr/>
              <a:t>09.03.2013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C882C-6790-4DF2-8FEC-33F8D29593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9C2B-DD41-4DCF-8AC0-E75D4EAB82C6}" type="datetimeFigureOut">
              <a:rPr lang="ru-RU" smtClean="0"/>
              <a:pPr/>
              <a:t>09.03.2013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C882C-6790-4DF2-8FEC-33F8D29593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9C2B-DD41-4DCF-8AC0-E75D4EAB82C6}" type="datetimeFigureOut">
              <a:rPr lang="ru-RU" smtClean="0"/>
              <a:pPr/>
              <a:t>09.03.2013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C882C-6790-4DF2-8FEC-33F8D29593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9C2B-DD41-4DCF-8AC0-E75D4EAB82C6}" type="datetimeFigureOut">
              <a:rPr lang="ru-RU" smtClean="0"/>
              <a:pPr/>
              <a:t>09.03.2013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C882C-6790-4DF2-8FEC-33F8D29593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9C2B-DD41-4DCF-8AC0-E75D4EAB82C6}" type="datetimeFigureOut">
              <a:rPr lang="ru-RU" smtClean="0"/>
              <a:pPr/>
              <a:t>09.03.2013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C882C-6790-4DF2-8FEC-33F8D29593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9C2B-DD41-4DCF-8AC0-E75D4EAB82C6}" type="datetimeFigureOut">
              <a:rPr lang="ru-RU" smtClean="0"/>
              <a:pPr/>
              <a:t>09.03.2013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8C882C-6790-4DF2-8FEC-33F8D29593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9C2B-DD41-4DCF-8AC0-E75D4EAB82C6}" type="datetimeFigureOut">
              <a:rPr lang="ru-RU" smtClean="0"/>
              <a:pPr/>
              <a:t>09.03.2013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C882C-6790-4DF2-8FEC-33F8D29593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9C2B-DD41-4DCF-8AC0-E75D4EAB82C6}" type="datetimeFigureOut">
              <a:rPr lang="ru-RU" smtClean="0"/>
              <a:pPr/>
              <a:t>09.03.2013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48C882C-6790-4DF2-8FEC-33F8D29593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D1D89C2B-DD41-4DCF-8AC0-E75D4EAB82C6}" type="datetimeFigureOut">
              <a:rPr lang="ru-RU" smtClean="0"/>
              <a:pPr/>
              <a:t>09.03.2013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C882C-6790-4DF2-8FEC-33F8D29593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1D89C2B-DD41-4DCF-8AC0-E75D4EAB82C6}" type="datetimeFigureOut">
              <a:rPr lang="ru-RU" smtClean="0"/>
              <a:pPr/>
              <a:t>09.03.2013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48C882C-6790-4DF2-8FEC-33F8D29593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857232"/>
            <a:ext cx="7643398" cy="3209932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СПОЛУЧЕН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І ШТАТИ АМЕРИКИ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2706" name="Picture 2" descr="http://studentur.com.ua/news_photo/usa_jo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928802"/>
            <a:ext cx="6786610" cy="424648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71414"/>
            <a:ext cx="7467600" cy="928694"/>
          </a:xfrm>
        </p:spPr>
        <p:txBody>
          <a:bodyPr/>
          <a:lstStyle/>
          <a:p>
            <a:pPr algn="ctr"/>
            <a:r>
              <a:rPr lang="uk-UA" b="1" dirty="0" smtClean="0"/>
              <a:t>Водні ресурси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000108"/>
            <a:ext cx="8715436" cy="2214578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/>
              <a:t>Великі</a:t>
            </a:r>
            <a:r>
              <a:rPr lang="ru-RU" dirty="0" smtClean="0"/>
              <a:t> озера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найбільшим</a:t>
            </a:r>
            <a:r>
              <a:rPr lang="ru-RU" dirty="0" smtClean="0"/>
              <a:t> резервуаром </a:t>
            </a:r>
            <a:r>
              <a:rPr lang="ru-RU" dirty="0" err="1" smtClean="0"/>
              <a:t>прісної</a:t>
            </a:r>
            <a:r>
              <a:rPr lang="ru-RU" dirty="0" smtClean="0"/>
              <a:t> води на </a:t>
            </a:r>
            <a:r>
              <a:rPr lang="ru-RU" dirty="0" err="1" smtClean="0"/>
              <a:t>Землі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Річки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стікають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Аппалачів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Кордильєр</a:t>
            </a:r>
            <a:r>
              <a:rPr lang="ru-RU" dirty="0" smtClean="0"/>
              <a:t>, </a:t>
            </a:r>
            <a:r>
              <a:rPr lang="ru-RU" dirty="0" err="1" smtClean="0"/>
              <a:t>багаті</a:t>
            </a:r>
            <a:r>
              <a:rPr lang="ru-RU" dirty="0" smtClean="0"/>
              <a:t> на </a:t>
            </a:r>
            <a:r>
              <a:rPr lang="ru-RU" dirty="0" err="1" smtClean="0"/>
              <a:t>гідроенергію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Морська</a:t>
            </a:r>
            <a:r>
              <a:rPr lang="ru-RU" dirty="0" smtClean="0"/>
              <a:t> </a:t>
            </a:r>
            <a:r>
              <a:rPr lang="ru-RU" dirty="0" err="1" smtClean="0"/>
              <a:t>економічна</a:t>
            </a:r>
            <a:r>
              <a:rPr lang="ru-RU" dirty="0" smtClean="0"/>
              <a:t> зона США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найбільшою</a:t>
            </a:r>
            <a:r>
              <a:rPr lang="ru-RU" dirty="0" smtClean="0"/>
              <a:t> в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багатою</a:t>
            </a:r>
            <a:r>
              <a:rPr lang="ru-RU" dirty="0" smtClean="0"/>
              <a:t> на </a:t>
            </a:r>
            <a:r>
              <a:rPr lang="ru-RU" dirty="0" err="1" smtClean="0"/>
              <a:t>рибні</a:t>
            </a:r>
            <a:r>
              <a:rPr lang="ru-RU" dirty="0" smtClean="0"/>
              <a:t> та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ресурси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2530" name="Picture 2" descr="File:HorseshoeBayPukaskwaPark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429000"/>
            <a:ext cx="3641256" cy="250033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6000768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Верхнє озеро</a:t>
            </a:r>
            <a:endParaRPr lang="ru-RU" dirty="0"/>
          </a:p>
        </p:txBody>
      </p:sp>
      <p:pic>
        <p:nvPicPr>
          <p:cNvPr id="22534" name="Picture 6" descr="http://withfriendship.com/images/g/31890/lake-michig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908" y="3429000"/>
            <a:ext cx="4452007" cy="24812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0628" y="6143644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Озеро </a:t>
            </a:r>
            <a:r>
              <a:rPr lang="uk-UA" dirty="0" err="1" smtClean="0"/>
              <a:t>Мічіган</a:t>
            </a:r>
            <a:endParaRPr lang="ru-RU" dirty="0"/>
          </a:p>
        </p:txBody>
      </p:sp>
    </p:spTree>
  </p:cSld>
  <p:clrMapOvr>
    <a:masterClrMapping/>
  </p:clrMapOvr>
  <p:transition>
    <p:strips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7467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Лісові ресурси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686800" cy="4525963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Майже</a:t>
            </a:r>
            <a:r>
              <a:rPr lang="ru-RU" sz="2000" dirty="0" smtClean="0"/>
              <a:t> 3/10 </a:t>
            </a:r>
            <a:r>
              <a:rPr lang="ru-RU" sz="2000" dirty="0" err="1" smtClean="0"/>
              <a:t>території</a:t>
            </a:r>
            <a:r>
              <a:rPr lang="ru-RU" sz="2000" dirty="0" smtClean="0"/>
              <a:t> все </a:t>
            </a:r>
            <a:r>
              <a:rPr lang="ru-RU" sz="2000" dirty="0" err="1" smtClean="0"/>
              <a:t>ще</a:t>
            </a:r>
            <a:r>
              <a:rPr lang="ru-RU" sz="2000" dirty="0" smtClean="0"/>
              <a:t> </a:t>
            </a:r>
            <a:r>
              <a:rPr lang="ru-RU" sz="2000" dirty="0" err="1" smtClean="0"/>
              <a:t>вкриті</a:t>
            </a:r>
            <a:r>
              <a:rPr lang="ru-RU" sz="2000" dirty="0" smtClean="0"/>
              <a:t> </a:t>
            </a:r>
            <a:r>
              <a:rPr lang="ru-RU" sz="2000" dirty="0" err="1" smtClean="0"/>
              <a:t>лісами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4579" name="Picture 3" descr="C:\Users\Olya\Desktop\Безымянныйр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357298"/>
            <a:ext cx="4464775" cy="2979299"/>
          </a:xfrm>
          <a:prstGeom prst="rect">
            <a:avLst/>
          </a:prstGeom>
          <a:noFill/>
        </p:spPr>
      </p:pic>
      <p:pic>
        <p:nvPicPr>
          <p:cNvPr id="24580" name="Picture 4" descr="C:\Users\Olya\Desktop\Безымянныйр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357694"/>
            <a:ext cx="4500594" cy="2357454"/>
          </a:xfrm>
          <a:prstGeom prst="rect">
            <a:avLst/>
          </a:prstGeom>
          <a:noFill/>
        </p:spPr>
      </p:pic>
      <p:pic>
        <p:nvPicPr>
          <p:cNvPr id="24582" name="Picture 6" descr="http://dic.academic.ru/pictures/enc_colier/ph093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472048"/>
            <a:ext cx="3929090" cy="2457018"/>
          </a:xfrm>
          <a:prstGeom prst="rect">
            <a:avLst/>
          </a:prstGeom>
          <a:noFill/>
        </p:spPr>
      </p:pic>
      <p:pic>
        <p:nvPicPr>
          <p:cNvPr id="24584" name="Picture 8" descr="http://oboibesplatno.ru/engine/dude/index/leech_out.php?i%3AaHR0cDovL3d3dy5nZGVmb24ucnUvd2FsbHBhcGVycy8zOTM1NjFfcmVrYV9nb3J5X2xlc19zc2hhX3V0cm9fbmVib18yMDQ4eDEzNTNfKHd3dy5HZGVGb24ucnUpLmpwZw%3D%3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929066"/>
            <a:ext cx="3929090" cy="2594615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42852"/>
            <a:ext cx="6781824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Земельні ресурси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9"/>
            <a:ext cx="8501122" cy="1500197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Важливою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наявність</a:t>
            </a:r>
            <a:r>
              <a:rPr lang="ru-RU" dirty="0" smtClean="0"/>
              <a:t> </a:t>
            </a:r>
            <a:r>
              <a:rPr lang="ru-RU" dirty="0" err="1" smtClean="0"/>
              <a:t>масивів</a:t>
            </a:r>
            <a:r>
              <a:rPr lang="ru-RU" dirty="0" smtClean="0"/>
              <a:t> </a:t>
            </a:r>
            <a:r>
              <a:rPr lang="ru-RU" dirty="0" err="1" smtClean="0"/>
              <a:t>родючих</a:t>
            </a:r>
            <a:r>
              <a:rPr lang="ru-RU" dirty="0" smtClean="0"/>
              <a:t> </a:t>
            </a:r>
            <a:r>
              <a:rPr lang="ru-RU" dirty="0" err="1" smtClean="0"/>
              <a:t>ґрунтів</a:t>
            </a:r>
            <a:r>
              <a:rPr lang="ru-RU" dirty="0" smtClean="0"/>
              <a:t> — </a:t>
            </a:r>
            <a:r>
              <a:rPr lang="ru-RU" dirty="0" err="1" smtClean="0"/>
              <a:t>субтропічних</a:t>
            </a:r>
            <a:r>
              <a:rPr lang="ru-RU" dirty="0" smtClean="0"/>
              <a:t> </a:t>
            </a:r>
            <a:r>
              <a:rPr lang="ru-RU" dirty="0" err="1" smtClean="0"/>
              <a:t>червоноземів</a:t>
            </a:r>
            <a:r>
              <a:rPr lang="ru-RU" dirty="0" smtClean="0"/>
              <a:t>, </a:t>
            </a:r>
            <a:r>
              <a:rPr lang="ru-RU" dirty="0" err="1" smtClean="0"/>
              <a:t>чорних</a:t>
            </a:r>
            <a:r>
              <a:rPr lang="ru-RU" dirty="0" smtClean="0"/>
              <a:t> та </a:t>
            </a:r>
            <a:r>
              <a:rPr lang="ru-RU" dirty="0" err="1" smtClean="0"/>
              <a:t>каштанових</a:t>
            </a:r>
            <a:r>
              <a:rPr lang="ru-RU" dirty="0" smtClean="0"/>
              <a:t> </a:t>
            </a:r>
            <a:r>
              <a:rPr lang="ru-RU" dirty="0" err="1" smtClean="0"/>
              <a:t>ґрунтів</a:t>
            </a:r>
            <a:r>
              <a:rPr lang="ru-RU" dirty="0" smtClean="0"/>
              <a:t> великих </a:t>
            </a:r>
            <a:r>
              <a:rPr lang="ru-RU" dirty="0" err="1" smtClean="0"/>
              <a:t>північноамериканських</a:t>
            </a:r>
            <a:r>
              <a:rPr lang="ru-RU" dirty="0" smtClean="0"/>
              <a:t> </a:t>
            </a:r>
            <a:r>
              <a:rPr lang="ru-RU" dirty="0" err="1" smtClean="0"/>
              <a:t>степів</a:t>
            </a:r>
            <a:r>
              <a:rPr lang="ru-RU" dirty="0" smtClean="0"/>
              <a:t> — </a:t>
            </a:r>
            <a:r>
              <a:rPr lang="ru-RU" dirty="0" err="1" smtClean="0"/>
              <a:t>прерій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Природна</a:t>
            </a:r>
            <a:r>
              <a:rPr lang="ru-RU" dirty="0" smtClean="0"/>
              <a:t> </a:t>
            </a:r>
            <a:r>
              <a:rPr lang="ru-RU" dirty="0" err="1" smtClean="0"/>
              <a:t>родючість</a:t>
            </a:r>
            <a:r>
              <a:rPr lang="ru-RU" dirty="0" smtClean="0"/>
              <a:t> </a:t>
            </a:r>
            <a:r>
              <a:rPr lang="ru-RU" dirty="0" err="1" smtClean="0"/>
              <a:t>ґрунтів</a:t>
            </a:r>
            <a:r>
              <a:rPr lang="ru-RU" dirty="0" smtClean="0"/>
              <a:t> </a:t>
            </a:r>
            <a:r>
              <a:rPr lang="ru-RU" dirty="0" err="1" smtClean="0"/>
              <a:t>значно</a:t>
            </a:r>
            <a:r>
              <a:rPr lang="ru-RU" dirty="0" smtClean="0"/>
              <a:t> </a:t>
            </a:r>
            <a:r>
              <a:rPr lang="ru-RU" dirty="0" err="1" smtClean="0"/>
              <a:t>поліпшена</a:t>
            </a:r>
            <a:r>
              <a:rPr lang="ru-RU" dirty="0" smtClean="0"/>
              <a:t> </a:t>
            </a:r>
            <a:r>
              <a:rPr lang="ru-RU" dirty="0" err="1" smtClean="0"/>
              <a:t>людиною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5602" name="Picture 2" descr="http://img-fotki.yandex.ru/get/5214/45921167.2/0_57619_545410d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428868"/>
            <a:ext cx="2714644" cy="2035984"/>
          </a:xfrm>
          <a:prstGeom prst="rect">
            <a:avLst/>
          </a:prstGeom>
          <a:noFill/>
        </p:spPr>
      </p:pic>
      <p:pic>
        <p:nvPicPr>
          <p:cNvPr id="25604" name="Picture 4" descr="http://kuban-moi-region.ru/wp-content/uploads/2012/03/%D0%BA%D0%B0%D1%88%D1%82%D0%B0%D0%BD%D0%BE%D0%B2%D0%B0%D1%8F-%D0%BF%D0%BE%D1%87%D0%B2%D0%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428868"/>
            <a:ext cx="2714644" cy="2035983"/>
          </a:xfrm>
          <a:prstGeom prst="rect">
            <a:avLst/>
          </a:prstGeom>
          <a:noFill/>
        </p:spPr>
      </p:pic>
      <p:pic>
        <p:nvPicPr>
          <p:cNvPr id="25606" name="Picture 6" descr="http://t2.gstatic.com/images?q=tbn:ANd9GcTr3pcRWrLMFS6ScV-6TF91cPR7f714D96hVJrmFLyxh3jt2Cz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4568113"/>
            <a:ext cx="5200146" cy="2289887"/>
          </a:xfrm>
          <a:prstGeom prst="rect">
            <a:avLst/>
          </a:prstGeom>
          <a:noFill/>
        </p:spPr>
      </p:pic>
      <p:pic>
        <p:nvPicPr>
          <p:cNvPr id="25608" name="Picture 8" descr="http://i4.apollo.lv/img_thumbs/23_d7575/201301/35658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2428868"/>
            <a:ext cx="2725037" cy="2000264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6996138" cy="1000108"/>
          </a:xfrm>
        </p:spPr>
        <p:txBody>
          <a:bodyPr/>
          <a:lstStyle/>
          <a:p>
            <a:pPr algn="ctr"/>
            <a:r>
              <a:rPr lang="uk-UA" b="1" dirty="0" smtClean="0"/>
              <a:t>Населення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000109"/>
            <a:ext cx="8786874" cy="200026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За </a:t>
            </a:r>
            <a:r>
              <a:rPr lang="ru-RU" dirty="0" err="1" smtClean="0"/>
              <a:t>кількістю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 США </a:t>
            </a:r>
            <a:r>
              <a:rPr lang="ru-RU" dirty="0" err="1" smtClean="0"/>
              <a:t>посідають</a:t>
            </a:r>
            <a:r>
              <a:rPr lang="ru-RU" dirty="0" smtClean="0"/>
              <a:t> </a:t>
            </a:r>
            <a:r>
              <a:rPr lang="ru-RU" dirty="0" err="1" smtClean="0"/>
              <a:t>третє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у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після</a:t>
            </a:r>
            <a:r>
              <a:rPr lang="ru-RU" dirty="0" smtClean="0"/>
              <a:t> Китаю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Індії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Демографічна</a:t>
            </a:r>
            <a:r>
              <a:rPr lang="ru-RU" dirty="0" smtClean="0"/>
              <a:t> </a:t>
            </a:r>
            <a:r>
              <a:rPr lang="ru-RU" dirty="0" err="1" smtClean="0"/>
              <a:t>ситуація</a:t>
            </a:r>
            <a:r>
              <a:rPr lang="ru-RU" dirty="0" smtClean="0"/>
              <a:t> тут </a:t>
            </a:r>
            <a:r>
              <a:rPr lang="ru-RU" dirty="0" err="1" smtClean="0"/>
              <a:t>аналогічна</a:t>
            </a:r>
            <a:r>
              <a:rPr lang="ru-RU" dirty="0" smtClean="0"/>
              <a:t> </a:t>
            </a:r>
            <a:r>
              <a:rPr lang="ru-RU" dirty="0" err="1" smtClean="0"/>
              <a:t>іншим</a:t>
            </a:r>
            <a:r>
              <a:rPr lang="ru-RU" dirty="0" smtClean="0"/>
              <a:t> </a:t>
            </a:r>
            <a:r>
              <a:rPr lang="ru-RU" dirty="0" err="1" smtClean="0"/>
              <a:t>індустріально</a:t>
            </a:r>
            <a:r>
              <a:rPr lang="ru-RU" dirty="0" smtClean="0"/>
              <a:t> </a:t>
            </a:r>
            <a:r>
              <a:rPr lang="ru-RU" dirty="0" err="1" smtClean="0"/>
              <a:t>розвинутим</a:t>
            </a:r>
            <a:r>
              <a:rPr lang="ru-RU" dirty="0" smtClean="0"/>
              <a:t> </a:t>
            </a:r>
            <a:r>
              <a:rPr lang="ru-RU" dirty="0" err="1" smtClean="0"/>
              <a:t>країнам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формуванні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 </a:t>
            </a:r>
            <a:r>
              <a:rPr lang="ru-RU" dirty="0" err="1" smtClean="0"/>
              <a:t>виняткова</a:t>
            </a:r>
            <a:r>
              <a:rPr lang="ru-RU" dirty="0" smtClean="0"/>
              <a:t> роль </a:t>
            </a:r>
            <a:r>
              <a:rPr lang="ru-RU" dirty="0" err="1" smtClean="0"/>
              <a:t>належить</a:t>
            </a:r>
            <a:r>
              <a:rPr lang="ru-RU" dirty="0" smtClean="0"/>
              <a:t> </a:t>
            </a:r>
            <a:r>
              <a:rPr lang="ru-RU" dirty="0" err="1" smtClean="0"/>
              <a:t>міграціям</a:t>
            </a:r>
            <a:r>
              <a:rPr lang="ru-RU" dirty="0" smtClean="0"/>
              <a:t>.</a:t>
            </a:r>
          </a:p>
          <a:p>
            <a:r>
              <a:rPr lang="uk-UA" dirty="0" smtClean="0"/>
              <a:t>США – багатонаціональна держава</a:t>
            </a:r>
            <a:endParaRPr lang="ru-RU" dirty="0"/>
          </a:p>
        </p:txBody>
      </p:sp>
      <p:pic>
        <p:nvPicPr>
          <p:cNvPr id="26626" name="Picture 2" descr="http://objectiv.tv/news2/72002/photo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071810"/>
            <a:ext cx="2950972" cy="2071702"/>
          </a:xfrm>
          <a:prstGeom prst="rect">
            <a:avLst/>
          </a:prstGeom>
          <a:noFill/>
        </p:spPr>
      </p:pic>
      <p:pic>
        <p:nvPicPr>
          <p:cNvPr id="26628" name="Picture 4" descr="http://t3.gstatic.com/images?q=tbn:ANd9GcQ2N6fuJ5pVGK9azL4hguASbzWpDj4ww-HGuT8ocGqSF5ejL6t9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071810"/>
            <a:ext cx="2762268" cy="2071702"/>
          </a:xfrm>
          <a:prstGeom prst="rect">
            <a:avLst/>
          </a:prstGeom>
          <a:noFill/>
        </p:spPr>
      </p:pic>
      <p:pic>
        <p:nvPicPr>
          <p:cNvPr id="26630" name="Picture 6" descr="http://slantmouth.com/articles/aquaDotHungerForce/images/whitePeop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1536" y="3071810"/>
            <a:ext cx="2758181" cy="2071702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139014" cy="1143000"/>
          </a:xfrm>
        </p:spPr>
        <p:txBody>
          <a:bodyPr/>
          <a:lstStyle/>
          <a:p>
            <a:pPr algn="ctr"/>
            <a:r>
              <a:rPr lang="uk-UA" b="1" dirty="0" smtClean="0"/>
              <a:t>Кількість населення</a:t>
            </a:r>
            <a:endParaRPr lang="ru-RU" b="1" dirty="0"/>
          </a:p>
        </p:txBody>
      </p:sp>
      <p:pic>
        <p:nvPicPr>
          <p:cNvPr id="30722" name="Picture 2" descr="&amp;Gcy;&amp;rcy;&amp;acy;&amp;fcy;&amp;icy;&amp;kcy; &amp;chcy;&amp;icy;&amp;scy;&amp;lcy;&amp;iecy;&amp;ncy;&amp;ncy;&amp;ocy;&amp;scy;&amp;tcy;&amp;icy; &amp;ncy;&amp;acy;&amp;scy;&amp;iecy;&amp;lcy;&amp;iecy;&amp;ncy;&amp;icy;&amp;yacy; &amp;Scy;&amp;SHcy;&amp;Acy; &amp;pcy;&amp;ocy; &amp;gcy;&amp;ocy;&amp;dcy;&amp;acy;&amp;mcy;, &amp;kcy;&amp;ocy;&amp;lcy;&amp;icy;&amp;chcy;&amp;iecy;&amp;scy;&amp;tcy;&amp;vcy;&amp;ocy; &amp;zhcy;&amp;icy;&amp;tcy;&amp;iecy;&amp;lcy;&amp;iecy;&amp;j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500174"/>
            <a:ext cx="5715000" cy="482917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500990" cy="114300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/>
              <a:t>Вікова структура населення</a:t>
            </a:r>
            <a:endParaRPr lang="ru-RU" b="1" dirty="0"/>
          </a:p>
        </p:txBody>
      </p:sp>
      <p:pic>
        <p:nvPicPr>
          <p:cNvPr id="33794" name="Picture 2" descr="&amp;Scy;&amp;khcy;&amp;iecy;&amp;mcy;&amp;acy; &amp;vcy;&amp;ocy;&amp;zcy;&amp;rcy;&amp;acy;&amp;scy;&amp;tcy;&amp;ncy;&amp;acy;&amp;yacy; &amp;scy;&amp;tcy;&amp;rcy;&amp;ucy;&amp;kcy;&amp;tcy;&amp;ucy;&amp;rcy;&amp;acy; &amp;ncy;&amp;acy;&amp;scy;&amp;iecy;&amp;lcy;&amp;iecy;&amp;ncy;&amp;icy;&amp;yacy; &amp;Scy;&amp;SHcy;&amp;Acy;, &amp;gcy;&amp;rcy;&amp;acy;&amp;fcy;&amp;icy;&amp;kcy; &amp;dcy;&amp;icy;&amp;acy;&amp;gcy;&amp;rcy;&amp;acy;&amp;mcy;&amp;m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1" y="1857364"/>
            <a:ext cx="5696053" cy="342902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6996138" cy="1143000"/>
          </a:xfrm>
        </p:spPr>
        <p:txBody>
          <a:bodyPr/>
          <a:lstStyle/>
          <a:p>
            <a:pPr algn="ctr"/>
            <a:r>
              <a:rPr lang="uk-UA" b="1" dirty="0" smtClean="0"/>
              <a:t>Густота населення</a:t>
            </a:r>
            <a:endParaRPr lang="ru-RU" b="1" dirty="0"/>
          </a:p>
        </p:txBody>
      </p:sp>
      <p:pic>
        <p:nvPicPr>
          <p:cNvPr id="31746" name="Picture 2" descr="&amp;Kcy;&amp;acy;&amp;rcy;&amp;tcy;&amp;acy; &amp;pcy;&amp;lcy;&amp;ocy;&amp;tcy;&amp;ncy;&amp;ocy;&amp;scy;&amp;tcy;&amp;icy; &amp;ncy;&amp;acy;&amp;scy;&amp;iecy;&amp;lcy;&amp;iecy;&amp;ncy;&amp;icy;&amp;yacy; &amp;Scy;&amp;SHcy;&amp;Acy;, &amp;gcy;&amp;ucy;&amp;scy;&amp;tcy;&amp;ocy;&amp;tcy;&amp;acy; &amp;zhcy;&amp;icy;&amp;tcy;&amp;iecy;&amp;lcy;&amp;iecy;&amp;jcy; &amp;pcy;&amp;ocy; &amp;shcy;&amp;tcy;&amp;acy;&amp;tcy;&amp;acy;&amp;m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571612"/>
            <a:ext cx="5715000" cy="3962401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9.4 &amp;Pcy;&amp;rcy;&amp;ocy;&amp;gcy;&amp;ncy;&amp;ocy;&amp;zcy;&amp;ycy; &amp;ncy;&amp;acy; &amp;rcy;&amp;ocy;&amp;scy;&amp;tcy; &amp;ncy;&amp;acy;&amp;scy;&amp;iecy;&amp;lcy;&amp;iecy;&amp;ncy;&amp;icy;&amp;iecy; &amp;vcy; &amp;Scy;&amp;SH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14290"/>
            <a:ext cx="5572164" cy="3150926"/>
          </a:xfrm>
          <a:prstGeom prst="rect">
            <a:avLst/>
          </a:prstGeom>
          <a:noFill/>
        </p:spPr>
      </p:pic>
      <p:pic>
        <p:nvPicPr>
          <p:cNvPr id="27652" name="Picture 4" descr="http://demoscope.ru/weekly/2008/0351/img/t_graf0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3000372"/>
            <a:ext cx="5572164" cy="356814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000232" y="3000372"/>
            <a:ext cx="5572164" cy="7143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plit orient="vert"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6710386" cy="1143000"/>
          </a:xfrm>
        </p:spPr>
        <p:txBody>
          <a:bodyPr/>
          <a:lstStyle/>
          <a:p>
            <a:pPr algn="ctr"/>
            <a:r>
              <a:rPr lang="uk-UA" b="1" dirty="0" smtClean="0"/>
              <a:t>Расовий склад населення </a:t>
            </a:r>
            <a:endParaRPr lang="ru-RU" b="1" dirty="0"/>
          </a:p>
        </p:txBody>
      </p:sp>
      <p:pic>
        <p:nvPicPr>
          <p:cNvPr id="28677" name="Picture 5" descr="C:\Users\Olya\Desktop\Безымянныйп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14422"/>
            <a:ext cx="7048547" cy="528641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1143000"/>
          </a:xfrm>
        </p:spPr>
        <p:txBody>
          <a:bodyPr/>
          <a:lstStyle/>
          <a:p>
            <a:pPr algn="ctr"/>
            <a:r>
              <a:rPr lang="uk-UA" b="1" dirty="0" smtClean="0"/>
              <a:t>Релігійний склад населення</a:t>
            </a:r>
            <a:endParaRPr lang="ru-RU" b="1" dirty="0"/>
          </a:p>
        </p:txBody>
      </p:sp>
      <p:pic>
        <p:nvPicPr>
          <p:cNvPr id="35842" name="Picture 2" descr="http://usa-ssha-shtaty-america.narod.ru/travel-turizm-naselenie-ssha/religioznyj-sostav-usa/religioznyj-sostav-naseleniya-ssha-population-u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785926"/>
            <a:ext cx="5429288" cy="3595395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7467600" cy="1143000"/>
          </a:xfrm>
        </p:spPr>
        <p:txBody>
          <a:bodyPr/>
          <a:lstStyle/>
          <a:p>
            <a:pPr algn="ctr"/>
            <a:r>
              <a:rPr lang="uk-UA" b="1" dirty="0" smtClean="0"/>
              <a:t>Прапор і герб</a:t>
            </a:r>
            <a:endParaRPr lang="ru-RU" b="1" dirty="0"/>
          </a:p>
        </p:txBody>
      </p:sp>
      <p:pic>
        <p:nvPicPr>
          <p:cNvPr id="1026" name="Picture 2" descr="&amp;Fcy;&amp;acy;&amp;jcy;&amp;lcy;:Flag of the United States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5022718" cy="2643206"/>
          </a:xfrm>
          <a:prstGeom prst="rect">
            <a:avLst/>
          </a:prstGeom>
          <a:noFill/>
        </p:spPr>
      </p:pic>
      <p:pic>
        <p:nvPicPr>
          <p:cNvPr id="1028" name="Picture 4" descr="&amp;Fcy;&amp;acy;&amp;jcy;&amp;lcy;:Great Seal of the United States (obverse)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643050"/>
            <a:ext cx="3286148" cy="328614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6853262" cy="1143000"/>
          </a:xfrm>
        </p:spPr>
        <p:txBody>
          <a:bodyPr/>
          <a:lstStyle/>
          <a:p>
            <a:pPr algn="ctr"/>
            <a:r>
              <a:rPr lang="uk-UA" b="1" dirty="0" smtClean="0"/>
              <a:t>Трудові ресурси</a:t>
            </a:r>
            <a:endParaRPr lang="ru-RU" b="1" dirty="0"/>
          </a:p>
        </p:txBody>
      </p:sp>
      <p:pic>
        <p:nvPicPr>
          <p:cNvPr id="32770" name="Picture 2" descr="&amp;Scy;&amp;khcy;&amp;iecy;&amp;mcy;&amp;acy; &amp;scy;&amp;tcy;&amp;rcy;&amp;ucy;&amp;kcy;&amp;tcy;&amp;ucy;&amp;rcy;&amp;acy; &amp;zcy;&amp;acy;&amp;ncy;&amp;yacy;&amp;tcy;&amp;ocy;&amp;scy;&amp;tcy;&amp;icy; &amp;ncy;&amp;acy;&amp;scy;&amp;iecy;&amp;lcy;&amp;iecy;&amp;ncy;&amp;icy;&amp;yacy; &amp;Scy;&amp;SHcy;&amp;Acy;, &amp;gcy;&amp;rcy;&amp;acy;&amp;fcy;&amp;icy;&amp;kcy; &amp;dcy;&amp;icy;&amp;acy;&amp;gcy;&amp;rcy;&amp;acy;&amp;mcy;&amp;m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714488"/>
            <a:ext cx="6215106" cy="373942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6996138" cy="1143000"/>
          </a:xfrm>
        </p:spPr>
        <p:txBody>
          <a:bodyPr/>
          <a:lstStyle/>
          <a:p>
            <a:pPr algn="ctr"/>
            <a:r>
              <a:rPr lang="uk-UA" b="1" dirty="0" smtClean="0"/>
              <a:t>Розселення населення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1"/>
            <a:ext cx="8429684" cy="2900369"/>
          </a:xfrm>
        </p:spPr>
        <p:txBody>
          <a:bodyPr>
            <a:normAutofit fontScale="77500" lnSpcReduction="20000"/>
          </a:bodyPr>
          <a:lstStyle/>
          <a:p>
            <a:r>
              <a:rPr lang="uk-UA" dirty="0" smtClean="0"/>
              <a:t>Сільських поселень в США немає. Населення займається сільським господарством, живе у віддалених один від одного фермерських господарствах.</a:t>
            </a:r>
            <a:br>
              <a:rPr lang="uk-UA" dirty="0" smtClean="0"/>
            </a:br>
            <a:r>
              <a:rPr lang="uk-UA" dirty="0" smtClean="0"/>
              <a:t>До сільських жителів, які не пов'язані із сільськогосподарським виробництвом, в США відносять також жителів селищ чисельністю до 2,5 тис. осіб. Всього в США налічується 64 млн. сільських жителів, або 24% населення країни.</a:t>
            </a:r>
            <a:endParaRPr lang="ru-RU" dirty="0"/>
          </a:p>
        </p:txBody>
      </p:sp>
      <p:pic>
        <p:nvPicPr>
          <p:cNvPr id="29699" name="Picture 3" descr="C:\Users\Olya\Desktop\Безымянный5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4000504"/>
            <a:ext cx="3929090" cy="2619394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6853262" cy="928670"/>
          </a:xfrm>
        </p:spPr>
        <p:txBody>
          <a:bodyPr/>
          <a:lstStyle/>
          <a:p>
            <a:pPr algn="ctr"/>
            <a:r>
              <a:rPr lang="uk-UA" b="1" dirty="0" smtClean="0"/>
              <a:t>Господарство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42918"/>
            <a:ext cx="8572560" cy="2928958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США - </a:t>
            </a:r>
            <a:r>
              <a:rPr lang="ru-RU" dirty="0" err="1" smtClean="0"/>
              <a:t>високорозвинута</a:t>
            </a:r>
            <a:r>
              <a:rPr lang="ru-RU" dirty="0" smtClean="0"/>
              <a:t> </a:t>
            </a:r>
            <a:r>
              <a:rPr lang="ru-RU" dirty="0" err="1" smtClean="0"/>
              <a:t>індустріальна</a:t>
            </a:r>
            <a:r>
              <a:rPr lang="ru-RU" dirty="0" smtClean="0"/>
              <a:t> </a:t>
            </a:r>
            <a:r>
              <a:rPr lang="ru-RU" dirty="0" err="1" smtClean="0"/>
              <a:t>країна</a:t>
            </a:r>
            <a:r>
              <a:rPr lang="ru-RU" dirty="0" smtClean="0"/>
              <a:t>. Для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господарства</a:t>
            </a:r>
            <a:r>
              <a:rPr lang="ru-RU" dirty="0" smtClean="0"/>
              <a:t> </a:t>
            </a:r>
            <a:r>
              <a:rPr lang="ru-RU" dirty="0" err="1" smtClean="0"/>
              <a:t>характер­ний</a:t>
            </a:r>
            <a:r>
              <a:rPr lang="ru-RU" dirty="0" smtClean="0"/>
              <a:t> </a:t>
            </a:r>
            <a:r>
              <a:rPr lang="ru-RU" dirty="0" err="1" smtClean="0"/>
              <a:t>комплексний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усіх</a:t>
            </a:r>
            <a:r>
              <a:rPr lang="ru-RU" dirty="0" smtClean="0"/>
              <a:t> </a:t>
            </a:r>
            <a:r>
              <a:rPr lang="ru-RU" dirty="0" err="1" smtClean="0"/>
              <a:t>сучасних</a:t>
            </a:r>
            <a:r>
              <a:rPr lang="ru-RU" dirty="0" smtClean="0"/>
              <a:t> </a:t>
            </a:r>
            <a:r>
              <a:rPr lang="ru-RU" dirty="0" err="1" smtClean="0"/>
              <a:t>виробництв</a:t>
            </a:r>
            <a:r>
              <a:rPr lang="ru-RU" dirty="0" smtClean="0"/>
              <a:t>,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величезні</a:t>
            </a:r>
            <a:r>
              <a:rPr lang="ru-RU" dirty="0" smtClean="0"/>
              <a:t> </a:t>
            </a:r>
            <a:r>
              <a:rPr lang="ru-RU" dirty="0" err="1" smtClean="0"/>
              <a:t>розміри</a:t>
            </a:r>
            <a:r>
              <a:rPr lang="ru-RU" dirty="0" smtClean="0"/>
              <a:t>, </a:t>
            </a:r>
            <a:r>
              <a:rPr lang="ru-RU" dirty="0" err="1" smtClean="0"/>
              <a:t>новітні</a:t>
            </a:r>
            <a:r>
              <a:rPr lang="ru-RU" dirty="0" smtClean="0"/>
              <a:t> </a:t>
            </a:r>
            <a:r>
              <a:rPr lang="ru-RU" dirty="0" err="1" smtClean="0"/>
              <a:t>техніка</a:t>
            </a:r>
            <a:r>
              <a:rPr lang="ru-RU" dirty="0" smtClean="0"/>
              <a:t>, </a:t>
            </a:r>
            <a:r>
              <a:rPr lang="ru-RU" dirty="0" err="1" smtClean="0"/>
              <a:t>технологія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організація</a:t>
            </a:r>
            <a:r>
              <a:rPr lang="ru-RU" dirty="0" smtClean="0"/>
              <a:t> </a:t>
            </a:r>
            <a:r>
              <a:rPr lang="ru-RU" dirty="0" err="1" smtClean="0"/>
              <a:t>праці</a:t>
            </a:r>
            <a:r>
              <a:rPr lang="ru-RU" dirty="0" smtClean="0"/>
              <a:t>, </a:t>
            </a:r>
            <a:r>
              <a:rPr lang="ru-RU" dirty="0" err="1" smtClean="0"/>
              <a:t>високий</a:t>
            </a:r>
            <a:r>
              <a:rPr lang="ru-RU" dirty="0" smtClean="0"/>
              <a:t> </a:t>
            </a:r>
            <a:r>
              <a:rPr lang="ru-RU" dirty="0" err="1" smtClean="0"/>
              <a:t>освітній</a:t>
            </a:r>
            <a:r>
              <a:rPr lang="ru-RU" dirty="0" smtClean="0"/>
              <a:t> </a:t>
            </a:r>
            <a:r>
              <a:rPr lang="ru-RU" dirty="0" err="1" smtClean="0"/>
              <a:t>рівень</a:t>
            </a:r>
            <a:r>
              <a:rPr lang="ru-RU" dirty="0" smtClean="0"/>
              <a:t> </a:t>
            </a:r>
            <a:r>
              <a:rPr lang="ru-RU" dirty="0" err="1" smtClean="0"/>
              <a:t>населен­ня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Майже</a:t>
            </a:r>
            <a:r>
              <a:rPr lang="ru-RU" dirty="0" smtClean="0"/>
              <a:t> 2/3 </a:t>
            </a:r>
            <a:r>
              <a:rPr lang="ru-RU" dirty="0" err="1" smtClean="0"/>
              <a:t>зайнятих</a:t>
            </a:r>
            <a:r>
              <a:rPr lang="ru-RU" dirty="0" smtClean="0"/>
              <a:t> </a:t>
            </a:r>
            <a:r>
              <a:rPr lang="ru-RU" dirty="0" err="1" smtClean="0"/>
              <a:t>працюють</a:t>
            </a:r>
            <a:r>
              <a:rPr lang="ru-RU" dirty="0" smtClean="0"/>
              <a:t> у </a:t>
            </a:r>
            <a:r>
              <a:rPr lang="ru-RU" dirty="0" err="1" smtClean="0"/>
              <a:t>нематеріальній</a:t>
            </a:r>
            <a:r>
              <a:rPr lang="ru-RU" dirty="0" smtClean="0"/>
              <a:t> </a:t>
            </a:r>
            <a:r>
              <a:rPr lang="ru-RU" dirty="0" err="1" smtClean="0"/>
              <a:t>сфері</a:t>
            </a:r>
            <a:r>
              <a:rPr lang="ru-RU" dirty="0" smtClean="0"/>
              <a:t>, 0,6 % - у </a:t>
            </a:r>
            <a:r>
              <a:rPr lang="ru-RU" dirty="0" err="1" smtClean="0"/>
              <a:t>добувній</a:t>
            </a:r>
            <a:r>
              <a:rPr lang="ru-RU" dirty="0" smtClean="0"/>
              <a:t>, 19 % - в </a:t>
            </a:r>
            <a:r>
              <a:rPr lang="ru-RU" dirty="0" err="1" smtClean="0"/>
              <a:t>обробній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, 6 % - у </a:t>
            </a:r>
            <a:r>
              <a:rPr lang="ru-RU" dirty="0" err="1" smtClean="0"/>
              <a:t>будівництві</a:t>
            </a:r>
            <a:r>
              <a:rPr lang="ru-RU" dirty="0" smtClean="0"/>
              <a:t>, б % - на </a:t>
            </a:r>
            <a:r>
              <a:rPr lang="ru-RU" dirty="0" err="1" smtClean="0"/>
              <a:t>транспорті</a:t>
            </a:r>
            <a:r>
              <a:rPr lang="ru-RU" dirty="0" smtClean="0"/>
              <a:t>, у </a:t>
            </a:r>
            <a:r>
              <a:rPr lang="ru-RU" dirty="0" err="1" smtClean="0"/>
              <a:t>зв'язку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комунальному</a:t>
            </a:r>
            <a:r>
              <a:rPr lang="ru-RU" dirty="0" smtClean="0"/>
              <a:t> </a:t>
            </a:r>
            <a:r>
              <a:rPr lang="ru-RU" dirty="0" err="1" smtClean="0"/>
              <a:t>господарстві</a:t>
            </a:r>
            <a:r>
              <a:rPr lang="ru-RU" dirty="0" smtClean="0"/>
              <a:t>, 2,7% - у </a:t>
            </a:r>
            <a:r>
              <a:rPr lang="ru-RU" dirty="0" err="1" smtClean="0"/>
              <a:t>сільському</a:t>
            </a:r>
            <a:r>
              <a:rPr lang="ru-RU" dirty="0" smtClean="0"/>
              <a:t> </a:t>
            </a:r>
            <a:r>
              <a:rPr lang="ru-RU" dirty="0" err="1" smtClean="0"/>
              <a:t>господарстві</a:t>
            </a:r>
            <a:r>
              <a:rPr lang="ru-RU" dirty="0" smtClean="0"/>
              <a:t>, </a:t>
            </a:r>
            <a:r>
              <a:rPr lang="ru-RU" dirty="0" err="1" smtClean="0"/>
              <a:t>лісорозробках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рибальстві</a:t>
            </a:r>
            <a:r>
              <a:rPr lang="ru-RU" dirty="0" smtClean="0"/>
              <a:t>. </a:t>
            </a:r>
            <a:r>
              <a:rPr lang="ru-RU" dirty="0" err="1" smtClean="0"/>
              <a:t>Такий</a:t>
            </a:r>
            <a:r>
              <a:rPr lang="ru-RU" dirty="0" smtClean="0"/>
              <a:t> </a:t>
            </a:r>
            <a:r>
              <a:rPr lang="ru-RU" dirty="0" err="1" smtClean="0"/>
              <a:t>розподіл</a:t>
            </a:r>
            <a:r>
              <a:rPr lang="ru-RU" dirty="0" smtClean="0"/>
              <a:t> </a:t>
            </a:r>
            <a:r>
              <a:rPr lang="ru-RU" dirty="0" err="1" smtClean="0"/>
              <a:t>трудових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  </a:t>
            </a:r>
            <a:r>
              <a:rPr lang="ru-RU" dirty="0" err="1" smtClean="0"/>
              <a:t>відповідає</a:t>
            </a:r>
            <a:r>
              <a:rPr lang="ru-RU" dirty="0" smtClean="0"/>
              <a:t> </a:t>
            </a:r>
            <a:r>
              <a:rPr lang="ru-RU" dirty="0" err="1" smtClean="0"/>
              <a:t>сучасним</a:t>
            </a:r>
            <a:r>
              <a:rPr lang="ru-RU" dirty="0" smtClean="0"/>
              <a:t> </a:t>
            </a:r>
            <a:r>
              <a:rPr lang="ru-RU" dirty="0" err="1" smtClean="0"/>
              <a:t>вимогам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34818" name="Picture 2" descr="http://shkola.lv/goods/ymk/geography/work5/theory/11/geo_1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357562"/>
            <a:ext cx="3000396" cy="2992800"/>
          </a:xfrm>
          <a:prstGeom prst="rect">
            <a:avLst/>
          </a:prstGeom>
          <a:noFill/>
        </p:spPr>
      </p:pic>
      <p:pic>
        <p:nvPicPr>
          <p:cNvPr id="34820" name="Picture 4" descr="http://ua.textreferat.com/images/referats/130/image00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5" y="3357562"/>
            <a:ext cx="2152775" cy="2214578"/>
          </a:xfrm>
          <a:prstGeom prst="rect">
            <a:avLst/>
          </a:prstGeom>
          <a:noFill/>
        </p:spPr>
      </p:pic>
      <p:pic>
        <p:nvPicPr>
          <p:cNvPr id="7" name="Picture 4" descr="&amp;zcy;&amp;acy;&amp;ncy;&amp;yacy;&amp;tcy;&amp;ocy;&amp;scy;&amp;tcy;&amp;softcy; &amp;ncy;&amp;acy;&amp;scy;&amp;iecy;&amp;lcy;&amp;iecy;&amp;ncy;&amp;icy;&amp;yacy; &amp;Scy;&amp;SHcy;&amp;Acy;, &amp;scy;&amp;tcy;&amp;rcy;&amp;ucy;&amp;kcy;&amp;tcy;&amp;ucy;&amp;rcy;&amp;acy; &amp;zcy;&amp;acy;&amp;ncy;&amp;yacy;&amp;tcy;&amp;ocy;&amp;scy;&amp;tcy;&amp;icy; &amp;ncy;&amp;acy;&amp;scy;&amp;iecy;&amp;lcy;&amp;iecy;&amp;ncy;&amp;icy;&amp;yacy; &amp;gcy;&amp;rcy;&amp;acy;&amp;fcy;&amp;icy;&amp;k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4478" y="3357562"/>
            <a:ext cx="3456646" cy="21431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42852"/>
            <a:ext cx="6710386" cy="928694"/>
          </a:xfrm>
        </p:spPr>
        <p:txBody>
          <a:bodyPr/>
          <a:lstStyle/>
          <a:p>
            <a:pPr algn="ctr"/>
            <a:r>
              <a:rPr lang="uk-UA" b="1" dirty="0" smtClean="0"/>
              <a:t>Промисловість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71546"/>
            <a:ext cx="8572560" cy="2900370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Промисловість</a:t>
            </a:r>
            <a:r>
              <a:rPr lang="ru-RU" dirty="0" smtClean="0"/>
              <a:t> США - </a:t>
            </a:r>
            <a:r>
              <a:rPr lang="ru-RU" dirty="0" err="1" smtClean="0"/>
              <a:t>найпотужніша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багатопрофільна</a:t>
            </a:r>
            <a:r>
              <a:rPr lang="ru-RU" dirty="0" smtClean="0"/>
              <a:t> у </a:t>
            </a:r>
            <a:r>
              <a:rPr lang="ru-RU" dirty="0" err="1" smtClean="0"/>
              <a:t>світі</a:t>
            </a:r>
            <a:r>
              <a:rPr lang="ru-RU" dirty="0" smtClean="0"/>
              <a:t>. </a:t>
            </a:r>
            <a:r>
              <a:rPr lang="ru-RU" dirty="0" err="1" smtClean="0"/>
              <a:t>Країна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одним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світових</a:t>
            </a:r>
            <a:r>
              <a:rPr lang="ru-RU" dirty="0" smtClean="0"/>
              <a:t> </a:t>
            </a:r>
            <a:r>
              <a:rPr lang="ru-RU" dirty="0" err="1" smtClean="0"/>
              <a:t>лідерів</a:t>
            </a:r>
            <a:r>
              <a:rPr lang="ru-RU" dirty="0" smtClean="0"/>
              <a:t> за </a:t>
            </a:r>
            <a:r>
              <a:rPr lang="ru-RU" dirty="0" err="1" smtClean="0"/>
              <a:t>виробництвом</a:t>
            </a:r>
            <a:r>
              <a:rPr lang="ru-RU" dirty="0" smtClean="0"/>
              <a:t> </a:t>
            </a:r>
            <a:r>
              <a:rPr lang="ru-RU" dirty="0" err="1" smtClean="0"/>
              <a:t>більшості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промислової</a:t>
            </a:r>
            <a:r>
              <a:rPr lang="ru-RU" dirty="0" smtClean="0"/>
              <a:t> </a:t>
            </a:r>
            <a:r>
              <a:rPr lang="ru-RU" dirty="0" err="1" smtClean="0"/>
              <a:t>продукції</a:t>
            </a:r>
            <a:r>
              <a:rPr lang="ru-RU" dirty="0" smtClean="0"/>
              <a:t>: </a:t>
            </a:r>
            <a:r>
              <a:rPr lang="ru-RU" dirty="0" err="1" smtClean="0"/>
              <a:t>палива</a:t>
            </a:r>
            <a:r>
              <a:rPr lang="ru-RU" dirty="0" smtClean="0"/>
              <a:t>, </a:t>
            </a:r>
            <a:r>
              <a:rPr lang="ru-RU" dirty="0" err="1" smtClean="0"/>
              <a:t>електроенергії</a:t>
            </a:r>
            <a:r>
              <a:rPr lang="ru-RU" dirty="0" smtClean="0"/>
              <a:t>, </a:t>
            </a:r>
            <a:r>
              <a:rPr lang="ru-RU" dirty="0" err="1" smtClean="0"/>
              <a:t>металів</a:t>
            </a:r>
            <a:r>
              <a:rPr lang="ru-RU" dirty="0" smtClean="0"/>
              <a:t>, машин та </a:t>
            </a:r>
            <a:r>
              <a:rPr lang="ru-RU" dirty="0" err="1" smtClean="0"/>
              <a:t>обладнання</a:t>
            </a:r>
            <a:r>
              <a:rPr lang="ru-RU" dirty="0" smtClean="0"/>
              <a:t>, </a:t>
            </a:r>
            <a:r>
              <a:rPr lang="ru-RU" dirty="0" err="1" smtClean="0"/>
              <a:t>хімічних</a:t>
            </a:r>
            <a:r>
              <a:rPr lang="ru-RU" dirty="0" smtClean="0"/>
              <a:t> волокон, </a:t>
            </a:r>
            <a:r>
              <a:rPr lang="ru-RU" dirty="0" err="1" smtClean="0"/>
              <a:t>продуктів</a:t>
            </a:r>
            <a:r>
              <a:rPr lang="ru-RU" dirty="0" smtClean="0"/>
              <a:t> </a:t>
            </a:r>
            <a:r>
              <a:rPr lang="ru-RU" dirty="0" err="1" smtClean="0"/>
              <a:t>харчування</a:t>
            </a:r>
            <a:r>
              <a:rPr lang="ru-RU" dirty="0" smtClean="0"/>
              <a:t>. У </a:t>
            </a:r>
            <a:r>
              <a:rPr lang="ru-RU" dirty="0" err="1" smtClean="0"/>
              <a:t>структурі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 </a:t>
            </a:r>
            <a:r>
              <a:rPr lang="ru-RU" dirty="0" err="1" smtClean="0"/>
              <a:t>поступово</a:t>
            </a:r>
            <a:r>
              <a:rPr lang="ru-RU" dirty="0" smtClean="0"/>
              <a:t> </a:t>
            </a:r>
            <a:r>
              <a:rPr lang="ru-RU" dirty="0" err="1" smtClean="0"/>
              <a:t>скорочується</a:t>
            </a:r>
            <a:r>
              <a:rPr lang="ru-RU" dirty="0" smtClean="0"/>
              <a:t> </a:t>
            </a:r>
            <a:r>
              <a:rPr lang="ru-RU" dirty="0" err="1" smtClean="0"/>
              <a:t>питома</a:t>
            </a:r>
            <a:r>
              <a:rPr lang="ru-RU" dirty="0" smtClean="0"/>
              <a:t> вага </a:t>
            </a:r>
            <a:r>
              <a:rPr lang="ru-RU" dirty="0" err="1" smtClean="0"/>
              <a:t>видобувних</a:t>
            </a:r>
            <a:r>
              <a:rPr lang="ru-RU" dirty="0" smtClean="0"/>
              <a:t> </a:t>
            </a:r>
            <a:r>
              <a:rPr lang="ru-RU" dirty="0" err="1" smtClean="0"/>
              <a:t>галузей</a:t>
            </a:r>
            <a:r>
              <a:rPr lang="ru-RU" dirty="0" smtClean="0"/>
              <a:t>. </a:t>
            </a:r>
            <a:r>
              <a:rPr lang="ru-RU" dirty="0" err="1" smtClean="0"/>
              <a:t>Основні</a:t>
            </a:r>
            <a:r>
              <a:rPr lang="ru-RU" dirty="0" smtClean="0"/>
              <a:t> причини </a:t>
            </a:r>
            <a:r>
              <a:rPr lang="ru-RU" dirty="0" err="1" smtClean="0"/>
              <a:t>цього</a:t>
            </a:r>
            <a:r>
              <a:rPr lang="ru-RU" dirty="0" smtClean="0"/>
              <a:t> - </a:t>
            </a:r>
            <a:r>
              <a:rPr lang="ru-RU" dirty="0" err="1" smtClean="0"/>
              <a:t>імпорт</a:t>
            </a:r>
            <a:r>
              <a:rPr lang="ru-RU" dirty="0" smtClean="0"/>
              <a:t>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дешевої</a:t>
            </a:r>
            <a:r>
              <a:rPr lang="ru-RU" dirty="0" smtClean="0"/>
              <a:t> </a:t>
            </a:r>
            <a:r>
              <a:rPr lang="ru-RU" dirty="0" err="1" smtClean="0"/>
              <a:t>сировини</a:t>
            </a:r>
            <a:r>
              <a:rPr lang="ru-RU" dirty="0" smtClean="0"/>
              <a:t> та </a:t>
            </a:r>
            <a:r>
              <a:rPr lang="ru-RU" dirty="0" err="1" smtClean="0"/>
              <a:t>продуктів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переробки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країн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жорсткість</a:t>
            </a:r>
            <a:r>
              <a:rPr lang="ru-RU" dirty="0" smtClean="0"/>
              <a:t> </a:t>
            </a:r>
            <a:r>
              <a:rPr lang="ru-RU" dirty="0" err="1" smtClean="0"/>
              <a:t>екологічних</a:t>
            </a:r>
            <a:r>
              <a:rPr lang="ru-RU" dirty="0" smtClean="0"/>
              <a:t> </a:t>
            </a:r>
            <a:r>
              <a:rPr lang="ru-RU" dirty="0" err="1" smtClean="0"/>
              <a:t>вимог</a:t>
            </a:r>
            <a:r>
              <a:rPr lang="ru-RU" dirty="0" smtClean="0"/>
              <a:t> до </a:t>
            </a:r>
            <a:r>
              <a:rPr lang="ru-RU" dirty="0" err="1" smtClean="0"/>
              <a:t>виробництва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6866" name="Picture 2" descr="http://ua.textreferat.com/images/referats/130/image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4357694"/>
            <a:ext cx="6275111" cy="2224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467600" cy="928670"/>
          </a:xfrm>
        </p:spPr>
        <p:txBody>
          <a:bodyPr/>
          <a:lstStyle/>
          <a:p>
            <a:pPr algn="ctr"/>
            <a:r>
              <a:rPr lang="uk-UA" b="1" dirty="0" smtClean="0"/>
              <a:t>Добувна промисловість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3"/>
            <a:ext cx="8715436" cy="2500329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Структура </a:t>
            </a:r>
            <a:r>
              <a:rPr lang="ru-RU" dirty="0" err="1" smtClean="0"/>
              <a:t>корисних</a:t>
            </a:r>
            <a:r>
              <a:rPr lang="ru-RU" dirty="0" smtClean="0"/>
              <a:t> </a:t>
            </a:r>
            <a:r>
              <a:rPr lang="ru-RU" dirty="0" err="1" smtClean="0"/>
              <a:t>копалин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видобувають</a:t>
            </a:r>
            <a:r>
              <a:rPr lang="ru-RU" dirty="0" smtClean="0"/>
              <a:t> США, за </a:t>
            </a:r>
            <a:r>
              <a:rPr lang="ru-RU" dirty="0" err="1" smtClean="0"/>
              <a:t>вартістю</a:t>
            </a:r>
            <a:r>
              <a:rPr lang="ru-RU" dirty="0" smtClean="0"/>
              <a:t> на 3/4 </a:t>
            </a:r>
            <a:r>
              <a:rPr lang="ru-RU" dirty="0" err="1" smtClean="0"/>
              <a:t>складається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палива</a:t>
            </a:r>
            <a:r>
              <a:rPr lang="ru-RU" dirty="0" smtClean="0"/>
              <a:t>, на 9% —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неметалевої</a:t>
            </a:r>
            <a:r>
              <a:rPr lang="ru-RU" dirty="0" smtClean="0"/>
              <a:t> </a:t>
            </a:r>
            <a:r>
              <a:rPr lang="ru-RU" dirty="0" err="1" smtClean="0"/>
              <a:t>сировини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на 7% </a:t>
            </a:r>
            <a:r>
              <a:rPr lang="ru-RU" dirty="0" err="1" smtClean="0"/>
              <a:t>з</a:t>
            </a:r>
            <a:r>
              <a:rPr lang="ru-RU" dirty="0" smtClean="0"/>
              <a:t> руд </a:t>
            </a:r>
            <a:r>
              <a:rPr lang="ru-RU" dirty="0" err="1" smtClean="0"/>
              <a:t>металів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Видобуток</a:t>
            </a:r>
            <a:r>
              <a:rPr lang="ru-RU" dirty="0" smtClean="0"/>
              <a:t> </a:t>
            </a:r>
            <a:r>
              <a:rPr lang="ru-RU" dirty="0" err="1" smtClean="0"/>
              <a:t>кам'яного</a:t>
            </a:r>
            <a:r>
              <a:rPr lang="ru-RU" dirty="0" smtClean="0"/>
              <a:t> </a:t>
            </a:r>
            <a:r>
              <a:rPr lang="ru-RU" dirty="0" err="1" smtClean="0"/>
              <a:t>вугілля</a:t>
            </a:r>
            <a:r>
              <a:rPr lang="ru-RU" dirty="0" smtClean="0"/>
              <a:t> становить 820 </a:t>
            </a:r>
            <a:r>
              <a:rPr lang="ru-RU" dirty="0" err="1" smtClean="0"/>
              <a:t>млн</a:t>
            </a:r>
            <a:r>
              <a:rPr lang="ru-RU" dirty="0" smtClean="0"/>
              <a:t> т, </a:t>
            </a:r>
            <a:r>
              <a:rPr lang="ru-RU" dirty="0" err="1" smtClean="0"/>
              <a:t>нафти</a:t>
            </a:r>
            <a:r>
              <a:rPr lang="ru-RU" dirty="0" smtClean="0"/>
              <a:t> — 360 </a:t>
            </a:r>
            <a:r>
              <a:rPr lang="ru-RU" dirty="0" err="1" smtClean="0"/>
              <a:t>млн</a:t>
            </a:r>
            <a:r>
              <a:rPr lang="ru-RU" dirty="0" smtClean="0"/>
              <a:t> т, природного газу — 550 </a:t>
            </a:r>
            <a:r>
              <a:rPr lang="ru-RU" dirty="0" err="1" smtClean="0"/>
              <a:t>млрд</a:t>
            </a:r>
            <a:r>
              <a:rPr lang="ru-RU" dirty="0" smtClean="0"/>
              <a:t> м куб, </a:t>
            </a:r>
            <a:r>
              <a:rPr lang="ru-RU" dirty="0" err="1" smtClean="0"/>
              <a:t>залізної</a:t>
            </a:r>
            <a:r>
              <a:rPr lang="ru-RU" dirty="0" smtClean="0"/>
              <a:t> </a:t>
            </a:r>
            <a:r>
              <a:rPr lang="ru-RU" dirty="0" err="1" smtClean="0"/>
              <a:t>руди</a:t>
            </a:r>
            <a:r>
              <a:rPr lang="ru-RU" dirty="0" smtClean="0"/>
              <a:t> — 60 </a:t>
            </a:r>
            <a:r>
              <a:rPr lang="ru-RU" dirty="0" err="1" smtClean="0"/>
              <a:t>млн</a:t>
            </a:r>
            <a:r>
              <a:rPr lang="ru-RU" dirty="0" smtClean="0"/>
              <a:t> т.</a:t>
            </a:r>
            <a:endParaRPr lang="ru-RU" dirty="0"/>
          </a:p>
        </p:txBody>
      </p:sp>
      <p:pic>
        <p:nvPicPr>
          <p:cNvPr id="37890" name="Picture 2" descr="http://junction.in.ua/wp-content/uploads/2011/05/palyv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286124"/>
            <a:ext cx="4976814" cy="3234929"/>
          </a:xfrm>
          <a:prstGeom prst="rect">
            <a:avLst/>
          </a:prstGeom>
          <a:noFill/>
        </p:spPr>
      </p:pic>
      <p:pic>
        <p:nvPicPr>
          <p:cNvPr id="37892" name="Picture 4" descr="http://900igr.net/datai/geografija/SSHA/0023-051-KHimicheskaja-promyshlenno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3286124"/>
            <a:ext cx="3500462" cy="321471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/>
              <a:t>Електроенергетика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9"/>
            <a:ext cx="8929718" cy="2143139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США </a:t>
            </a:r>
            <a:r>
              <a:rPr lang="ru-RU" dirty="0" err="1" smtClean="0"/>
              <a:t>займають</a:t>
            </a:r>
            <a:r>
              <a:rPr lang="ru-RU" dirty="0" smtClean="0"/>
              <a:t> 2-е </a:t>
            </a:r>
            <a:r>
              <a:rPr lang="ru-RU" dirty="0" err="1" smtClean="0"/>
              <a:t>місце</a:t>
            </a:r>
            <a:r>
              <a:rPr lang="ru-RU" dirty="0" smtClean="0"/>
              <a:t> в </a:t>
            </a:r>
            <a:r>
              <a:rPr lang="ru-RU" dirty="0" err="1" smtClean="0"/>
              <a:t>світі</a:t>
            </a:r>
            <a:r>
              <a:rPr lang="ru-RU" dirty="0" smtClean="0"/>
              <a:t> (</a:t>
            </a:r>
            <a:r>
              <a:rPr lang="ru-RU" dirty="0" err="1" smtClean="0"/>
              <a:t>після</a:t>
            </a:r>
            <a:r>
              <a:rPr lang="ru-RU" dirty="0" smtClean="0"/>
              <a:t> Китаю) за </a:t>
            </a:r>
            <a:r>
              <a:rPr lang="ru-RU" dirty="0" err="1" smtClean="0"/>
              <a:t>обсягами</a:t>
            </a:r>
            <a:r>
              <a:rPr lang="ru-RU" dirty="0" smtClean="0"/>
              <a:t> </a:t>
            </a:r>
            <a:r>
              <a:rPr lang="ru-RU" dirty="0" err="1" smtClean="0"/>
              <a:t>виробництва</a:t>
            </a:r>
            <a:r>
              <a:rPr lang="ru-RU" dirty="0" smtClean="0"/>
              <a:t> та </a:t>
            </a:r>
            <a:r>
              <a:rPr lang="ru-RU" dirty="0" err="1" smtClean="0"/>
              <a:t>споживання</a:t>
            </a:r>
            <a:r>
              <a:rPr lang="ru-RU" dirty="0" smtClean="0"/>
              <a:t> </a:t>
            </a:r>
            <a:r>
              <a:rPr lang="ru-RU" dirty="0" err="1" smtClean="0"/>
              <a:t>вугілля</a:t>
            </a:r>
            <a:r>
              <a:rPr lang="ru-RU" dirty="0" smtClean="0"/>
              <a:t>. </a:t>
            </a:r>
            <a:r>
              <a:rPr lang="ru-RU" dirty="0" err="1" smtClean="0"/>
              <a:t>Основна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добувається</a:t>
            </a:r>
            <a:r>
              <a:rPr lang="ru-RU" dirty="0" smtClean="0"/>
              <a:t> </a:t>
            </a:r>
            <a:r>
              <a:rPr lang="ru-RU" dirty="0" err="1" smtClean="0"/>
              <a:t>відкритим</a:t>
            </a:r>
            <a:r>
              <a:rPr lang="ru-RU" dirty="0" smtClean="0"/>
              <a:t> способом.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довгий</a:t>
            </a:r>
            <a:r>
              <a:rPr lang="ru-RU" dirty="0" smtClean="0"/>
              <a:t> час США - </a:t>
            </a:r>
            <a:r>
              <a:rPr lang="ru-RU" dirty="0" err="1" smtClean="0"/>
              <a:t>найбільший</a:t>
            </a:r>
            <a:r>
              <a:rPr lang="ru-RU" dirty="0" smtClean="0"/>
              <a:t> у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виробник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споживач</a:t>
            </a:r>
            <a:r>
              <a:rPr lang="ru-RU" dirty="0" smtClean="0"/>
              <a:t> </a:t>
            </a:r>
            <a:r>
              <a:rPr lang="ru-RU" dirty="0" err="1" smtClean="0"/>
              <a:t>електроенергії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Щорічне</a:t>
            </a:r>
            <a:r>
              <a:rPr lang="ru-RU" dirty="0" smtClean="0"/>
              <a:t> </a:t>
            </a:r>
            <a:r>
              <a:rPr lang="ru-RU" dirty="0" err="1" smtClean="0"/>
              <a:t>виробництво</a:t>
            </a:r>
            <a:r>
              <a:rPr lang="ru-RU" dirty="0" smtClean="0"/>
              <a:t> </a:t>
            </a:r>
            <a:r>
              <a:rPr lang="ru-RU" dirty="0" err="1" smtClean="0"/>
              <a:t>електроенергії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перевищує</a:t>
            </a:r>
            <a:r>
              <a:rPr lang="ru-RU" dirty="0" smtClean="0"/>
              <a:t> 3000 </a:t>
            </a:r>
            <a:r>
              <a:rPr lang="ru-RU" dirty="0" err="1" smtClean="0"/>
              <a:t>млрд</a:t>
            </a:r>
            <a:r>
              <a:rPr lang="ru-RU" dirty="0" smtClean="0"/>
              <a:t> кВт•год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продовжує</a:t>
            </a:r>
            <a:r>
              <a:rPr lang="ru-RU" dirty="0" smtClean="0"/>
              <a:t> </a:t>
            </a:r>
            <a:r>
              <a:rPr lang="ru-RU" dirty="0" err="1" smtClean="0"/>
              <a:t>зростати</a:t>
            </a:r>
            <a:r>
              <a:rPr lang="ru-RU" dirty="0" smtClean="0"/>
              <a:t>.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виробляють</a:t>
            </a:r>
            <a:r>
              <a:rPr lang="ru-RU" dirty="0" smtClean="0"/>
              <a:t> </a:t>
            </a:r>
            <a:r>
              <a:rPr lang="ru-RU" dirty="0" err="1" smtClean="0"/>
              <a:t>переважно</a:t>
            </a:r>
            <a:r>
              <a:rPr lang="ru-RU" dirty="0" smtClean="0"/>
              <a:t> </a:t>
            </a:r>
            <a:r>
              <a:rPr lang="ru-RU" dirty="0" err="1" smtClean="0"/>
              <a:t>вугільні</a:t>
            </a:r>
            <a:r>
              <a:rPr lang="ru-RU" dirty="0" smtClean="0"/>
              <a:t> ТЕС, </a:t>
            </a:r>
            <a:r>
              <a:rPr lang="ru-RU" dirty="0" err="1" smtClean="0"/>
              <a:t>частка</a:t>
            </a:r>
            <a:r>
              <a:rPr lang="ru-RU" dirty="0" smtClean="0"/>
              <a:t> ГЕС — 9%, АЕС — 22 %.</a:t>
            </a:r>
            <a:endParaRPr lang="ru-RU" dirty="0"/>
          </a:p>
        </p:txBody>
      </p:sp>
      <p:pic>
        <p:nvPicPr>
          <p:cNvPr id="38914" name="Picture 2" descr="&amp;Zcy;&amp;acy;&amp;rcy;&amp;ucy;&amp;bcy;&amp;iecy;&amp;zhcy;&amp;kcy;&amp;acy;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3143248"/>
            <a:ext cx="5000660" cy="3563874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35824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/>
              <a:t>Металообробка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машинобудування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58204" cy="2328866"/>
          </a:xfrm>
        </p:spPr>
        <p:txBody>
          <a:bodyPr/>
          <a:lstStyle/>
          <a:p>
            <a:r>
              <a:rPr lang="ru-RU" dirty="0" err="1" smtClean="0"/>
              <a:t>Ключова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найбільша</a:t>
            </a:r>
            <a:r>
              <a:rPr lang="ru-RU" dirty="0" smtClean="0"/>
              <a:t> </a:t>
            </a:r>
            <a:r>
              <a:rPr lang="ru-RU" dirty="0" err="1" smtClean="0"/>
              <a:t>галузь</a:t>
            </a:r>
            <a:r>
              <a:rPr lang="ru-RU" dirty="0" smtClean="0"/>
              <a:t> </a:t>
            </a:r>
            <a:r>
              <a:rPr lang="ru-RU" dirty="0" err="1" smtClean="0"/>
              <a:t>обробної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 США. В </a:t>
            </a:r>
            <a:r>
              <a:rPr lang="ru-RU" dirty="0" err="1" smtClean="0"/>
              <a:t>ній</a:t>
            </a:r>
            <a:r>
              <a:rPr lang="ru-RU" dirty="0" smtClean="0"/>
              <a:t> </a:t>
            </a:r>
            <a:r>
              <a:rPr lang="ru-RU" dirty="0" err="1" smtClean="0"/>
              <a:t>зайнято</a:t>
            </a:r>
            <a:r>
              <a:rPr lang="ru-RU" dirty="0" smtClean="0"/>
              <a:t> 7,1 </a:t>
            </a:r>
            <a:r>
              <a:rPr lang="ru-RU" dirty="0" err="1" smtClean="0"/>
              <a:t>млн</a:t>
            </a:r>
            <a:r>
              <a:rPr lang="ru-RU" dirty="0" smtClean="0"/>
              <a:t> </a:t>
            </a:r>
            <a:r>
              <a:rPr lang="ru-RU" dirty="0" err="1" smtClean="0"/>
              <a:t>чоловік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 37%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загальної</a:t>
            </a:r>
            <a:r>
              <a:rPr lang="ru-RU" dirty="0" smtClean="0"/>
              <a:t> </a:t>
            </a:r>
            <a:r>
              <a:rPr lang="ru-RU" dirty="0" err="1" smtClean="0"/>
              <a:t>кількості</a:t>
            </a:r>
            <a:r>
              <a:rPr lang="ru-RU" dirty="0" smtClean="0"/>
              <a:t> </a:t>
            </a:r>
            <a:r>
              <a:rPr lang="ru-RU" dirty="0" err="1" smtClean="0"/>
              <a:t>зайнятих</a:t>
            </a:r>
            <a:r>
              <a:rPr lang="ru-RU" dirty="0" smtClean="0"/>
              <a:t> в </a:t>
            </a:r>
            <a:r>
              <a:rPr lang="ru-RU" dirty="0" err="1" smtClean="0"/>
              <a:t>обробній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9938" name="Picture 2" descr="http://dic.academic.ru/pictures/enc_geo/m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00438"/>
            <a:ext cx="3929090" cy="3274241"/>
          </a:xfrm>
          <a:prstGeom prst="rect">
            <a:avLst/>
          </a:prstGeom>
          <a:noFill/>
        </p:spPr>
      </p:pic>
      <p:pic>
        <p:nvPicPr>
          <p:cNvPr id="39940" name="Picture 4" descr="http://www.promvest.info/hlam/manager202/11_05/Nikel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00437"/>
            <a:ext cx="4071966" cy="322481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6710386" cy="857256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/>
              <a:t>Хімічна промисловість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214422"/>
            <a:ext cx="5072098" cy="550072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США за </a:t>
            </a:r>
            <a:r>
              <a:rPr lang="ru-RU" dirty="0" err="1" smtClean="0"/>
              <a:t>обсягом</a:t>
            </a:r>
            <a:r>
              <a:rPr lang="ru-RU" dirty="0" smtClean="0"/>
              <a:t> </a:t>
            </a:r>
            <a:r>
              <a:rPr lang="ru-RU" dirty="0" err="1" smtClean="0"/>
              <a:t>виробництва</a:t>
            </a:r>
            <a:r>
              <a:rPr lang="ru-RU" dirty="0" smtClean="0"/>
              <a:t> </a:t>
            </a:r>
            <a:r>
              <a:rPr lang="ru-RU" dirty="0" err="1" smtClean="0"/>
              <a:t>продукції</a:t>
            </a:r>
            <a:r>
              <a:rPr lang="ru-RU" dirty="0" smtClean="0"/>
              <a:t>, </a:t>
            </a:r>
            <a:r>
              <a:rPr lang="ru-RU" dirty="0" err="1" smtClean="0"/>
              <a:t>вартості</a:t>
            </a:r>
            <a:r>
              <a:rPr lang="ru-RU" dirty="0" smtClean="0"/>
              <a:t> </a:t>
            </a:r>
            <a:r>
              <a:rPr lang="ru-RU" dirty="0" err="1" smtClean="0"/>
              <a:t>експорту</a:t>
            </a:r>
            <a:r>
              <a:rPr lang="ru-RU" dirty="0" smtClean="0"/>
              <a:t> та </a:t>
            </a:r>
            <a:r>
              <a:rPr lang="ru-RU" dirty="0" err="1" smtClean="0"/>
              <a:t>імпорту</a:t>
            </a:r>
            <a:r>
              <a:rPr lang="ru-RU" dirty="0" smtClean="0"/>
              <a:t> </a:t>
            </a:r>
            <a:r>
              <a:rPr lang="ru-RU" dirty="0" err="1" smtClean="0"/>
              <a:t>впевнено</a:t>
            </a:r>
            <a:r>
              <a:rPr lang="ru-RU" dirty="0" smtClean="0"/>
              <a:t> </a:t>
            </a:r>
            <a:r>
              <a:rPr lang="ru-RU" dirty="0" err="1" smtClean="0"/>
              <a:t>займає</a:t>
            </a:r>
            <a:r>
              <a:rPr lang="ru-RU" dirty="0" smtClean="0"/>
              <a:t> 1-е </a:t>
            </a:r>
            <a:r>
              <a:rPr lang="ru-RU" dirty="0" err="1" smtClean="0"/>
              <a:t>місце</a:t>
            </a:r>
            <a:r>
              <a:rPr lang="ru-RU" dirty="0" smtClean="0"/>
              <a:t> в </a:t>
            </a:r>
            <a:r>
              <a:rPr lang="ru-RU" dirty="0" err="1" smtClean="0"/>
              <a:t>світі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Значну</a:t>
            </a:r>
            <a:r>
              <a:rPr lang="ru-RU" dirty="0" smtClean="0"/>
              <a:t> </a:t>
            </a:r>
            <a:r>
              <a:rPr lang="ru-RU" dirty="0" err="1" smtClean="0"/>
              <a:t>частку</a:t>
            </a:r>
            <a:r>
              <a:rPr lang="ru-RU" dirty="0" smtClean="0"/>
              <a:t> </a:t>
            </a:r>
            <a:r>
              <a:rPr lang="ru-RU" dirty="0" err="1" smtClean="0"/>
              <a:t>продукції</a:t>
            </a:r>
            <a:r>
              <a:rPr lang="ru-RU" dirty="0" smtClean="0"/>
              <a:t> </a:t>
            </a:r>
            <a:r>
              <a:rPr lang="ru-RU" dirty="0" err="1" smtClean="0"/>
              <a:t>становлять</a:t>
            </a:r>
            <a:r>
              <a:rPr lang="ru-RU" dirty="0" smtClean="0"/>
              <a:t> </a:t>
            </a:r>
            <a:r>
              <a:rPr lang="ru-RU" dirty="0" err="1" smtClean="0"/>
              <a:t>синтетичний</a:t>
            </a:r>
            <a:r>
              <a:rPr lang="ru-RU" dirty="0" smtClean="0"/>
              <a:t> каучук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гумотехнічні</a:t>
            </a:r>
            <a:r>
              <a:rPr lang="ru-RU" dirty="0" smtClean="0"/>
              <a:t> </a:t>
            </a:r>
            <a:r>
              <a:rPr lang="ru-RU" dirty="0" err="1" smtClean="0"/>
              <a:t>вироби</a:t>
            </a:r>
            <a:r>
              <a:rPr lang="ru-RU" dirty="0" smtClean="0"/>
              <a:t>, </a:t>
            </a:r>
            <a:r>
              <a:rPr lang="ru-RU" dirty="0" err="1" smtClean="0"/>
              <a:t>хімічні</a:t>
            </a:r>
            <a:r>
              <a:rPr lang="ru-RU" dirty="0" smtClean="0"/>
              <a:t> волокна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пластмаси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Повсюдно</a:t>
            </a:r>
            <a:r>
              <a:rPr lang="ru-RU" dirty="0" smtClean="0"/>
              <a:t> </a:t>
            </a:r>
            <a:r>
              <a:rPr lang="ru-RU" dirty="0" err="1" smtClean="0"/>
              <a:t>налагоджено</a:t>
            </a:r>
            <a:r>
              <a:rPr lang="ru-RU" dirty="0" smtClean="0"/>
              <a:t> </a:t>
            </a:r>
            <a:r>
              <a:rPr lang="ru-RU" dirty="0" err="1" smtClean="0"/>
              <a:t>виробництво</a:t>
            </a:r>
            <a:r>
              <a:rPr lang="ru-RU" dirty="0" smtClean="0"/>
              <a:t> </a:t>
            </a:r>
            <a:r>
              <a:rPr lang="ru-RU" dirty="0" err="1" smtClean="0"/>
              <a:t>мінеральних</a:t>
            </a:r>
            <a:r>
              <a:rPr lang="ru-RU" dirty="0" smtClean="0"/>
              <a:t> добрив. </a:t>
            </a:r>
          </a:p>
          <a:p>
            <a:r>
              <a:rPr lang="ru-RU" dirty="0" smtClean="0"/>
              <a:t>На </a:t>
            </a:r>
            <a:r>
              <a:rPr lang="ru-RU" dirty="0" err="1" smtClean="0"/>
              <a:t>високому</a:t>
            </a:r>
            <a:r>
              <a:rPr lang="ru-RU" dirty="0" smtClean="0"/>
              <a:t> </a:t>
            </a:r>
            <a:r>
              <a:rPr lang="ru-RU" dirty="0" err="1" smtClean="0"/>
              <a:t>рівні</a:t>
            </a:r>
            <a:r>
              <a:rPr lang="ru-RU" dirty="0" smtClean="0"/>
              <a:t> </a:t>
            </a:r>
            <a:r>
              <a:rPr lang="ru-RU" dirty="0" err="1" smtClean="0"/>
              <a:t>знаходиться</a:t>
            </a:r>
            <a:r>
              <a:rPr lang="ru-RU" dirty="0" smtClean="0"/>
              <a:t> </a:t>
            </a:r>
            <a:r>
              <a:rPr lang="ru-RU" dirty="0" err="1" smtClean="0"/>
              <a:t>фармацевтичне</a:t>
            </a:r>
            <a:r>
              <a:rPr lang="ru-RU" dirty="0" smtClean="0"/>
              <a:t> </a:t>
            </a:r>
            <a:r>
              <a:rPr lang="ru-RU" dirty="0" err="1" smtClean="0"/>
              <a:t>виробництво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За темпами </a:t>
            </a:r>
            <a:r>
              <a:rPr lang="ru-RU" dirty="0" err="1" smtClean="0"/>
              <a:t>зростання</a:t>
            </a:r>
            <a:r>
              <a:rPr lang="ru-RU" dirty="0" smtClean="0"/>
              <a:t> </a:t>
            </a:r>
            <a:r>
              <a:rPr lang="ru-RU" dirty="0" err="1" smtClean="0"/>
              <a:t>хімічна</a:t>
            </a:r>
            <a:r>
              <a:rPr lang="ru-RU" dirty="0" smtClean="0"/>
              <a:t> </a:t>
            </a:r>
            <a:r>
              <a:rPr lang="ru-RU" dirty="0" err="1" smtClean="0"/>
              <a:t>індустрія</a:t>
            </a:r>
            <a:r>
              <a:rPr lang="ru-RU" dirty="0" smtClean="0"/>
              <a:t> </a:t>
            </a:r>
            <a:r>
              <a:rPr lang="ru-RU" dirty="0" err="1" smtClean="0"/>
              <a:t>значно</a:t>
            </a:r>
            <a:r>
              <a:rPr lang="ru-RU" dirty="0" smtClean="0"/>
              <a:t> </a:t>
            </a:r>
            <a:r>
              <a:rPr lang="ru-RU" dirty="0" err="1" smtClean="0"/>
              <a:t>випереджає</a:t>
            </a:r>
            <a:r>
              <a:rPr lang="ru-RU" dirty="0" smtClean="0"/>
              <a:t> </a:t>
            </a:r>
            <a:r>
              <a:rPr lang="ru-RU" dirty="0" err="1" smtClean="0"/>
              <a:t>обробну</a:t>
            </a:r>
            <a:r>
              <a:rPr lang="ru-RU" dirty="0" smtClean="0"/>
              <a:t> </a:t>
            </a:r>
            <a:r>
              <a:rPr lang="ru-RU" dirty="0" err="1" smtClean="0"/>
              <a:t>промисловість</a:t>
            </a:r>
            <a:r>
              <a:rPr lang="ru-RU" dirty="0" smtClean="0"/>
              <a:t> у </a:t>
            </a:r>
            <a:r>
              <a:rPr lang="ru-RU" dirty="0" err="1" smtClean="0"/>
              <a:t>цілому</a:t>
            </a:r>
            <a:r>
              <a:rPr lang="ru-RU" dirty="0" smtClean="0"/>
              <a:t>, </a:t>
            </a:r>
            <a:r>
              <a:rPr lang="ru-RU" dirty="0" err="1" smtClean="0"/>
              <a:t>поступаючись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радіоелектроніці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62" name="Picture 2" descr="http://900igr.net/datas/ekonomika/Otrasli-promyshlennosti-po-stranam/0017-017-KHimicheskaja-promyshlenno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928802"/>
            <a:ext cx="3714776" cy="3143272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5831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Лісова і деревообробна промисловість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1"/>
            <a:ext cx="8643998" cy="2257427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США </a:t>
            </a:r>
            <a:r>
              <a:rPr lang="ru-RU" dirty="0" err="1" smtClean="0"/>
              <a:t>є</a:t>
            </a:r>
            <a:r>
              <a:rPr lang="ru-RU" dirty="0" smtClean="0"/>
              <a:t> великою </a:t>
            </a:r>
            <a:r>
              <a:rPr lang="ru-RU" dirty="0" err="1" smtClean="0"/>
              <a:t>лісозаготівельною</a:t>
            </a:r>
            <a:r>
              <a:rPr lang="ru-RU" dirty="0" smtClean="0"/>
              <a:t> </a:t>
            </a:r>
            <a:r>
              <a:rPr lang="ru-RU" dirty="0" err="1" smtClean="0"/>
              <a:t>країною</a:t>
            </a:r>
            <a:endParaRPr lang="ru-RU" dirty="0" smtClean="0"/>
          </a:p>
          <a:p>
            <a:r>
              <a:rPr lang="uk-UA" dirty="0" smtClean="0"/>
              <a:t>США входить до десятки країн, які заготовляють найбільше пиломатеріалів</a:t>
            </a:r>
          </a:p>
          <a:p>
            <a:r>
              <a:rPr lang="uk-UA" dirty="0" smtClean="0"/>
              <a:t>США разом з Канадою лідирують </a:t>
            </a:r>
            <a:r>
              <a:rPr lang="ru-RU" dirty="0" smtClean="0"/>
              <a:t>за масштабами </a:t>
            </a:r>
            <a:r>
              <a:rPr lang="ru-RU" dirty="0" err="1" smtClean="0"/>
              <a:t>хімічної</a:t>
            </a:r>
            <a:r>
              <a:rPr lang="ru-RU" dirty="0" smtClean="0"/>
              <a:t> </a:t>
            </a:r>
            <a:r>
              <a:rPr lang="ru-RU" dirty="0" err="1" smtClean="0"/>
              <a:t>переробки</a:t>
            </a:r>
            <a:r>
              <a:rPr lang="ru-RU" dirty="0" smtClean="0"/>
              <a:t> </a:t>
            </a:r>
            <a:r>
              <a:rPr lang="ru-RU" dirty="0" err="1" smtClean="0"/>
              <a:t>деревини</a:t>
            </a:r>
            <a:endParaRPr lang="ru-RU" dirty="0" smtClean="0"/>
          </a:p>
          <a:p>
            <a:r>
              <a:rPr lang="ru-RU" dirty="0" smtClean="0"/>
              <a:t>США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світовим</a:t>
            </a:r>
            <a:r>
              <a:rPr lang="ru-RU" dirty="0" smtClean="0"/>
              <a:t> </a:t>
            </a:r>
            <a:r>
              <a:rPr lang="ru-RU" dirty="0" err="1" smtClean="0"/>
              <a:t>лідером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щодо</a:t>
            </a:r>
            <a:r>
              <a:rPr lang="ru-RU" dirty="0" smtClean="0"/>
              <a:t> </a:t>
            </a:r>
            <a:r>
              <a:rPr lang="ru-RU" dirty="0" err="1" smtClean="0"/>
              <a:t>загального</a:t>
            </a:r>
            <a:r>
              <a:rPr lang="ru-RU" dirty="0" smtClean="0"/>
              <a:t> </a:t>
            </a:r>
            <a:r>
              <a:rPr lang="ru-RU" dirty="0" err="1" smtClean="0"/>
              <a:t>виробництва</a:t>
            </a:r>
            <a:r>
              <a:rPr lang="ru-RU" dirty="0" smtClean="0"/>
              <a:t> </a:t>
            </a:r>
            <a:r>
              <a:rPr lang="ru-RU" dirty="0" err="1" smtClean="0"/>
              <a:t>паперу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картону</a:t>
            </a:r>
            <a:endParaRPr lang="ru-RU" dirty="0"/>
          </a:p>
        </p:txBody>
      </p:sp>
      <p:pic>
        <p:nvPicPr>
          <p:cNvPr id="41986" name="Picture 2" descr="http://promyshlennosts.ru/images/lesnaya-promyshlennos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3750982"/>
            <a:ext cx="4429157" cy="2916522"/>
          </a:xfrm>
          <a:prstGeom prst="rect">
            <a:avLst/>
          </a:prstGeom>
          <a:noFill/>
        </p:spPr>
      </p:pic>
      <p:pic>
        <p:nvPicPr>
          <p:cNvPr id="41988" name="Picture 4" descr="http://www.protacon.fi/uploads/images/toimialat/Paperikone%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714752"/>
            <a:ext cx="3857652" cy="2894426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715436" cy="928694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/>
              <a:t>Легка промисловість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71547"/>
            <a:ext cx="8501122" cy="2643205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Важливе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в </a:t>
            </a:r>
            <a:r>
              <a:rPr lang="ru-RU" dirty="0" err="1" smtClean="0"/>
              <a:t>економіці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 smtClean="0"/>
              <a:t>займають</a:t>
            </a:r>
            <a:r>
              <a:rPr lang="ru-RU" dirty="0" smtClean="0"/>
              <a:t> </a:t>
            </a:r>
            <a:r>
              <a:rPr lang="ru-RU" dirty="0" err="1" smtClean="0"/>
              <a:t>галузі</a:t>
            </a:r>
            <a:r>
              <a:rPr lang="ru-RU" dirty="0" smtClean="0"/>
              <a:t> </a:t>
            </a:r>
            <a:r>
              <a:rPr lang="ru-RU" dirty="0" err="1" smtClean="0"/>
              <a:t>легкої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,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виділяються</a:t>
            </a:r>
            <a:r>
              <a:rPr lang="ru-RU" dirty="0" smtClean="0"/>
              <a:t> </a:t>
            </a:r>
            <a:r>
              <a:rPr lang="ru-RU" dirty="0" err="1" smtClean="0"/>
              <a:t>текстильна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особливо </a:t>
            </a:r>
            <a:r>
              <a:rPr lang="ru-RU" dirty="0" err="1" smtClean="0"/>
              <a:t>швейна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трикотажна</a:t>
            </a:r>
            <a:r>
              <a:rPr lang="ru-RU" dirty="0" smtClean="0"/>
              <a:t>, </a:t>
            </a:r>
            <a:r>
              <a:rPr lang="ru-RU" dirty="0" err="1" smtClean="0"/>
              <a:t>хоча</a:t>
            </a:r>
            <a:r>
              <a:rPr lang="ru-RU" dirty="0" smtClean="0"/>
              <a:t> </a:t>
            </a:r>
            <a:r>
              <a:rPr lang="ru-RU" dirty="0" err="1" smtClean="0"/>
              <a:t>темпи</a:t>
            </a:r>
            <a:r>
              <a:rPr lang="ru-RU" dirty="0" smtClean="0"/>
              <a:t> </a:t>
            </a:r>
            <a:r>
              <a:rPr lang="ru-RU" dirty="0" err="1" smtClean="0"/>
              <a:t>зростання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галузей</a:t>
            </a:r>
            <a:r>
              <a:rPr lang="ru-RU" dirty="0" smtClean="0"/>
              <a:t> </a:t>
            </a:r>
            <a:r>
              <a:rPr lang="ru-RU" dirty="0" err="1" smtClean="0"/>
              <a:t>невисокі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відносна</a:t>
            </a:r>
            <a:r>
              <a:rPr lang="ru-RU" dirty="0" smtClean="0"/>
              <a:t> роль у </a:t>
            </a:r>
            <a:r>
              <a:rPr lang="ru-RU" dirty="0" err="1" smtClean="0"/>
              <a:t>промисловому</a:t>
            </a:r>
            <a:r>
              <a:rPr lang="ru-RU" dirty="0" smtClean="0"/>
              <a:t> </a:t>
            </a:r>
            <a:r>
              <a:rPr lang="ru-RU" dirty="0" err="1" smtClean="0"/>
              <a:t>виробництві</a:t>
            </a:r>
            <a:r>
              <a:rPr lang="ru-RU" dirty="0" smtClean="0"/>
              <a:t> </a:t>
            </a:r>
            <a:r>
              <a:rPr lang="ru-RU" dirty="0" err="1" smtClean="0"/>
              <a:t>знижується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3010" name="Picture 2" descr="http://www.openbizinfo.ru/wp-content/uploads/2012/02/promyshlenno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643314"/>
            <a:ext cx="4286279" cy="2914650"/>
          </a:xfrm>
          <a:prstGeom prst="rect">
            <a:avLst/>
          </a:prstGeom>
          <a:noFill/>
        </p:spPr>
      </p:pic>
      <p:pic>
        <p:nvPicPr>
          <p:cNvPr id="43012" name="Picture 4" descr="http://enc.cap.ru/pics/%D0%BB%D0%B5%D0%B3%D0%BA%D0%B0%D1%8F%20%D0%BF%D1%80%D0%BE%D0%BC%D1%8B%D1%88%D0%BB%D0%B5%D0%BD%D0%BD%D0%BE%D1%81%D1%82%D1%8C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643314"/>
            <a:ext cx="4214810" cy="292663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pPr algn="ctr"/>
            <a:r>
              <a:rPr lang="uk-UA" b="1" dirty="0" err="1" smtClean="0"/>
              <a:t>“Візитна</a:t>
            </a:r>
            <a:r>
              <a:rPr lang="uk-UA" b="1" dirty="0" smtClean="0"/>
              <a:t> </a:t>
            </a:r>
            <a:r>
              <a:rPr lang="uk-UA" b="1" dirty="0" err="1" smtClean="0"/>
              <a:t>картка”</a:t>
            </a:r>
            <a:r>
              <a:rPr lang="uk-UA" b="1" dirty="0" smtClean="0"/>
              <a:t> США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4829180" cy="5072098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Corbel" pitchFamily="34" charset="0"/>
              </a:rPr>
              <a:t>Офіційна назва – Сполучені Штати Америки</a:t>
            </a:r>
          </a:p>
          <a:p>
            <a:r>
              <a:rPr lang="uk-UA" sz="2400" dirty="0" smtClean="0">
                <a:latin typeface="Corbel" pitchFamily="34" charset="0"/>
              </a:rPr>
              <a:t>Площа - </a:t>
            </a:r>
            <a:r>
              <a:rPr lang="ru-RU" sz="2400" dirty="0" smtClean="0">
                <a:latin typeface="Corbel" pitchFamily="34" charset="0"/>
              </a:rPr>
              <a:t>9 826 675 км²</a:t>
            </a:r>
          </a:p>
          <a:p>
            <a:r>
              <a:rPr lang="uk-UA" sz="2400" dirty="0" smtClean="0">
                <a:latin typeface="Corbel" pitchFamily="34" charset="0"/>
              </a:rPr>
              <a:t>Населення - </a:t>
            </a:r>
            <a:r>
              <a:rPr lang="ru-RU" sz="2400" dirty="0" smtClean="0"/>
              <a:t>308,745,538 (</a:t>
            </a:r>
            <a:r>
              <a:rPr lang="ru-RU" sz="2400" dirty="0" err="1" smtClean="0"/>
              <a:t>квітень</a:t>
            </a:r>
            <a:r>
              <a:rPr lang="ru-RU" sz="2400" dirty="0" smtClean="0"/>
              <a:t> 2010)</a:t>
            </a:r>
          </a:p>
          <a:p>
            <a:r>
              <a:rPr lang="uk-UA" sz="2400" dirty="0" smtClean="0">
                <a:latin typeface="Corbel" pitchFamily="34" charset="0"/>
              </a:rPr>
              <a:t>Столиця – Вашингтон</a:t>
            </a:r>
          </a:p>
          <a:p>
            <a:r>
              <a:rPr lang="uk-UA" sz="2400" dirty="0" smtClean="0">
                <a:latin typeface="Corbel" pitchFamily="34" charset="0"/>
              </a:rPr>
              <a:t>Тип – економічно високорозвинена країна </a:t>
            </a:r>
            <a:r>
              <a:rPr lang="uk-UA" sz="2400" dirty="0" err="1" smtClean="0">
                <a:latin typeface="Corbel" pitchFamily="34" charset="0"/>
              </a:rPr>
              <a:t>“Великої</a:t>
            </a:r>
            <a:r>
              <a:rPr lang="uk-UA" sz="2400" dirty="0" smtClean="0">
                <a:latin typeface="Corbel" pitchFamily="34" charset="0"/>
              </a:rPr>
              <a:t> </a:t>
            </a:r>
            <a:r>
              <a:rPr lang="uk-UA" sz="2400" dirty="0" err="1" smtClean="0">
                <a:latin typeface="Corbel" pitchFamily="34" charset="0"/>
              </a:rPr>
              <a:t>сімки”</a:t>
            </a:r>
            <a:endParaRPr lang="uk-UA" sz="2400" dirty="0" smtClean="0">
              <a:latin typeface="Corbel" pitchFamily="34" charset="0"/>
            </a:endParaRPr>
          </a:p>
          <a:p>
            <a:r>
              <a:rPr lang="uk-UA" sz="2400" dirty="0" smtClean="0">
                <a:latin typeface="Corbel" pitchFamily="34" charset="0"/>
              </a:rPr>
              <a:t>Державний устрій – Федеративна конституційна республіка</a:t>
            </a:r>
          </a:p>
        </p:txBody>
      </p:sp>
      <p:pic>
        <p:nvPicPr>
          <p:cNvPr id="76802" name="Picture 2" descr="http://turistua.com/pictures/country/map/37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285859"/>
            <a:ext cx="4013999" cy="2708545"/>
          </a:xfrm>
          <a:prstGeom prst="rect">
            <a:avLst/>
          </a:prstGeom>
          <a:noFill/>
        </p:spPr>
      </p:pic>
      <p:pic>
        <p:nvPicPr>
          <p:cNvPr id="76804" name="Picture 4" descr="http://www.usa-for.me/img/stat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071942"/>
            <a:ext cx="4000528" cy="2681436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7467600" cy="857256"/>
          </a:xfrm>
        </p:spPr>
        <p:txBody>
          <a:bodyPr/>
          <a:lstStyle/>
          <a:p>
            <a:pPr algn="ctr"/>
            <a:r>
              <a:rPr lang="uk-UA" b="1" dirty="0" smtClean="0"/>
              <a:t>Сільське господарство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7"/>
            <a:ext cx="8501122" cy="2357454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важлива</a:t>
            </a:r>
            <a:r>
              <a:rPr lang="ru-RU" dirty="0" smtClean="0"/>
              <a:t> </a:t>
            </a:r>
            <a:r>
              <a:rPr lang="ru-RU" dirty="0" err="1" smtClean="0"/>
              <a:t>галузь</a:t>
            </a:r>
            <a:r>
              <a:rPr lang="ru-RU" dirty="0" smtClean="0"/>
              <a:t> </a:t>
            </a:r>
            <a:r>
              <a:rPr lang="ru-RU" dirty="0" err="1" smtClean="0"/>
              <a:t>господарства</a:t>
            </a:r>
            <a:r>
              <a:rPr lang="ru-RU" dirty="0" smtClean="0"/>
              <a:t> США як за </a:t>
            </a:r>
            <a:r>
              <a:rPr lang="ru-RU" dirty="0" err="1" smtClean="0"/>
              <a:t>своїм</a:t>
            </a:r>
            <a:r>
              <a:rPr lang="ru-RU" dirty="0" smtClean="0"/>
              <a:t> </a:t>
            </a:r>
            <a:r>
              <a:rPr lang="ru-RU" dirty="0" err="1" smtClean="0"/>
              <a:t>значенням</a:t>
            </a:r>
            <a:r>
              <a:rPr lang="ru-RU" dirty="0" smtClean="0"/>
              <a:t>, так </a:t>
            </a:r>
            <a:r>
              <a:rPr lang="ru-RU" dirty="0" err="1" smtClean="0"/>
              <a:t>і</a:t>
            </a:r>
            <a:r>
              <a:rPr lang="ru-RU" dirty="0" smtClean="0"/>
              <a:t> за </a:t>
            </a:r>
            <a:r>
              <a:rPr lang="ru-RU" dirty="0" err="1" smtClean="0"/>
              <a:t>обсягами</a:t>
            </a:r>
            <a:r>
              <a:rPr lang="ru-RU" dirty="0" smtClean="0"/>
              <a:t> </a:t>
            </a:r>
            <a:r>
              <a:rPr lang="ru-RU" dirty="0" err="1" smtClean="0"/>
              <a:t>виробництва</a:t>
            </a:r>
            <a:r>
              <a:rPr lang="ru-RU" dirty="0" smtClean="0"/>
              <a:t>. </a:t>
            </a:r>
            <a:r>
              <a:rPr lang="ru-RU" dirty="0" err="1" smtClean="0"/>
              <a:t>Завдяки</a:t>
            </a:r>
            <a:r>
              <a:rPr lang="ru-RU" dirty="0" smtClean="0"/>
              <a:t> </a:t>
            </a:r>
            <a:r>
              <a:rPr lang="ru-RU" dirty="0" err="1" smtClean="0"/>
              <a:t>сприятливому</a:t>
            </a:r>
            <a:r>
              <a:rPr lang="ru-RU" dirty="0" smtClean="0"/>
              <a:t> природному </a:t>
            </a:r>
            <a:r>
              <a:rPr lang="ru-RU" dirty="0" err="1" smtClean="0"/>
              <a:t>середовищу</a:t>
            </a:r>
            <a:r>
              <a:rPr lang="ru-RU" dirty="0" smtClean="0"/>
              <a:t> та </a:t>
            </a:r>
            <a:r>
              <a:rPr lang="ru-RU" dirty="0" err="1" smtClean="0"/>
              <a:t>ефективному</a:t>
            </a:r>
            <a:r>
              <a:rPr lang="ru-RU" dirty="0" smtClean="0"/>
              <a:t> </a:t>
            </a:r>
            <a:r>
              <a:rPr lang="ru-RU" dirty="0" err="1" smtClean="0"/>
              <a:t>господарюванню</a:t>
            </a:r>
            <a:r>
              <a:rPr lang="ru-RU" dirty="0" smtClean="0"/>
              <a:t> </a:t>
            </a:r>
            <a:r>
              <a:rPr lang="ru-RU" dirty="0" err="1" smtClean="0"/>
              <a:t>країна</a:t>
            </a:r>
            <a:r>
              <a:rPr lang="ru-RU" dirty="0" smtClean="0"/>
              <a:t> </a:t>
            </a:r>
            <a:r>
              <a:rPr lang="ru-RU" dirty="0" err="1" smtClean="0"/>
              <a:t>повністю</a:t>
            </a:r>
            <a:r>
              <a:rPr lang="ru-RU" dirty="0" smtClean="0"/>
              <a:t> </a:t>
            </a:r>
            <a:r>
              <a:rPr lang="ru-RU" dirty="0" err="1" smtClean="0"/>
              <a:t>забезпечує</a:t>
            </a:r>
            <a:r>
              <a:rPr lang="ru-RU" dirty="0" smtClean="0"/>
              <a:t> </a:t>
            </a:r>
            <a:r>
              <a:rPr lang="ru-RU" dirty="0" err="1" smtClean="0"/>
              <a:t>власні</a:t>
            </a:r>
            <a:r>
              <a:rPr lang="ru-RU" dirty="0" smtClean="0"/>
              <a:t> потреби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найбільшим</a:t>
            </a:r>
            <a:r>
              <a:rPr lang="ru-RU" dirty="0" smtClean="0"/>
              <a:t> у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експортером</a:t>
            </a:r>
            <a:r>
              <a:rPr lang="ru-RU" dirty="0" smtClean="0"/>
              <a:t> </a:t>
            </a:r>
            <a:r>
              <a:rPr lang="ru-RU" dirty="0" err="1" smtClean="0"/>
              <a:t>сільськогосподарської</a:t>
            </a:r>
            <a:r>
              <a:rPr lang="ru-RU" dirty="0" smtClean="0"/>
              <a:t> </a:t>
            </a:r>
            <a:r>
              <a:rPr lang="ru-RU" dirty="0" err="1" smtClean="0"/>
              <a:t>продукції</a:t>
            </a:r>
            <a:r>
              <a:rPr lang="ru-RU" dirty="0" smtClean="0"/>
              <a:t>. Для потреб </a:t>
            </a:r>
            <a:r>
              <a:rPr lang="ru-RU" dirty="0" err="1" smtClean="0"/>
              <a:t>галузі</a:t>
            </a:r>
            <a:r>
              <a:rPr lang="ru-RU" dirty="0" smtClean="0"/>
              <a:t> </a:t>
            </a:r>
            <a:r>
              <a:rPr lang="ru-RU" dirty="0" err="1" smtClean="0"/>
              <a:t>використовується</a:t>
            </a:r>
            <a:r>
              <a:rPr lang="ru-RU" dirty="0" smtClean="0"/>
              <a:t> 190 </a:t>
            </a:r>
            <a:r>
              <a:rPr lang="ru-RU" dirty="0" err="1" smtClean="0"/>
              <a:t>млн</a:t>
            </a:r>
            <a:r>
              <a:rPr lang="ru-RU" dirty="0" smtClean="0"/>
              <a:t> га </a:t>
            </a:r>
            <a:r>
              <a:rPr lang="ru-RU" dirty="0" err="1" smtClean="0"/>
              <a:t>орних</a:t>
            </a:r>
            <a:r>
              <a:rPr lang="ru-RU" dirty="0" smtClean="0"/>
              <a:t> земель </a:t>
            </a:r>
            <a:r>
              <a:rPr lang="ru-RU" dirty="0" err="1" smtClean="0"/>
              <a:t>і</a:t>
            </a:r>
            <a:r>
              <a:rPr lang="ru-RU" dirty="0" smtClean="0"/>
              <a:t> 220 </a:t>
            </a:r>
            <a:r>
              <a:rPr lang="ru-RU" dirty="0" err="1" smtClean="0"/>
              <a:t>млн</a:t>
            </a:r>
            <a:r>
              <a:rPr lang="ru-RU" dirty="0" smtClean="0"/>
              <a:t> га </a:t>
            </a:r>
            <a:r>
              <a:rPr lang="ru-RU" dirty="0" err="1" smtClean="0"/>
              <a:t>пасовищ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, </a:t>
            </a:r>
            <a:r>
              <a:rPr lang="ru-RU" dirty="0" err="1" smtClean="0"/>
              <a:t>відповідно</a:t>
            </a:r>
            <a:r>
              <a:rPr lang="ru-RU" dirty="0" smtClean="0"/>
              <a:t>, 0,7 </a:t>
            </a:r>
            <a:r>
              <a:rPr lang="ru-RU" dirty="0" err="1" smtClean="0"/>
              <a:t>і</a:t>
            </a:r>
            <a:r>
              <a:rPr lang="ru-RU" dirty="0" smtClean="0"/>
              <a:t> 0,9 га на душу </a:t>
            </a:r>
            <a:r>
              <a:rPr lang="ru-RU" dirty="0" err="1" smtClean="0"/>
              <a:t>населення</a:t>
            </a:r>
            <a:r>
              <a:rPr lang="ru-RU" dirty="0" smtClean="0"/>
              <a:t>. </a:t>
            </a:r>
            <a:r>
              <a:rPr lang="ru-RU" dirty="0" err="1" smtClean="0"/>
              <a:t>Понад</a:t>
            </a:r>
            <a:r>
              <a:rPr lang="ru-RU" dirty="0" smtClean="0"/>
              <a:t> 20 </a:t>
            </a:r>
            <a:r>
              <a:rPr lang="ru-RU" dirty="0" err="1" smtClean="0"/>
              <a:t>млн</a:t>
            </a:r>
            <a:r>
              <a:rPr lang="ru-RU" dirty="0" smtClean="0"/>
              <a:t> га земель </a:t>
            </a:r>
            <a:r>
              <a:rPr lang="ru-RU" dirty="0" err="1" smtClean="0"/>
              <a:t>зрошується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4034" name="Picture 2" descr="http://images.gastronom.ru/site_images/00000129/000615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877"/>
            <a:ext cx="4143404" cy="2928958"/>
          </a:xfrm>
          <a:prstGeom prst="rect">
            <a:avLst/>
          </a:prstGeom>
          <a:noFill/>
        </p:spPr>
      </p:pic>
      <p:pic>
        <p:nvPicPr>
          <p:cNvPr id="44036" name="Picture 4" descr="http://www.agroacadem.ru/wp-content/uploads/2012/06/Wheat_harve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1876"/>
            <a:ext cx="4429156" cy="2953069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Olya\Desktop\Безымянныйщд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857232"/>
            <a:ext cx="8858312" cy="4955259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7000924" cy="857256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/>
              <a:t>Рослинництво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5500726" cy="3571900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Важлива</a:t>
            </a:r>
            <a:r>
              <a:rPr lang="ru-RU" dirty="0" smtClean="0"/>
              <a:t> роль </a:t>
            </a:r>
            <a:r>
              <a:rPr lang="ru-RU" dirty="0" err="1" smtClean="0"/>
              <a:t>належить</a:t>
            </a:r>
            <a:r>
              <a:rPr lang="ru-RU" dirty="0" smtClean="0"/>
              <a:t> </a:t>
            </a:r>
            <a:r>
              <a:rPr lang="ru-RU" dirty="0" err="1" smtClean="0"/>
              <a:t>кукурудзі</a:t>
            </a:r>
            <a:r>
              <a:rPr lang="ru-RU" dirty="0" smtClean="0"/>
              <a:t> (</a:t>
            </a:r>
            <a:r>
              <a:rPr lang="ru-RU" dirty="0" err="1" smtClean="0"/>
              <a:t>збір</a:t>
            </a:r>
            <a:r>
              <a:rPr lang="ru-RU" dirty="0" smtClean="0"/>
              <a:t> 200—240 </a:t>
            </a:r>
            <a:r>
              <a:rPr lang="ru-RU" dirty="0" err="1" smtClean="0"/>
              <a:t>млн</a:t>
            </a:r>
            <a:r>
              <a:rPr lang="ru-RU" dirty="0" smtClean="0"/>
              <a:t> т, </a:t>
            </a:r>
            <a:r>
              <a:rPr lang="ru-RU" dirty="0" err="1" smtClean="0"/>
              <a:t>тобто</a:t>
            </a:r>
            <a:r>
              <a:rPr lang="ru-RU" dirty="0" smtClean="0"/>
              <a:t> до 2/5 </a:t>
            </a:r>
            <a:r>
              <a:rPr lang="ru-RU" dirty="0" err="1" smtClean="0"/>
              <a:t>світового</a:t>
            </a:r>
            <a:r>
              <a:rPr lang="ru-RU" dirty="0" smtClean="0"/>
              <a:t> </a:t>
            </a:r>
            <a:r>
              <a:rPr lang="ru-RU" dirty="0" err="1" smtClean="0"/>
              <a:t>збору</a:t>
            </a:r>
            <a:r>
              <a:rPr lang="ru-RU" dirty="0" smtClean="0"/>
              <a:t>). </a:t>
            </a:r>
          </a:p>
          <a:p>
            <a:r>
              <a:rPr lang="ru-RU" dirty="0" smtClean="0"/>
              <a:t>Як </a:t>
            </a:r>
            <a:r>
              <a:rPr lang="ru-RU" dirty="0" err="1" smtClean="0"/>
              <a:t>продовольче</a:t>
            </a:r>
            <a:r>
              <a:rPr lang="ru-RU" dirty="0" smtClean="0"/>
              <a:t> зерно </a:t>
            </a:r>
            <a:r>
              <a:rPr lang="ru-RU" dirty="0" err="1" smtClean="0"/>
              <a:t>вирощують</a:t>
            </a:r>
            <a:r>
              <a:rPr lang="ru-RU" dirty="0" smtClean="0"/>
              <a:t> </a:t>
            </a:r>
            <a:r>
              <a:rPr lang="ru-RU" dirty="0" err="1" smtClean="0"/>
              <a:t>пшеницю</a:t>
            </a:r>
            <a:r>
              <a:rPr lang="ru-RU" dirty="0" smtClean="0"/>
              <a:t> (</a:t>
            </a:r>
            <a:r>
              <a:rPr lang="ru-RU" dirty="0" err="1" smtClean="0"/>
              <a:t>збір</a:t>
            </a:r>
            <a:r>
              <a:rPr lang="ru-RU" dirty="0" smtClean="0"/>
              <a:t> до 75 </a:t>
            </a:r>
            <a:r>
              <a:rPr lang="ru-RU" dirty="0" err="1" smtClean="0"/>
              <a:t>млн</a:t>
            </a:r>
            <a:r>
              <a:rPr lang="ru-RU" dirty="0" smtClean="0"/>
              <a:t> т) </a:t>
            </a:r>
            <a:r>
              <a:rPr lang="ru-RU" dirty="0" err="1" smtClean="0"/>
              <a:t>і</a:t>
            </a:r>
            <a:r>
              <a:rPr lang="ru-RU" dirty="0" smtClean="0"/>
              <a:t> рис (до 8 </a:t>
            </a:r>
            <a:r>
              <a:rPr lang="ru-RU" dirty="0" err="1" smtClean="0"/>
              <a:t>млн</a:t>
            </a:r>
            <a:r>
              <a:rPr lang="ru-RU" dirty="0" smtClean="0"/>
              <a:t> т).</a:t>
            </a:r>
          </a:p>
          <a:p>
            <a:r>
              <a:rPr lang="ru-RU" dirty="0" err="1" smtClean="0"/>
              <a:t>Збір</a:t>
            </a:r>
            <a:r>
              <a:rPr lang="ru-RU" dirty="0" smtClean="0"/>
              <a:t> </a:t>
            </a:r>
            <a:r>
              <a:rPr lang="ru-RU" dirty="0" err="1" smtClean="0"/>
              <a:t>картоплі</a:t>
            </a:r>
            <a:r>
              <a:rPr lang="ru-RU" dirty="0" smtClean="0"/>
              <a:t>, як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споживання</a:t>
            </a:r>
            <a:r>
              <a:rPr lang="ru-RU" dirty="0" smtClean="0"/>
              <a:t>, </a:t>
            </a:r>
            <a:r>
              <a:rPr lang="ru-RU" dirty="0" err="1" smtClean="0"/>
              <a:t>порівняно</a:t>
            </a:r>
            <a:r>
              <a:rPr lang="ru-RU" dirty="0" smtClean="0"/>
              <a:t> </a:t>
            </a:r>
            <a:r>
              <a:rPr lang="ru-RU" dirty="0" err="1" smtClean="0"/>
              <a:t>незначні</a:t>
            </a:r>
            <a:r>
              <a:rPr lang="ru-RU" dirty="0" smtClean="0"/>
              <a:t>. </a:t>
            </a:r>
            <a:r>
              <a:rPr lang="ru-RU" dirty="0" err="1" smtClean="0"/>
              <a:t>Проте</a:t>
            </a:r>
            <a:r>
              <a:rPr lang="ru-RU" dirty="0" smtClean="0"/>
              <a:t> </a:t>
            </a:r>
            <a:r>
              <a:rPr lang="ru-RU" dirty="0" err="1" smtClean="0"/>
              <a:t>вирощування</a:t>
            </a:r>
            <a:r>
              <a:rPr lang="ru-RU" dirty="0" smtClean="0"/>
              <a:t> </a:t>
            </a:r>
            <a:r>
              <a:rPr lang="ru-RU" dirty="0" err="1" smtClean="0"/>
              <a:t>овочів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фруктів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одним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найбільших</a:t>
            </a:r>
            <a:r>
              <a:rPr lang="ru-RU" dirty="0" smtClean="0"/>
              <a:t> у </a:t>
            </a:r>
            <a:r>
              <a:rPr lang="ru-RU" dirty="0" err="1" smtClean="0"/>
              <a:t>світі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5058" name="Picture 2" descr="http://biznestoday.ru/images/stories/old/fruit/selskoe-hozvo-ssh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5298" y="928671"/>
            <a:ext cx="2482982" cy="1857387"/>
          </a:xfrm>
          <a:prstGeom prst="rect">
            <a:avLst/>
          </a:prstGeom>
          <a:noFill/>
        </p:spPr>
      </p:pic>
      <p:pic>
        <p:nvPicPr>
          <p:cNvPr id="45060" name="Picture 4" descr="http://agroboard.com/photos/obl/2013/02/1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2778" y="2857496"/>
            <a:ext cx="2475502" cy="1857388"/>
          </a:xfrm>
          <a:prstGeom prst="rect">
            <a:avLst/>
          </a:prstGeom>
          <a:noFill/>
        </p:spPr>
      </p:pic>
      <p:pic>
        <p:nvPicPr>
          <p:cNvPr id="45062" name="Picture 6" descr="http://kooolinar.ru/wp-content/uploads/2010/12/ris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5784" y="4857760"/>
            <a:ext cx="2478546" cy="1857388"/>
          </a:xfrm>
          <a:prstGeom prst="rect">
            <a:avLst/>
          </a:prstGeom>
          <a:noFill/>
        </p:spPr>
      </p:pic>
      <p:pic>
        <p:nvPicPr>
          <p:cNvPr id="45064" name="Picture 8" descr="http://maiden.com.ua/wp-content/uploads/2012/11/Vegetables-all-year-roun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143380"/>
            <a:ext cx="3245223" cy="2434915"/>
          </a:xfrm>
          <a:prstGeom prst="rect">
            <a:avLst/>
          </a:prstGeom>
          <a:noFill/>
        </p:spPr>
      </p:pic>
      <p:pic>
        <p:nvPicPr>
          <p:cNvPr id="45066" name="Picture 10" descr="http://agrobirzha.info/system/files/image/taksonomy/fryktu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406" y="4143380"/>
            <a:ext cx="2849139" cy="242889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05"/>
            <a:ext cx="8215370" cy="1500197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технічних</a:t>
            </a:r>
            <a:r>
              <a:rPr lang="ru-RU" dirty="0" smtClean="0"/>
              <a:t> культур </a:t>
            </a:r>
            <a:r>
              <a:rPr lang="ru-RU" dirty="0" err="1" smtClean="0"/>
              <a:t>найбільше</a:t>
            </a:r>
            <a:r>
              <a:rPr lang="ru-RU" dirty="0" smtClean="0"/>
              <a:t> </a:t>
            </a:r>
            <a:r>
              <a:rPr lang="ru-RU" dirty="0" err="1" smtClean="0"/>
              <a:t>значення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тютюн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бавовник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олійних</a:t>
            </a:r>
            <a:r>
              <a:rPr lang="ru-RU" dirty="0" smtClean="0"/>
              <a:t> — соя, </a:t>
            </a:r>
            <a:r>
              <a:rPr lang="ru-RU" dirty="0" err="1" smtClean="0"/>
              <a:t>арахіс</a:t>
            </a:r>
            <a:r>
              <a:rPr lang="ru-RU" dirty="0" smtClean="0"/>
              <a:t>, </a:t>
            </a:r>
            <a:r>
              <a:rPr lang="ru-RU" dirty="0" err="1" smtClean="0"/>
              <a:t>соняшник</a:t>
            </a:r>
            <a:r>
              <a:rPr lang="ru-RU" dirty="0" smtClean="0"/>
              <a:t>. Головна роль </a:t>
            </a:r>
            <a:r>
              <a:rPr lang="ru-RU" dirty="0" err="1" smtClean="0"/>
              <a:t>належить</a:t>
            </a:r>
            <a:r>
              <a:rPr lang="ru-RU" dirty="0" smtClean="0"/>
              <a:t> </a:t>
            </a:r>
            <a:r>
              <a:rPr lang="ru-RU" dirty="0" err="1" smtClean="0"/>
              <a:t>сої</a:t>
            </a:r>
            <a:r>
              <a:rPr lang="ru-RU" dirty="0" smtClean="0"/>
              <a:t> (3/5 </a:t>
            </a:r>
            <a:r>
              <a:rPr lang="ru-RU" dirty="0" err="1" smtClean="0"/>
              <a:t>світового</a:t>
            </a:r>
            <a:r>
              <a:rPr lang="ru-RU" dirty="0" smtClean="0"/>
              <a:t> </a:t>
            </a:r>
            <a:r>
              <a:rPr lang="ru-RU" dirty="0" err="1" smtClean="0"/>
              <a:t>збору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6082" name="Picture 2" descr="http://vkurse.ua/i/2007-08/tabak-eto-ne-tolko-y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071678"/>
            <a:ext cx="3314723" cy="2071702"/>
          </a:xfrm>
          <a:prstGeom prst="rect">
            <a:avLst/>
          </a:prstGeom>
          <a:noFill/>
        </p:spPr>
      </p:pic>
      <p:pic>
        <p:nvPicPr>
          <p:cNvPr id="46084" name="Picture 4" descr="http://vkurse.ua/i/2009-09/transgennyy-khlopo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3" y="2071678"/>
            <a:ext cx="3471887" cy="2169930"/>
          </a:xfrm>
          <a:prstGeom prst="rect">
            <a:avLst/>
          </a:prstGeom>
          <a:noFill/>
        </p:spPr>
      </p:pic>
      <p:pic>
        <p:nvPicPr>
          <p:cNvPr id="46086" name="Picture 6" descr="http://sunfood.com.ua/default/847.jpg"/>
          <p:cNvPicPr>
            <a:picLocks noChangeAspect="1" noChangeArrowheads="1"/>
          </p:cNvPicPr>
          <p:nvPr/>
        </p:nvPicPr>
        <p:blipFill>
          <a:blip r:embed="rId4"/>
          <a:srcRect l="26436"/>
          <a:stretch>
            <a:fillRect/>
          </a:stretch>
        </p:blipFill>
        <p:spPr bwMode="auto">
          <a:xfrm>
            <a:off x="428596" y="4357694"/>
            <a:ext cx="2606465" cy="2286016"/>
          </a:xfrm>
          <a:prstGeom prst="rect">
            <a:avLst/>
          </a:prstGeom>
          <a:noFill/>
        </p:spPr>
      </p:pic>
      <p:pic>
        <p:nvPicPr>
          <p:cNvPr id="46088" name="Picture 8" descr="http://hnb.com.ua/artimages/arakhis%2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4357694"/>
            <a:ext cx="2714644" cy="2286016"/>
          </a:xfrm>
          <a:prstGeom prst="rect">
            <a:avLst/>
          </a:prstGeom>
          <a:noFill/>
        </p:spPr>
      </p:pic>
      <p:pic>
        <p:nvPicPr>
          <p:cNvPr id="46090" name="Picture 10" descr="http://ua.all.biz/img/ua/catalog/1750403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4329231"/>
            <a:ext cx="2786082" cy="231447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Olya\Desktop\Безымянныйг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8572528" cy="549889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467600" cy="928694"/>
          </a:xfrm>
        </p:spPr>
        <p:txBody>
          <a:bodyPr/>
          <a:lstStyle/>
          <a:p>
            <a:pPr algn="ctr"/>
            <a:r>
              <a:rPr lang="uk-UA" b="1" dirty="0" smtClean="0"/>
              <a:t>Тваринництво</a:t>
            </a:r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158" y="1142985"/>
            <a:ext cx="8543956" cy="1500197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США </a:t>
            </a:r>
            <a:r>
              <a:rPr lang="ru-RU" dirty="0" err="1" smtClean="0"/>
              <a:t>характеризується</a:t>
            </a:r>
            <a:r>
              <a:rPr lang="ru-RU" dirty="0" smtClean="0"/>
              <a:t> великим </a:t>
            </a:r>
            <a:r>
              <a:rPr lang="ru-RU" dirty="0" err="1" smtClean="0"/>
              <a:t>поголів'ям</a:t>
            </a:r>
            <a:r>
              <a:rPr lang="ru-RU" dirty="0" smtClean="0"/>
              <a:t> (</a:t>
            </a:r>
            <a:r>
              <a:rPr lang="ru-RU" dirty="0" err="1" smtClean="0"/>
              <a:t>понад</a:t>
            </a:r>
            <a:r>
              <a:rPr lang="ru-RU" dirty="0" smtClean="0"/>
              <a:t> 100 </a:t>
            </a:r>
            <a:r>
              <a:rPr lang="ru-RU" dirty="0" err="1" smtClean="0"/>
              <a:t>млн</a:t>
            </a:r>
            <a:r>
              <a:rPr lang="ru-RU" dirty="0" smtClean="0"/>
              <a:t> </a:t>
            </a:r>
            <a:r>
              <a:rPr lang="ru-RU" dirty="0" err="1" smtClean="0"/>
              <a:t>голів</a:t>
            </a:r>
            <a:r>
              <a:rPr lang="ru-RU" dirty="0" smtClean="0"/>
              <a:t> </a:t>
            </a:r>
            <a:r>
              <a:rPr lang="ru-RU" dirty="0" err="1" smtClean="0"/>
              <a:t>великої</a:t>
            </a:r>
            <a:r>
              <a:rPr lang="ru-RU" dirty="0" smtClean="0"/>
              <a:t> </a:t>
            </a:r>
            <a:r>
              <a:rPr lang="ru-RU" dirty="0" err="1" smtClean="0"/>
              <a:t>рогатої</a:t>
            </a:r>
            <a:r>
              <a:rPr lang="ru-RU" dirty="0" smtClean="0"/>
              <a:t> </a:t>
            </a:r>
            <a:r>
              <a:rPr lang="ru-RU" dirty="0" err="1" smtClean="0"/>
              <a:t>худоби</a:t>
            </a:r>
            <a:r>
              <a:rPr lang="ru-RU" dirty="0" smtClean="0"/>
              <a:t>, </a:t>
            </a:r>
            <a:r>
              <a:rPr lang="ru-RU" dirty="0" err="1" smtClean="0"/>
              <a:t>з</a:t>
            </a:r>
            <a:r>
              <a:rPr lang="ru-RU" dirty="0" smtClean="0"/>
              <a:t> них 10 </a:t>
            </a:r>
            <a:r>
              <a:rPr lang="ru-RU" dirty="0" err="1" smtClean="0"/>
              <a:t>млн</a:t>
            </a:r>
            <a:r>
              <a:rPr lang="ru-RU" dirty="0" smtClean="0"/>
              <a:t> — </a:t>
            </a:r>
            <a:r>
              <a:rPr lang="ru-RU" dirty="0" err="1" smtClean="0"/>
              <a:t>молочні</a:t>
            </a:r>
            <a:r>
              <a:rPr lang="ru-RU" dirty="0" smtClean="0"/>
              <a:t> </a:t>
            </a:r>
            <a:r>
              <a:rPr lang="ru-RU" dirty="0" err="1" smtClean="0"/>
              <a:t>корови</a:t>
            </a:r>
            <a:r>
              <a:rPr lang="ru-RU" dirty="0" smtClean="0"/>
              <a:t>, 60 </a:t>
            </a:r>
            <a:r>
              <a:rPr lang="ru-RU" dirty="0" err="1" smtClean="0"/>
              <a:t>млн</a:t>
            </a:r>
            <a:r>
              <a:rPr lang="ru-RU" dirty="0" smtClean="0"/>
              <a:t> </a:t>
            </a:r>
            <a:r>
              <a:rPr lang="ru-RU" dirty="0" err="1" smtClean="0"/>
              <a:t>голів</a:t>
            </a:r>
            <a:r>
              <a:rPr lang="ru-RU" dirty="0" smtClean="0"/>
              <a:t> свиней, 6,2 </a:t>
            </a:r>
            <a:r>
              <a:rPr lang="ru-RU" dirty="0" err="1" smtClean="0"/>
              <a:t>млрд</a:t>
            </a:r>
            <a:r>
              <a:rPr lang="ru-RU" dirty="0" smtClean="0"/>
              <a:t> </a:t>
            </a:r>
            <a:r>
              <a:rPr lang="ru-RU" dirty="0" err="1" smtClean="0"/>
              <a:t>бройлерів</a:t>
            </a:r>
            <a:r>
              <a:rPr lang="ru-RU" dirty="0" smtClean="0"/>
              <a:t>), </a:t>
            </a:r>
            <a:r>
              <a:rPr lang="ru-RU" dirty="0" err="1" smtClean="0"/>
              <a:t>високою</a:t>
            </a:r>
            <a:r>
              <a:rPr lang="ru-RU" dirty="0" smtClean="0"/>
              <a:t> </a:t>
            </a:r>
            <a:r>
              <a:rPr lang="ru-RU" dirty="0" err="1" smtClean="0"/>
              <a:t>продуктивністю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міцною</a:t>
            </a:r>
            <a:r>
              <a:rPr lang="ru-RU" dirty="0" smtClean="0"/>
              <a:t> кормовою базою (</a:t>
            </a:r>
            <a:r>
              <a:rPr lang="ru-RU" dirty="0" err="1" smtClean="0"/>
              <a:t>комбікорми</a:t>
            </a:r>
            <a:r>
              <a:rPr lang="ru-RU" dirty="0" smtClean="0"/>
              <a:t>, </a:t>
            </a:r>
            <a:r>
              <a:rPr lang="ru-RU" dirty="0" err="1" smtClean="0"/>
              <a:t>сіяні</a:t>
            </a:r>
            <a:r>
              <a:rPr lang="ru-RU" dirty="0" smtClean="0"/>
              <a:t> трави, </a:t>
            </a:r>
            <a:r>
              <a:rPr lang="ru-RU" dirty="0" err="1" smtClean="0"/>
              <a:t>грубі</a:t>
            </a:r>
            <a:r>
              <a:rPr lang="ru-RU" dirty="0" smtClean="0"/>
              <a:t> </a:t>
            </a:r>
            <a:r>
              <a:rPr lang="ru-RU" dirty="0" err="1" smtClean="0"/>
              <a:t>пасовища</a:t>
            </a:r>
            <a:r>
              <a:rPr lang="ru-RU" dirty="0" smtClean="0"/>
              <a:t>). </a:t>
            </a:r>
            <a:endParaRPr lang="ru-RU" dirty="0"/>
          </a:p>
        </p:txBody>
      </p:sp>
      <p:pic>
        <p:nvPicPr>
          <p:cNvPr id="49155" name="Picture 3" descr="C:\Users\Olya\Desktop\Mooving-in-for-a-Kiss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786057"/>
            <a:ext cx="4000529" cy="2946819"/>
          </a:xfrm>
          <a:prstGeom prst="rect">
            <a:avLst/>
          </a:prstGeom>
          <a:noFill/>
        </p:spPr>
      </p:pic>
      <p:pic>
        <p:nvPicPr>
          <p:cNvPr id="49157" name="Picture 5" descr="http://www.minipedia.org.ua/wp-content/uploads/2012/12/svini-umniki-s-gryaznymi-pyatachkam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786058"/>
            <a:ext cx="4497850" cy="2985448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7143800" cy="92867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Транспорт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85795"/>
            <a:ext cx="8501122" cy="171451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США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розвинутий</a:t>
            </a:r>
            <a:r>
              <a:rPr lang="ru-RU" dirty="0" smtClean="0"/>
              <a:t> у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транспортний</a:t>
            </a:r>
            <a:r>
              <a:rPr lang="ru-RU" dirty="0" smtClean="0"/>
              <a:t> комплекс.</a:t>
            </a:r>
          </a:p>
          <a:p>
            <a:r>
              <a:rPr lang="ru-RU" dirty="0" err="1" smtClean="0"/>
              <a:t>Залізничний</a:t>
            </a:r>
            <a:r>
              <a:rPr lang="ru-RU" dirty="0" smtClean="0"/>
              <a:t> транспорт </a:t>
            </a:r>
            <a:r>
              <a:rPr lang="ru-RU" dirty="0" err="1" smtClean="0"/>
              <a:t>останнім</a:t>
            </a:r>
            <a:r>
              <a:rPr lang="ru-RU" dirty="0" smtClean="0"/>
              <a:t> часом </a:t>
            </a:r>
            <a:r>
              <a:rPr lang="ru-RU" dirty="0" err="1" smtClean="0"/>
              <a:t>поступається</a:t>
            </a:r>
            <a:r>
              <a:rPr lang="ru-RU" dirty="0" smtClean="0"/>
              <a:t> </a:t>
            </a:r>
            <a:r>
              <a:rPr lang="ru-RU" dirty="0" err="1" smtClean="0"/>
              <a:t>автомобільному</a:t>
            </a:r>
            <a:r>
              <a:rPr lang="ru-RU" dirty="0" smtClean="0"/>
              <a:t> в </a:t>
            </a:r>
            <a:r>
              <a:rPr lang="ru-RU" dirty="0" err="1" smtClean="0"/>
              <a:t>перевезеннях</a:t>
            </a:r>
            <a:r>
              <a:rPr lang="ru-RU" dirty="0" smtClean="0"/>
              <a:t> як </a:t>
            </a:r>
            <a:r>
              <a:rPr lang="ru-RU" dirty="0" err="1" smtClean="0"/>
              <a:t>пасажирів</a:t>
            </a:r>
            <a:r>
              <a:rPr lang="ru-RU" dirty="0" smtClean="0"/>
              <a:t>, так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вантажів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пасажироперевезенні</a:t>
            </a:r>
            <a:r>
              <a:rPr lang="ru-RU" dirty="0" smtClean="0"/>
              <a:t> на </a:t>
            </a:r>
            <a:r>
              <a:rPr lang="ru-RU" dirty="0" err="1" smtClean="0"/>
              <a:t>першому</a:t>
            </a:r>
            <a:r>
              <a:rPr lang="ru-RU" dirty="0" smtClean="0"/>
              <a:t> </a:t>
            </a:r>
            <a:r>
              <a:rPr lang="ru-RU" dirty="0" err="1" smtClean="0"/>
              <a:t>місці</a:t>
            </a:r>
            <a:r>
              <a:rPr lang="ru-RU" dirty="0" smtClean="0"/>
              <a:t> </a:t>
            </a:r>
            <a:r>
              <a:rPr lang="ru-RU" dirty="0" err="1" smtClean="0"/>
              <a:t>стоїть</a:t>
            </a:r>
            <a:r>
              <a:rPr lang="ru-RU" dirty="0" smtClean="0"/>
              <a:t> </a:t>
            </a:r>
            <a:r>
              <a:rPr lang="ru-RU" dirty="0" err="1" smtClean="0"/>
              <a:t>авіація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Не </a:t>
            </a:r>
            <a:r>
              <a:rPr lang="ru-RU" dirty="0" err="1" smtClean="0"/>
              <a:t>втратив</a:t>
            </a:r>
            <a:r>
              <a:rPr lang="ru-RU" dirty="0" smtClean="0"/>
              <a:t> </a:t>
            </a:r>
            <a:r>
              <a:rPr lang="ru-RU" dirty="0" err="1" smtClean="0"/>
              <a:t>свого</a:t>
            </a:r>
            <a:r>
              <a:rPr lang="ru-RU" dirty="0" smtClean="0"/>
              <a:t> </a:t>
            </a:r>
            <a:r>
              <a:rPr lang="ru-RU" dirty="0" err="1" smtClean="0"/>
              <a:t>значення</a:t>
            </a:r>
            <a:r>
              <a:rPr lang="ru-RU" dirty="0" smtClean="0"/>
              <a:t> </a:t>
            </a:r>
            <a:r>
              <a:rPr lang="ru-RU" dirty="0" err="1" smtClean="0"/>
              <a:t>морський</a:t>
            </a:r>
            <a:r>
              <a:rPr lang="ru-RU" dirty="0" smtClean="0"/>
              <a:t> транспорт,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забезпечує</a:t>
            </a:r>
            <a:r>
              <a:rPr lang="ru-RU" dirty="0" smtClean="0"/>
              <a:t> </a:t>
            </a:r>
            <a:r>
              <a:rPr lang="ru-RU" dirty="0" err="1" smtClean="0"/>
              <a:t>зовнішньоторговельні</a:t>
            </a:r>
            <a:r>
              <a:rPr lang="ru-RU" dirty="0" smtClean="0"/>
              <a:t> </a:t>
            </a:r>
            <a:r>
              <a:rPr lang="ru-RU" dirty="0" err="1" smtClean="0"/>
              <a:t>перевезення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2226" name="Picture 2" descr="http://i.obozrevatel.ua/9/1173993/174679.jpg"/>
          <p:cNvPicPr>
            <a:picLocks noChangeAspect="1" noChangeArrowheads="1"/>
          </p:cNvPicPr>
          <p:nvPr/>
        </p:nvPicPr>
        <p:blipFill>
          <a:blip r:embed="rId2"/>
          <a:srcRect l="11759"/>
          <a:stretch>
            <a:fillRect/>
          </a:stretch>
        </p:blipFill>
        <p:spPr bwMode="auto">
          <a:xfrm>
            <a:off x="2084091" y="2500307"/>
            <a:ext cx="2773631" cy="2143140"/>
          </a:xfrm>
          <a:prstGeom prst="rect">
            <a:avLst/>
          </a:prstGeom>
          <a:noFill/>
        </p:spPr>
      </p:pic>
      <p:pic>
        <p:nvPicPr>
          <p:cNvPr id="52228" name="Picture 4" descr="http://avtokafe.ru/wp-content/uploads/2010/08/motor-transpor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428868"/>
            <a:ext cx="3100409" cy="2214578"/>
          </a:xfrm>
          <a:prstGeom prst="rect">
            <a:avLst/>
          </a:prstGeom>
          <a:noFill/>
        </p:spPr>
      </p:pic>
      <p:pic>
        <p:nvPicPr>
          <p:cNvPr id="52230" name="Picture 6" descr="http://moole.ru/uploads/posts/2009-04/1238574410_wallpapers-aviation-airbus_a340_jumbo_j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520" y="4553180"/>
            <a:ext cx="2786231" cy="2161968"/>
          </a:xfrm>
          <a:prstGeom prst="rect">
            <a:avLst/>
          </a:prstGeom>
          <a:noFill/>
        </p:spPr>
      </p:pic>
      <p:pic>
        <p:nvPicPr>
          <p:cNvPr id="52232" name="Picture 8" descr="http://automaster.pp.ru/img/morskoy_transpor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3" y="4572008"/>
            <a:ext cx="3071834" cy="214311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428604"/>
            <a:ext cx="8715436" cy="3071834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 smtClean="0"/>
              <a:t>Щільність</a:t>
            </a:r>
            <a:r>
              <a:rPr lang="ru-RU" dirty="0" smtClean="0"/>
              <a:t> </a:t>
            </a:r>
            <a:r>
              <a:rPr lang="ru-RU" dirty="0" err="1" smtClean="0"/>
              <a:t>залізничних</a:t>
            </a:r>
            <a:r>
              <a:rPr lang="ru-RU" dirty="0" smtClean="0"/>
              <a:t> </a:t>
            </a:r>
            <a:r>
              <a:rPr lang="ru-RU" dirty="0" err="1" smtClean="0"/>
              <a:t>шляхів</a:t>
            </a:r>
            <a:r>
              <a:rPr lang="ru-RU" dirty="0" smtClean="0"/>
              <a:t> (км/10000 кв. км) - 237 </a:t>
            </a:r>
          </a:p>
          <a:p>
            <a:r>
              <a:rPr lang="ru-RU" dirty="0" err="1" smtClean="0"/>
              <a:t>Довжина</a:t>
            </a:r>
            <a:r>
              <a:rPr lang="ru-RU" dirty="0" smtClean="0"/>
              <a:t> </a:t>
            </a:r>
            <a:r>
              <a:rPr lang="ru-RU" dirty="0" err="1" smtClean="0"/>
              <a:t>залізничних</a:t>
            </a:r>
            <a:r>
              <a:rPr lang="ru-RU" dirty="0" smtClean="0"/>
              <a:t> </a:t>
            </a:r>
            <a:r>
              <a:rPr lang="ru-RU" dirty="0" err="1" smtClean="0"/>
              <a:t>шляхів</a:t>
            </a:r>
            <a:r>
              <a:rPr lang="ru-RU" dirty="0" smtClean="0"/>
              <a:t> (км) - 222000 </a:t>
            </a:r>
          </a:p>
          <a:p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легкових</a:t>
            </a:r>
            <a:r>
              <a:rPr lang="ru-RU" dirty="0" smtClean="0"/>
              <a:t> </a:t>
            </a:r>
            <a:r>
              <a:rPr lang="ru-RU" dirty="0" err="1" smtClean="0"/>
              <a:t>автомобілів</a:t>
            </a:r>
            <a:r>
              <a:rPr lang="ru-RU" dirty="0" smtClean="0"/>
              <a:t> -134803008 </a:t>
            </a:r>
          </a:p>
          <a:p>
            <a:r>
              <a:rPr lang="ru-RU" dirty="0" err="1" smtClean="0"/>
              <a:t>Кількість</a:t>
            </a:r>
            <a:r>
              <a:rPr lang="ru-RU" dirty="0" smtClean="0"/>
              <a:t> людей,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приходяться</a:t>
            </a:r>
            <a:r>
              <a:rPr lang="ru-RU" dirty="0" smtClean="0"/>
              <a:t> на один </a:t>
            </a:r>
            <a:r>
              <a:rPr lang="ru-RU" dirty="0" err="1" smtClean="0"/>
              <a:t>автотранспортний</a:t>
            </a:r>
            <a:r>
              <a:rPr lang="ru-RU" dirty="0" smtClean="0"/>
              <a:t> </a:t>
            </a:r>
            <a:r>
              <a:rPr lang="ru-RU" dirty="0" err="1" smtClean="0"/>
              <a:t>засіб</a:t>
            </a:r>
            <a:r>
              <a:rPr lang="ru-RU" dirty="0" smtClean="0"/>
              <a:t> - 1,3 </a:t>
            </a:r>
          </a:p>
          <a:p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вантажівок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автобусів</a:t>
            </a:r>
            <a:r>
              <a:rPr lang="ru-RU" dirty="0" smtClean="0"/>
              <a:t>  - 66727000 </a:t>
            </a:r>
          </a:p>
          <a:p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аеропортів</a:t>
            </a:r>
            <a:r>
              <a:rPr lang="ru-RU" dirty="0" smtClean="0"/>
              <a:t> -14720 </a:t>
            </a:r>
          </a:p>
          <a:p>
            <a:endParaRPr lang="ru-RU" dirty="0"/>
          </a:p>
        </p:txBody>
      </p:sp>
      <p:pic>
        <p:nvPicPr>
          <p:cNvPr id="51202" name="Picture 2" descr="http://gpravda.com/wp-content/uploads/2012/11/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343274"/>
            <a:ext cx="4065980" cy="3252784"/>
          </a:xfrm>
          <a:prstGeom prst="rect">
            <a:avLst/>
          </a:prstGeom>
          <a:noFill/>
        </p:spPr>
      </p:pic>
      <p:pic>
        <p:nvPicPr>
          <p:cNvPr id="51204" name="Picture 4" descr="http://grafamania.net/uploads/posts/2011-04/1302441206_qcfmbzdhbhoq3k0.jpeg"/>
          <p:cNvPicPr>
            <a:picLocks noChangeAspect="1" noChangeArrowheads="1"/>
          </p:cNvPicPr>
          <p:nvPr/>
        </p:nvPicPr>
        <p:blipFill>
          <a:blip r:embed="rId3"/>
          <a:srcRect b="6334"/>
          <a:stretch>
            <a:fillRect/>
          </a:stretch>
        </p:blipFill>
        <p:spPr bwMode="auto">
          <a:xfrm>
            <a:off x="642910" y="3375096"/>
            <a:ext cx="3690962" cy="3262232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186766" cy="857256"/>
          </a:xfrm>
        </p:spPr>
        <p:txBody>
          <a:bodyPr/>
          <a:lstStyle/>
          <a:p>
            <a:pPr algn="ctr"/>
            <a:r>
              <a:rPr lang="uk-UA" b="1" dirty="0" smtClean="0"/>
              <a:t>Зовнішні економічні </a:t>
            </a:r>
            <a:r>
              <a:rPr lang="uk-UA" b="1" dirty="0" err="1" smtClean="0"/>
              <a:t>зв</a:t>
            </a:r>
            <a:r>
              <a:rPr lang="en-US" b="1" dirty="0" smtClean="0"/>
              <a:t>’</a:t>
            </a:r>
            <a:r>
              <a:rPr lang="uk-UA" b="1" dirty="0" err="1" smtClean="0"/>
              <a:t>язки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7"/>
            <a:ext cx="8429684" cy="928694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США як </a:t>
            </a:r>
            <a:r>
              <a:rPr lang="ru-RU" dirty="0" err="1" smtClean="0"/>
              <a:t>дуже</a:t>
            </a:r>
            <a:r>
              <a:rPr lang="ru-RU" dirty="0" smtClean="0"/>
              <a:t> велика </a:t>
            </a:r>
            <a:r>
              <a:rPr lang="ru-RU" dirty="0" err="1" smtClean="0"/>
              <a:t>країна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налагодженим</a:t>
            </a:r>
            <a:r>
              <a:rPr lang="ru-RU" dirty="0" smtClean="0"/>
              <a:t> </a:t>
            </a:r>
            <a:r>
              <a:rPr lang="ru-RU" dirty="0" err="1" smtClean="0"/>
              <a:t>господарством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зовнішньоекономічні</a:t>
            </a:r>
            <a:r>
              <a:rPr lang="ru-RU" dirty="0" smtClean="0"/>
              <a:t> </a:t>
            </a:r>
            <a:r>
              <a:rPr lang="ru-RU" dirty="0" err="1" smtClean="0"/>
              <a:t>зв’язки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багатьма</a:t>
            </a:r>
            <a:r>
              <a:rPr lang="ru-RU" dirty="0" smtClean="0"/>
              <a:t> </a:t>
            </a:r>
            <a:r>
              <a:rPr lang="ru-RU" dirty="0" err="1" smtClean="0"/>
              <a:t>країнами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частин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Займає</a:t>
            </a:r>
            <a:r>
              <a:rPr lang="ru-RU" dirty="0" smtClean="0"/>
              <a:t> </a:t>
            </a:r>
            <a:r>
              <a:rPr lang="ru-RU" dirty="0" err="1" smtClean="0"/>
              <a:t>провідне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в </a:t>
            </a:r>
            <a:r>
              <a:rPr lang="ru-RU" dirty="0" err="1" smtClean="0"/>
              <a:t>міжнародному</a:t>
            </a:r>
            <a:r>
              <a:rPr lang="ru-RU" dirty="0" smtClean="0"/>
              <a:t> </a:t>
            </a:r>
            <a:r>
              <a:rPr lang="ru-RU" dirty="0" err="1" smtClean="0"/>
              <a:t>поділі</a:t>
            </a:r>
            <a:r>
              <a:rPr lang="ru-RU" dirty="0" smtClean="0"/>
              <a:t> </a:t>
            </a:r>
            <a:r>
              <a:rPr lang="ru-RU" dirty="0" err="1" smtClean="0"/>
              <a:t>праці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3250" name="Picture 2" descr="http://ua.textreferat.com/images/referats/130/image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000240"/>
            <a:ext cx="5143536" cy="1381126"/>
          </a:xfrm>
          <a:prstGeom prst="rect">
            <a:avLst/>
          </a:prstGeom>
          <a:noFill/>
        </p:spPr>
      </p:pic>
      <p:pic>
        <p:nvPicPr>
          <p:cNvPr id="53252" name="Picture 4" descr="http://ua.textreferat.com/images/referats/130/image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928802"/>
            <a:ext cx="2514600" cy="1657351"/>
          </a:xfrm>
          <a:prstGeom prst="rect">
            <a:avLst/>
          </a:prstGeom>
          <a:noFill/>
        </p:spPr>
      </p:pic>
      <p:pic>
        <p:nvPicPr>
          <p:cNvPr id="53254" name="Picture 6" descr="http://ua.textreferat.com/images/referats/130/image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3643314"/>
            <a:ext cx="2514600" cy="1657351"/>
          </a:xfrm>
          <a:prstGeom prst="rect">
            <a:avLst/>
          </a:prstGeom>
          <a:noFill/>
        </p:spPr>
      </p:pic>
      <p:pic>
        <p:nvPicPr>
          <p:cNvPr id="53256" name="Picture 8" descr="http://ua.textreferat.com/images/referats/130/image0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571876"/>
            <a:ext cx="5143536" cy="1381126"/>
          </a:xfrm>
          <a:prstGeom prst="rect">
            <a:avLst/>
          </a:prstGeom>
          <a:noFill/>
        </p:spPr>
      </p:pic>
      <p:pic>
        <p:nvPicPr>
          <p:cNvPr id="53258" name="Picture 10" descr="http://ua.textreferat.com/images/referats/130/image0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8228" y="5072074"/>
            <a:ext cx="2496383" cy="1643074"/>
          </a:xfrm>
          <a:prstGeom prst="rect">
            <a:avLst/>
          </a:prstGeom>
          <a:noFill/>
        </p:spPr>
      </p:pic>
      <p:pic>
        <p:nvPicPr>
          <p:cNvPr id="53260" name="Picture 12" descr="http://ua.textreferat.com/images/referats/130/image01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1" y="5072075"/>
            <a:ext cx="2500330" cy="1642284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lya\Desktop\Безымянныйв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58312" cy="657229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072494" cy="928694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Економіко-географічне положення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14422"/>
            <a:ext cx="5000660" cy="5000660"/>
          </a:xfrm>
        </p:spPr>
        <p:txBody>
          <a:bodyPr>
            <a:noAutofit/>
          </a:bodyPr>
          <a:lstStyle/>
          <a:p>
            <a:r>
              <a:rPr lang="ru-RU" sz="2400" dirty="0" smtClean="0"/>
              <a:t>США - держава в </a:t>
            </a:r>
            <a:r>
              <a:rPr lang="ru-RU" sz="2400" dirty="0" err="1" smtClean="0"/>
              <a:t>Північній</a:t>
            </a:r>
            <a:r>
              <a:rPr lang="ru-RU" sz="2400" dirty="0" smtClean="0"/>
              <a:t> </a:t>
            </a:r>
            <a:r>
              <a:rPr lang="ru-RU" sz="2400" dirty="0" err="1" smtClean="0"/>
              <a:t>Америці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складається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50 </a:t>
            </a:r>
            <a:r>
              <a:rPr lang="ru-RU" sz="2400" dirty="0" err="1" smtClean="0"/>
              <a:t>штатів</a:t>
            </a:r>
            <a:r>
              <a:rPr lang="ru-RU" sz="2400" dirty="0" smtClean="0"/>
              <a:t>: Аляски, </a:t>
            </a:r>
            <a:r>
              <a:rPr lang="ru-RU" sz="2400" dirty="0" err="1" smtClean="0"/>
              <a:t>Гаваїв</a:t>
            </a:r>
            <a:r>
              <a:rPr lang="ru-RU" sz="2400" dirty="0" smtClean="0"/>
              <a:t>, 48 </a:t>
            </a:r>
            <a:r>
              <a:rPr lang="ru-RU" sz="2400" dirty="0" err="1" smtClean="0"/>
              <a:t>штатів</a:t>
            </a:r>
            <a:r>
              <a:rPr lang="ru-RU" sz="2400" dirty="0" smtClean="0"/>
              <a:t> на </a:t>
            </a:r>
            <a:r>
              <a:rPr lang="ru-RU" sz="2400" dirty="0" err="1" smtClean="0"/>
              <a:t>території</a:t>
            </a:r>
            <a:r>
              <a:rPr lang="ru-RU" sz="2400" dirty="0" smtClean="0"/>
              <a:t> </a:t>
            </a:r>
            <a:r>
              <a:rPr lang="ru-RU" sz="2400" dirty="0" err="1" smtClean="0"/>
              <a:t>між</a:t>
            </a:r>
            <a:r>
              <a:rPr lang="ru-RU" sz="2400" dirty="0" smtClean="0"/>
              <a:t> </a:t>
            </a:r>
            <a:r>
              <a:rPr lang="ru-RU" sz="2400" dirty="0" err="1" smtClean="0"/>
              <a:t>Атлантичним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Тихим океанами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між</a:t>
            </a:r>
            <a:r>
              <a:rPr lang="ru-RU" sz="2400" dirty="0" smtClean="0"/>
              <a:t> Канадою </a:t>
            </a:r>
            <a:r>
              <a:rPr lang="ru-RU" sz="2400" dirty="0" err="1" smtClean="0"/>
              <a:t>і</a:t>
            </a:r>
            <a:r>
              <a:rPr lang="ru-RU" sz="2400" dirty="0" smtClean="0"/>
              <a:t> Мексикою та федерального (столичного) округу </a:t>
            </a:r>
            <a:r>
              <a:rPr lang="ru-RU" sz="2400" dirty="0" err="1" smtClean="0"/>
              <a:t>Колумбія</a:t>
            </a:r>
            <a:r>
              <a:rPr lang="ru-RU" sz="2400" dirty="0" smtClean="0"/>
              <a:t>. </a:t>
            </a:r>
            <a:r>
              <a:rPr lang="ru-RU" sz="2400" dirty="0" err="1" smtClean="0"/>
              <a:t>Окрім</a:t>
            </a:r>
            <a:r>
              <a:rPr lang="ru-RU" sz="2400" dirty="0" smtClean="0"/>
              <a:t> того, США належать </a:t>
            </a:r>
            <a:r>
              <a:rPr lang="ru-RU" sz="2400" dirty="0" err="1" smtClean="0"/>
              <a:t>Віргінські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острови</a:t>
            </a:r>
            <a:r>
              <a:rPr lang="ru-RU" sz="2400" dirty="0" smtClean="0"/>
              <a:t> у </a:t>
            </a:r>
            <a:r>
              <a:rPr lang="ru-RU" sz="2400" dirty="0" err="1" smtClean="0"/>
              <a:t>Вест-Індії</a:t>
            </a:r>
            <a:r>
              <a:rPr lang="ru-RU" sz="2400" dirty="0" smtClean="0"/>
              <a:t>, </a:t>
            </a:r>
            <a:r>
              <a:rPr lang="ru-RU" sz="2400" dirty="0" err="1" smtClean="0"/>
              <a:t>Східне</a:t>
            </a:r>
            <a:r>
              <a:rPr lang="ru-RU" sz="2400" dirty="0" smtClean="0"/>
              <a:t> Самоа, Гуам та </a:t>
            </a:r>
            <a:r>
              <a:rPr lang="ru-RU" sz="2400" dirty="0" err="1" smtClean="0"/>
              <a:t>інші</a:t>
            </a:r>
            <a:r>
              <a:rPr lang="ru-RU" sz="2400" dirty="0" smtClean="0"/>
              <a:t> </a:t>
            </a:r>
            <a:r>
              <a:rPr lang="ru-RU" sz="2400" dirty="0" err="1" smtClean="0"/>
              <a:t>острови</a:t>
            </a:r>
            <a:r>
              <a:rPr lang="ru-RU" sz="2400" dirty="0" smtClean="0"/>
              <a:t> в </a:t>
            </a:r>
            <a:r>
              <a:rPr lang="ru-RU" sz="2400" dirty="0" err="1" smtClean="0"/>
              <a:t>Океанії</a:t>
            </a:r>
            <a:r>
              <a:rPr lang="ru-RU" sz="2400" dirty="0" smtClean="0"/>
              <a:t>. </a:t>
            </a:r>
          </a:p>
          <a:p>
            <a:endParaRPr lang="ru-RU" sz="2200" dirty="0"/>
          </a:p>
        </p:txBody>
      </p:sp>
      <p:pic>
        <p:nvPicPr>
          <p:cNvPr id="75778" name="Picture 2" descr="&amp;Fcy;&amp;acy;&amp;jcy;&amp;lcy;:United States (orthographic projection)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500174"/>
            <a:ext cx="3643338" cy="364333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28605"/>
            <a:ext cx="8786874" cy="2714643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Континентальні</a:t>
            </a:r>
            <a:r>
              <a:rPr lang="ru-RU" dirty="0" smtClean="0"/>
              <a:t> США</a:t>
            </a:r>
            <a:r>
              <a:rPr lang="en-US" dirty="0" smtClean="0"/>
              <a:t> — </a:t>
            </a:r>
            <a:r>
              <a:rPr lang="ru-RU" dirty="0" err="1" smtClean="0"/>
              <a:t>межують</a:t>
            </a:r>
            <a:r>
              <a:rPr lang="ru-RU" dirty="0" smtClean="0"/>
              <a:t> на </a:t>
            </a:r>
            <a:r>
              <a:rPr lang="ru-RU" dirty="0" err="1" smtClean="0"/>
              <a:t>півночі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Канадою, на </a:t>
            </a:r>
            <a:r>
              <a:rPr lang="ru-RU" dirty="0" err="1" smtClean="0"/>
              <a:t>півдні</a:t>
            </a:r>
            <a:r>
              <a:rPr lang="ru-RU" dirty="0" smtClean="0"/>
              <a:t> — </a:t>
            </a:r>
            <a:r>
              <a:rPr lang="ru-RU" dirty="0" err="1" smtClean="0"/>
              <a:t>з</a:t>
            </a:r>
            <a:r>
              <a:rPr lang="ru-RU" dirty="0" smtClean="0"/>
              <a:t> Мексикою, на </a:t>
            </a:r>
            <a:r>
              <a:rPr lang="ru-RU" dirty="0" err="1" smtClean="0"/>
              <a:t>заході</a:t>
            </a:r>
            <a:r>
              <a:rPr lang="ru-RU" dirty="0" smtClean="0"/>
              <a:t> </a:t>
            </a:r>
            <a:r>
              <a:rPr lang="ru-RU" dirty="0" err="1" smtClean="0"/>
              <a:t>омиваються</a:t>
            </a:r>
            <a:r>
              <a:rPr lang="ru-RU" dirty="0" smtClean="0"/>
              <a:t> Тихим океаном, на </a:t>
            </a:r>
            <a:r>
              <a:rPr lang="ru-RU" dirty="0" err="1" smtClean="0"/>
              <a:t>сході</a:t>
            </a:r>
            <a:r>
              <a:rPr lang="ru-RU" dirty="0" smtClean="0"/>
              <a:t> — </a:t>
            </a:r>
            <a:r>
              <a:rPr lang="ru-RU" dirty="0" err="1" smtClean="0"/>
              <a:t>Атлантичним</a:t>
            </a:r>
            <a:r>
              <a:rPr lang="ru-RU" dirty="0" smtClean="0"/>
              <a:t> океаном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займають</a:t>
            </a:r>
            <a:r>
              <a:rPr lang="ru-RU" dirty="0" smtClean="0"/>
              <a:t> 7,7 млн. км²;</a:t>
            </a:r>
          </a:p>
          <a:p>
            <a:r>
              <a:rPr lang="ru-RU" dirty="0" smtClean="0"/>
              <a:t>Аляска </a:t>
            </a:r>
            <a:r>
              <a:rPr lang="en-US" dirty="0" smtClean="0"/>
              <a:t> — </a:t>
            </a:r>
            <a:r>
              <a:rPr lang="ru-RU" dirty="0" err="1" smtClean="0"/>
              <a:t>півострів</a:t>
            </a:r>
            <a:r>
              <a:rPr lang="ru-RU" dirty="0" smtClean="0"/>
              <a:t> у </a:t>
            </a:r>
            <a:r>
              <a:rPr lang="ru-RU" dirty="0" err="1" smtClean="0"/>
              <a:t>північно-західній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Америки,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найбільшим</a:t>
            </a:r>
            <a:r>
              <a:rPr lang="ru-RU" dirty="0" smtClean="0"/>
              <a:t> штатом </a:t>
            </a:r>
            <a:r>
              <a:rPr lang="ru-RU" dirty="0" err="1" smtClean="0"/>
              <a:t>федерації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займає</a:t>
            </a:r>
            <a:r>
              <a:rPr lang="ru-RU" dirty="0" smtClean="0"/>
              <a:t> 1,48 млн. км²;</a:t>
            </a:r>
          </a:p>
          <a:p>
            <a:r>
              <a:rPr lang="ru-RU" dirty="0" err="1" smtClean="0"/>
              <a:t>Гаваї</a:t>
            </a:r>
            <a:r>
              <a:rPr lang="ru-RU" dirty="0" smtClean="0"/>
              <a:t> </a:t>
            </a:r>
            <a:r>
              <a:rPr lang="en-US" dirty="0" smtClean="0"/>
              <a:t> — </a:t>
            </a:r>
            <a:r>
              <a:rPr lang="ru-RU" dirty="0" err="1" smtClean="0"/>
              <a:t>архіпелаг</a:t>
            </a:r>
            <a:r>
              <a:rPr lang="ru-RU" dirty="0" smtClean="0"/>
              <a:t> у Тихому </a:t>
            </a:r>
            <a:r>
              <a:rPr lang="ru-RU" dirty="0" err="1" smtClean="0"/>
              <a:t>океані</a:t>
            </a:r>
            <a:r>
              <a:rPr lang="ru-RU" dirty="0" smtClean="0"/>
              <a:t> на </a:t>
            </a:r>
            <a:r>
              <a:rPr lang="ru-RU" dirty="0" err="1" smtClean="0"/>
              <a:t>півдорозі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США та </a:t>
            </a:r>
            <a:r>
              <a:rPr lang="ru-RU" dirty="0" err="1" smtClean="0"/>
              <a:t>Австралією</a:t>
            </a:r>
            <a:r>
              <a:rPr lang="ru-RU" dirty="0" smtClean="0"/>
              <a:t>,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площу</a:t>
            </a:r>
            <a:r>
              <a:rPr lang="ru-RU" dirty="0" smtClean="0"/>
              <a:t> </a:t>
            </a:r>
            <a:r>
              <a:rPr lang="ru-RU" dirty="0" err="1" smtClean="0"/>
              <a:t>всього</a:t>
            </a:r>
            <a:r>
              <a:rPr lang="ru-RU" dirty="0" smtClean="0"/>
              <a:t> 16 000 км².</a:t>
            </a:r>
          </a:p>
          <a:p>
            <a:endParaRPr lang="ru-RU" dirty="0"/>
          </a:p>
        </p:txBody>
      </p:sp>
      <p:pic>
        <p:nvPicPr>
          <p:cNvPr id="17412" name="Picture 4" descr="http://www.ladyfromrussia.com/usa/karty-usa/alask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3071810"/>
            <a:ext cx="2680690" cy="1983334"/>
          </a:xfrm>
          <a:prstGeom prst="rect">
            <a:avLst/>
          </a:prstGeom>
          <a:noFill/>
        </p:spPr>
      </p:pic>
      <p:pic>
        <p:nvPicPr>
          <p:cNvPr id="17414" name="Picture 6" descr="http://webmandry.com/images/stories/2013/01/009-Gavai/kar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3022" y="3071810"/>
            <a:ext cx="2924362" cy="2143140"/>
          </a:xfrm>
          <a:prstGeom prst="rect">
            <a:avLst/>
          </a:prstGeom>
          <a:noFill/>
        </p:spPr>
      </p:pic>
      <p:pic>
        <p:nvPicPr>
          <p:cNvPr id="17417" name="Picture 9" descr="C:\Users\Olya\Desktop\Безымянн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071810"/>
            <a:ext cx="3027127" cy="209970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85720" y="550070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Континентальні США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428992" y="542926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Аляска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143636" y="557214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Гаваї</a:t>
            </a:r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467600" cy="1000108"/>
          </a:xfrm>
        </p:spPr>
        <p:txBody>
          <a:bodyPr/>
          <a:lstStyle/>
          <a:p>
            <a:pPr algn="ctr"/>
            <a:r>
              <a:rPr lang="uk-UA" b="1" dirty="0" smtClean="0"/>
              <a:t>Природні умови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071547"/>
            <a:ext cx="5643602" cy="5143535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/>
              <a:t>Природне</a:t>
            </a:r>
            <a:r>
              <a:rPr lang="ru-RU" dirty="0" smtClean="0"/>
              <a:t> </a:t>
            </a:r>
            <a:r>
              <a:rPr lang="ru-RU" dirty="0" err="1" smtClean="0"/>
              <a:t>середовище</a:t>
            </a:r>
            <a:r>
              <a:rPr lang="ru-RU" dirty="0" smtClean="0"/>
              <a:t> США </a:t>
            </a:r>
            <a:r>
              <a:rPr lang="ru-RU" dirty="0" err="1" smtClean="0"/>
              <a:t>відзначається</a:t>
            </a:r>
            <a:r>
              <a:rPr lang="ru-RU" dirty="0" smtClean="0"/>
              <a:t> великою </a:t>
            </a:r>
            <a:r>
              <a:rPr lang="ru-RU" dirty="0" err="1" smtClean="0"/>
              <a:t>різноманітністю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Діяльність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утруднена у </a:t>
            </a:r>
            <a:r>
              <a:rPr lang="ru-RU" dirty="0" err="1" smtClean="0"/>
              <a:t>високих</a:t>
            </a:r>
            <a:r>
              <a:rPr lang="ru-RU" dirty="0" smtClean="0"/>
              <a:t> широтах Аляски. </a:t>
            </a:r>
          </a:p>
          <a:p>
            <a:r>
              <a:rPr lang="ru-RU" dirty="0" smtClean="0"/>
              <a:t>На </a:t>
            </a:r>
            <a:r>
              <a:rPr lang="ru-RU" dirty="0" err="1" smtClean="0"/>
              <a:t>внутрішніх</a:t>
            </a:r>
            <a:r>
              <a:rPr lang="ru-RU" dirty="0" smtClean="0"/>
              <a:t> плато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високогір'ях</a:t>
            </a:r>
            <a:r>
              <a:rPr lang="ru-RU" dirty="0" smtClean="0"/>
              <a:t> </a:t>
            </a:r>
            <a:r>
              <a:rPr lang="ru-RU" dirty="0" err="1" smtClean="0"/>
              <a:t>Кордильєр</a:t>
            </a:r>
            <a:r>
              <a:rPr lang="ru-RU" dirty="0" smtClean="0"/>
              <a:t> </a:t>
            </a:r>
            <a:r>
              <a:rPr lang="ru-RU" dirty="0" err="1" smtClean="0"/>
              <a:t>панує</a:t>
            </a:r>
            <a:r>
              <a:rPr lang="ru-RU" dirty="0" smtClean="0"/>
              <a:t> </a:t>
            </a:r>
            <a:r>
              <a:rPr lang="ru-RU" dirty="0" err="1" smtClean="0"/>
              <a:t>різкоконтинентальний</a:t>
            </a:r>
            <a:r>
              <a:rPr lang="ru-RU" dirty="0" smtClean="0"/>
              <a:t> </a:t>
            </a:r>
            <a:r>
              <a:rPr lang="ru-RU" dirty="0" err="1" smtClean="0"/>
              <a:t>клімат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висотною</a:t>
            </a:r>
            <a:r>
              <a:rPr lang="ru-RU" dirty="0" smtClean="0"/>
              <a:t> </a:t>
            </a:r>
            <a:r>
              <a:rPr lang="ru-RU" dirty="0" err="1" smtClean="0"/>
              <a:t>поясністю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Тихоокеанське</a:t>
            </a:r>
            <a:r>
              <a:rPr lang="ru-RU" dirty="0" smtClean="0"/>
              <a:t> </a:t>
            </a:r>
            <a:r>
              <a:rPr lang="ru-RU" dirty="0" err="1" smtClean="0"/>
              <a:t>узбережжя</a:t>
            </a:r>
            <a:r>
              <a:rPr lang="ru-RU" dirty="0" smtClean="0"/>
              <a:t>, </a:t>
            </a:r>
            <a:r>
              <a:rPr lang="ru-RU" dirty="0" err="1" smtClean="0"/>
              <a:t>включаючи</a:t>
            </a:r>
            <a:r>
              <a:rPr lang="ru-RU" dirty="0" smtClean="0"/>
              <a:t> Аляску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Гавайї</a:t>
            </a:r>
            <a:r>
              <a:rPr lang="ru-RU" dirty="0" smtClean="0"/>
              <a:t>, — зона </a:t>
            </a:r>
            <a:r>
              <a:rPr lang="ru-RU" dirty="0" err="1" smtClean="0"/>
              <a:t>підвищеної</a:t>
            </a:r>
            <a:r>
              <a:rPr lang="ru-RU" dirty="0" smtClean="0"/>
              <a:t> </a:t>
            </a:r>
            <a:r>
              <a:rPr lang="ru-RU" dirty="0" err="1" smtClean="0"/>
              <a:t>сейсмічності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Південний</a:t>
            </a:r>
            <a:r>
              <a:rPr lang="ru-RU" dirty="0" smtClean="0"/>
              <a:t> </a:t>
            </a:r>
            <a:r>
              <a:rPr lang="ru-RU" dirty="0" err="1" smtClean="0"/>
              <a:t>схід</a:t>
            </a:r>
            <a:r>
              <a:rPr lang="ru-RU" dirty="0" smtClean="0"/>
              <a:t> «</a:t>
            </a:r>
            <a:r>
              <a:rPr lang="ru-RU" dirty="0" err="1" smtClean="0"/>
              <a:t>суміжних</a:t>
            </a:r>
            <a:r>
              <a:rPr lang="ru-RU" dirty="0" smtClean="0"/>
              <a:t> </a:t>
            </a:r>
            <a:r>
              <a:rPr lang="ru-RU" dirty="0" err="1" smtClean="0"/>
              <a:t>штатів</a:t>
            </a:r>
            <a:r>
              <a:rPr lang="ru-RU" dirty="0" smtClean="0"/>
              <a:t>» </a:t>
            </a:r>
            <a:r>
              <a:rPr lang="ru-RU" dirty="0" err="1" smtClean="0"/>
              <a:t>зазнає</a:t>
            </a:r>
            <a:r>
              <a:rPr lang="ru-RU" dirty="0" smtClean="0"/>
              <a:t> </a:t>
            </a:r>
            <a:r>
              <a:rPr lang="ru-RU" dirty="0" err="1" smtClean="0"/>
              <a:t>чималої</a:t>
            </a:r>
            <a:r>
              <a:rPr lang="ru-RU" dirty="0" smtClean="0"/>
              <a:t> </a:t>
            </a:r>
            <a:r>
              <a:rPr lang="ru-RU" dirty="0" err="1" smtClean="0"/>
              <a:t>шкоди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морських</a:t>
            </a:r>
            <a:r>
              <a:rPr lang="ru-RU" dirty="0" smtClean="0"/>
              <a:t> </a:t>
            </a:r>
            <a:r>
              <a:rPr lang="ru-RU" dirty="0" err="1" smtClean="0"/>
              <a:t>тропічних</a:t>
            </a:r>
            <a:r>
              <a:rPr lang="ru-RU" dirty="0" smtClean="0"/>
              <a:t> </a:t>
            </a:r>
            <a:r>
              <a:rPr lang="ru-RU" dirty="0" err="1" smtClean="0"/>
              <a:t>циклонів</a:t>
            </a:r>
            <a:r>
              <a:rPr lang="ru-RU" dirty="0" smtClean="0"/>
              <a:t>, </a:t>
            </a:r>
            <a:r>
              <a:rPr lang="ru-RU" dirty="0" err="1" smtClean="0"/>
              <a:t>південний</a:t>
            </a:r>
            <a:r>
              <a:rPr lang="ru-RU" dirty="0" smtClean="0"/>
              <a:t> </a:t>
            </a:r>
            <a:r>
              <a:rPr lang="ru-RU" dirty="0" err="1" smtClean="0"/>
              <a:t>захід</a:t>
            </a:r>
            <a:r>
              <a:rPr lang="ru-RU" dirty="0" smtClean="0"/>
              <a:t> —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хуртовин</a:t>
            </a:r>
            <a:r>
              <a:rPr lang="ru-RU" dirty="0" smtClean="0"/>
              <a:t> та </a:t>
            </a:r>
            <a:r>
              <a:rPr lang="ru-RU" dirty="0" err="1" smtClean="0"/>
              <a:t>ураганів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На Великих </a:t>
            </a:r>
            <a:r>
              <a:rPr lang="ru-RU" dirty="0" err="1" smtClean="0"/>
              <a:t>рівнинах</a:t>
            </a:r>
            <a:r>
              <a:rPr lang="ru-RU" dirty="0" smtClean="0"/>
              <a:t> </a:t>
            </a:r>
            <a:r>
              <a:rPr lang="ru-RU" dirty="0" err="1" smtClean="0"/>
              <a:t>бувають</a:t>
            </a:r>
            <a:r>
              <a:rPr lang="ru-RU" dirty="0" smtClean="0"/>
              <a:t> </a:t>
            </a:r>
            <a:r>
              <a:rPr lang="ru-RU" dirty="0" err="1" smtClean="0"/>
              <a:t>посушливі</a:t>
            </a:r>
            <a:r>
              <a:rPr lang="ru-RU" dirty="0" smtClean="0"/>
              <a:t> роки, а </a:t>
            </a:r>
            <a:r>
              <a:rPr lang="ru-RU" dirty="0" err="1" smtClean="0"/>
              <a:t>пізні</a:t>
            </a:r>
            <a:r>
              <a:rPr lang="ru-RU" dirty="0" smtClean="0"/>
              <a:t> заморозки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траплятися</a:t>
            </a:r>
            <a:r>
              <a:rPr lang="ru-RU" dirty="0" smtClean="0"/>
              <a:t> </a:t>
            </a:r>
            <a:r>
              <a:rPr lang="ru-RU" dirty="0" err="1" smtClean="0"/>
              <a:t>навіть</a:t>
            </a:r>
            <a:r>
              <a:rPr lang="ru-RU" dirty="0" smtClean="0"/>
              <a:t> на </a:t>
            </a:r>
            <a:r>
              <a:rPr lang="ru-RU" dirty="0" err="1" smtClean="0"/>
              <a:t>Флориді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9462" name="Picture 6" descr="http://workandtravel.org.ua/img/wat/usamap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4357694"/>
            <a:ext cx="3143272" cy="2348264"/>
          </a:xfrm>
          <a:prstGeom prst="rect">
            <a:avLst/>
          </a:prstGeom>
          <a:noFill/>
        </p:spPr>
      </p:pic>
      <p:pic>
        <p:nvPicPr>
          <p:cNvPr id="19464" name="Picture 8" descr="http://geography7.wikidot.com/local--files/climate-of-north-america/Climate%20of%20North%20Americ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990186"/>
            <a:ext cx="2894110" cy="329607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tur-tusa.ru/userfiles/pogoda_ssh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2"/>
            <a:ext cx="8358246" cy="521890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467600" cy="1143000"/>
          </a:xfrm>
        </p:spPr>
        <p:txBody>
          <a:bodyPr/>
          <a:lstStyle/>
          <a:p>
            <a:pPr algn="ctr"/>
            <a:r>
              <a:rPr lang="uk-UA" b="1" dirty="0" smtClean="0"/>
              <a:t>Різноманітність клімату</a:t>
            </a:r>
            <a:endParaRPr lang="ru-RU" b="1" dirty="0"/>
          </a:p>
        </p:txBody>
      </p:sp>
      <p:pic>
        <p:nvPicPr>
          <p:cNvPr id="21506" name="Picture 2" descr="C:\Users\Olya\Desktop\Безымянный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8572560" cy="451496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58204" cy="857232"/>
          </a:xfrm>
        </p:spPr>
        <p:txBody>
          <a:bodyPr/>
          <a:lstStyle/>
          <a:p>
            <a:pPr algn="ctr"/>
            <a:r>
              <a:rPr lang="uk-UA" b="1" dirty="0" smtClean="0"/>
              <a:t>Природні ресурси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142985"/>
            <a:ext cx="5643602" cy="3286147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Надра</a:t>
            </a:r>
            <a:r>
              <a:rPr lang="ru-RU" dirty="0" smtClean="0"/>
              <a:t> США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багаті</a:t>
            </a:r>
            <a:r>
              <a:rPr lang="ru-RU" dirty="0" smtClean="0"/>
              <a:t>, як правило, </a:t>
            </a:r>
            <a:r>
              <a:rPr lang="ru-RU" dirty="0" err="1" smtClean="0"/>
              <a:t>зручні</a:t>
            </a:r>
            <a:r>
              <a:rPr lang="ru-RU" dirty="0" smtClean="0"/>
              <a:t> для </a:t>
            </a:r>
            <a:r>
              <a:rPr lang="ru-RU" dirty="0" err="1" smtClean="0"/>
              <a:t>експлуатації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вигідно</a:t>
            </a:r>
            <a:r>
              <a:rPr lang="ru-RU" dirty="0" smtClean="0"/>
              <a:t> </a:t>
            </a:r>
            <a:r>
              <a:rPr lang="ru-RU" dirty="0" err="1" smtClean="0"/>
              <a:t>розташовані</a:t>
            </a:r>
            <a:r>
              <a:rPr lang="ru-RU" dirty="0" smtClean="0"/>
              <a:t> </a:t>
            </a:r>
            <a:r>
              <a:rPr lang="ru-RU" dirty="0" err="1" smtClean="0"/>
              <a:t>родовища</a:t>
            </a:r>
            <a:r>
              <a:rPr lang="ru-RU" dirty="0" smtClean="0"/>
              <a:t> </a:t>
            </a:r>
            <a:r>
              <a:rPr lang="ru-RU" dirty="0" err="1" smtClean="0"/>
              <a:t>корисних</a:t>
            </a:r>
            <a:r>
              <a:rPr lang="ru-RU" dirty="0" smtClean="0"/>
              <a:t> </a:t>
            </a:r>
            <a:r>
              <a:rPr lang="ru-RU" dirty="0" err="1" smtClean="0"/>
              <a:t>копалин</a:t>
            </a:r>
            <a:r>
              <a:rPr lang="ru-RU" dirty="0" smtClean="0"/>
              <a:t>: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паливно-енергетичні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металеві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неметалеві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Світове</a:t>
            </a:r>
            <a:r>
              <a:rPr lang="ru-RU" dirty="0" smtClean="0"/>
              <a:t> </a:t>
            </a:r>
            <a:r>
              <a:rPr lang="ru-RU" dirty="0" err="1" smtClean="0"/>
              <a:t>значення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поклади</a:t>
            </a:r>
            <a:r>
              <a:rPr lang="ru-RU" dirty="0" smtClean="0"/>
              <a:t> </a:t>
            </a:r>
            <a:r>
              <a:rPr lang="ru-RU" dirty="0" err="1" smtClean="0"/>
              <a:t>вугілля</a:t>
            </a:r>
            <a:r>
              <a:rPr lang="ru-RU" dirty="0" smtClean="0"/>
              <a:t>, </a:t>
            </a:r>
            <a:r>
              <a:rPr lang="ru-RU" dirty="0" err="1" smtClean="0"/>
              <a:t>нафти</a:t>
            </a:r>
            <a:r>
              <a:rPr lang="ru-RU" dirty="0" smtClean="0"/>
              <a:t>, природного газу, </a:t>
            </a:r>
            <a:r>
              <a:rPr lang="ru-RU" dirty="0" err="1" smtClean="0"/>
              <a:t>бітумінозних</a:t>
            </a:r>
            <a:r>
              <a:rPr lang="ru-RU" dirty="0" smtClean="0"/>
              <a:t> </a:t>
            </a:r>
            <a:r>
              <a:rPr lang="ru-RU" dirty="0" err="1" smtClean="0"/>
              <a:t>сланців</a:t>
            </a:r>
            <a:r>
              <a:rPr lang="ru-RU" dirty="0" smtClean="0"/>
              <a:t>, урану, </a:t>
            </a:r>
            <a:r>
              <a:rPr lang="ru-RU" dirty="0" err="1" smtClean="0"/>
              <a:t>залізних</a:t>
            </a:r>
            <a:r>
              <a:rPr lang="ru-RU" dirty="0" smtClean="0"/>
              <a:t> руд, </a:t>
            </a:r>
            <a:r>
              <a:rPr lang="ru-RU" dirty="0" err="1" smtClean="0"/>
              <a:t>міді</a:t>
            </a:r>
            <a:r>
              <a:rPr lang="ru-RU" dirty="0" smtClean="0"/>
              <a:t>, </a:t>
            </a:r>
            <a:r>
              <a:rPr lang="ru-RU" dirty="0" err="1" smtClean="0"/>
              <a:t>свинцю</a:t>
            </a:r>
            <a:r>
              <a:rPr lang="ru-RU" dirty="0" smtClean="0"/>
              <a:t>, цинку, </a:t>
            </a:r>
            <a:r>
              <a:rPr lang="ru-RU" dirty="0" err="1" smtClean="0"/>
              <a:t>молібдену</a:t>
            </a:r>
            <a:r>
              <a:rPr lang="ru-RU" dirty="0" smtClean="0"/>
              <a:t>, </a:t>
            </a:r>
            <a:r>
              <a:rPr lang="ru-RU" dirty="0" err="1" smtClean="0"/>
              <a:t>фосфатів</a:t>
            </a:r>
            <a:r>
              <a:rPr lang="ru-RU" dirty="0" smtClean="0"/>
              <a:t>, </a:t>
            </a:r>
            <a:r>
              <a:rPr lang="ru-RU" dirty="0" err="1" smtClean="0"/>
              <a:t>калійної</a:t>
            </a:r>
            <a:r>
              <a:rPr lang="ru-RU" dirty="0" smtClean="0"/>
              <a:t> </a:t>
            </a:r>
            <a:r>
              <a:rPr lang="ru-RU" dirty="0" err="1" smtClean="0"/>
              <a:t>солі</a:t>
            </a:r>
            <a:r>
              <a:rPr lang="ru-RU" dirty="0" smtClean="0"/>
              <a:t>, </a:t>
            </a:r>
            <a:r>
              <a:rPr lang="ru-RU" dirty="0" err="1" smtClean="0"/>
              <a:t>сірки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23554" name="Picture 2" descr="http://www.eic.in.ua/userfiles/%D1%83%D0%B3%D0%BE%D0%BB%D1%8C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928670"/>
            <a:ext cx="3007269" cy="2000264"/>
          </a:xfrm>
          <a:prstGeom prst="rect">
            <a:avLst/>
          </a:prstGeom>
          <a:noFill/>
        </p:spPr>
      </p:pic>
      <p:pic>
        <p:nvPicPr>
          <p:cNvPr id="23556" name="Picture 4" descr="http://novynar.img.com.ua/img/forall/a/674/18.jpg"/>
          <p:cNvPicPr>
            <a:picLocks noChangeAspect="1" noChangeArrowheads="1"/>
          </p:cNvPicPr>
          <p:nvPr/>
        </p:nvPicPr>
        <p:blipFill>
          <a:blip r:embed="rId3"/>
          <a:srcRect b="13003"/>
          <a:stretch>
            <a:fillRect/>
          </a:stretch>
        </p:blipFill>
        <p:spPr bwMode="auto">
          <a:xfrm>
            <a:off x="5929322" y="3000372"/>
            <a:ext cx="3000396" cy="1968952"/>
          </a:xfrm>
          <a:prstGeom prst="rect">
            <a:avLst/>
          </a:prstGeom>
          <a:noFill/>
        </p:spPr>
      </p:pic>
      <p:pic>
        <p:nvPicPr>
          <p:cNvPr id="23558" name="Picture 6" descr="http://paleostratmuseum.ru/files/390-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572262" y="4357696"/>
            <a:ext cx="1714515" cy="3000395"/>
          </a:xfrm>
          <a:prstGeom prst="rect">
            <a:avLst/>
          </a:prstGeom>
          <a:noFill/>
        </p:spPr>
      </p:pic>
      <p:pic>
        <p:nvPicPr>
          <p:cNvPr id="23560" name="Picture 8" descr="http://www.oilngases.ru/images/stories/metalli/uraniu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4500570"/>
            <a:ext cx="2714644" cy="1850193"/>
          </a:xfrm>
          <a:prstGeom prst="rect">
            <a:avLst/>
          </a:prstGeom>
          <a:noFill/>
        </p:spPr>
      </p:pic>
      <p:pic>
        <p:nvPicPr>
          <p:cNvPr id="23562" name="Picture 10" descr="http://www.bulat-steel-sib.ru/images/Ruda_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4500570"/>
            <a:ext cx="2714644" cy="1821669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691</TotalTime>
  <Words>1183</Words>
  <Application>Microsoft Office PowerPoint</Application>
  <PresentationFormat>Экран (4:3)</PresentationFormat>
  <Paragraphs>105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Техническая</vt:lpstr>
      <vt:lpstr>СПОЛУЧЕНІ ШТАТИ АМЕРИКИ</vt:lpstr>
      <vt:lpstr>Прапор і герб</vt:lpstr>
      <vt:lpstr>“Візитна картка” США</vt:lpstr>
      <vt:lpstr>Економіко-географічне положення</vt:lpstr>
      <vt:lpstr>Слайд 5</vt:lpstr>
      <vt:lpstr>Природні умови</vt:lpstr>
      <vt:lpstr>Слайд 7</vt:lpstr>
      <vt:lpstr>Різноманітність клімату</vt:lpstr>
      <vt:lpstr>Природні ресурси</vt:lpstr>
      <vt:lpstr>Водні ресурси</vt:lpstr>
      <vt:lpstr>Лісові ресурси</vt:lpstr>
      <vt:lpstr>Земельні ресурси</vt:lpstr>
      <vt:lpstr>Населення</vt:lpstr>
      <vt:lpstr>Кількість населення</vt:lpstr>
      <vt:lpstr>Вікова структура населення</vt:lpstr>
      <vt:lpstr>Густота населення</vt:lpstr>
      <vt:lpstr>Слайд 17</vt:lpstr>
      <vt:lpstr>Расовий склад населення </vt:lpstr>
      <vt:lpstr>Релігійний склад населення</vt:lpstr>
      <vt:lpstr>Трудові ресурси</vt:lpstr>
      <vt:lpstr>Розселення населення</vt:lpstr>
      <vt:lpstr>Господарство</vt:lpstr>
      <vt:lpstr>Промисловість </vt:lpstr>
      <vt:lpstr>Добувна промисловість</vt:lpstr>
      <vt:lpstr>Електроенергетика </vt:lpstr>
      <vt:lpstr>Металообробка і машинобудування</vt:lpstr>
      <vt:lpstr>Хімічна промисловість</vt:lpstr>
      <vt:lpstr>Лісова і деревообробна промисловість</vt:lpstr>
      <vt:lpstr>Легка промисловість</vt:lpstr>
      <vt:lpstr>Сільське господарство</vt:lpstr>
      <vt:lpstr>Слайд 31</vt:lpstr>
      <vt:lpstr>Рослинництво</vt:lpstr>
      <vt:lpstr>Слайд 33</vt:lpstr>
      <vt:lpstr>Слайд 34</vt:lpstr>
      <vt:lpstr>Тваринництво</vt:lpstr>
      <vt:lpstr>Транспорт</vt:lpstr>
      <vt:lpstr>Слайд 37</vt:lpstr>
      <vt:lpstr>Зовнішні економічні зв’язки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Olya</dc:creator>
  <cp:lastModifiedBy>Olya</cp:lastModifiedBy>
  <cp:revision>69</cp:revision>
  <dcterms:created xsi:type="dcterms:W3CDTF">2013-03-08T05:47:36Z</dcterms:created>
  <dcterms:modified xsi:type="dcterms:W3CDTF">2013-03-09T19:05:41Z</dcterms:modified>
</cp:coreProperties>
</file>