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19" r:id="rId2"/>
    <p:sldId id="456" r:id="rId3"/>
    <p:sldId id="292" r:id="rId4"/>
    <p:sldId id="293" r:id="rId5"/>
    <p:sldId id="294" r:id="rId6"/>
    <p:sldId id="297" r:id="rId7"/>
    <p:sldId id="457" r:id="rId8"/>
    <p:sldId id="287" r:id="rId9"/>
    <p:sldId id="454" r:id="rId10"/>
    <p:sldId id="460" r:id="rId11"/>
    <p:sldId id="455" r:id="rId12"/>
    <p:sldId id="452" r:id="rId13"/>
    <p:sldId id="458" r:id="rId14"/>
    <p:sldId id="301" r:id="rId15"/>
    <p:sldId id="303" r:id="rId16"/>
    <p:sldId id="4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66"/>
    <a:srgbClr val="A80800"/>
    <a:srgbClr val="A40800"/>
    <a:srgbClr val="8E1B00"/>
    <a:srgbClr val="FF9999"/>
    <a:srgbClr val="FF9900"/>
    <a:srgbClr val="F2E8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8667" autoAdjust="0"/>
  </p:normalViewPr>
  <p:slideViewPr>
    <p:cSldViewPr>
      <p:cViewPr>
        <p:scale>
          <a:sx n="70" d="100"/>
          <a:sy n="70" d="100"/>
        </p:scale>
        <p:origin x="-15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95187C-F393-4C1D-ADDD-54147888079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88F58B-3775-449F-9FB0-8B5DB948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4A12E8-C427-413E-9D59-2A7D21F9436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D44232-CBE3-48CD-BAB6-03D12BAA5C7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AE3608-7CD3-4287-BD91-0457F04E7BB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6DDC-E799-44D3-B656-ED66167A8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F24A-3A18-4BE5-8092-7C67C2DA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CDCF-227E-4436-8ED5-93382070E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C664-8148-41C2-B684-0DBF77C0D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F438-2561-4DEA-AB5A-1FB8F7DC1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4F87-EE1A-4EED-8DFE-DE9C71C5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3F7E-63CA-485B-B7E7-9AF612DE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5561-1240-4152-BEAE-148D10068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FB464-65B7-4087-B14A-F156C3325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2944D-703F-42D7-BC97-390D5F748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CF96-A80A-4729-A20C-3A67D51DF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3C53-51B7-457A-9ED4-8A862E3F2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6817F1F-5F85-4D54-8286-8541F155F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3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41;&#1077;&#1090;&#1093;&#1086;&#1074;&#1077;&#1085;%20-%20&#1060;&#1110;&#1076;&#1077;&#1083;&#1110;&#1086;.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41;&#1077;&#1090;&#1093;&#1086;&#1074;&#1077;&#1085;%20&#1090;&#1080;&#1096;&#1072;.mp3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41;&#1077;&#1090;&#1093;&#1086;&#1074;&#1077;&#1085;%20&#1090;&#1080;&#1096;&#1072;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5;&#1080;&#1081;%20&#1089;&#1090;&#1086;&#1083;\&#1041;&#1077;&#1090;&#1093;&#1086;&#1074;&#1077;&#1085;%20-%20&#1057;&#1091;&#1088;&#1086;&#1082;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41;&#1077;&#1090;&#1093;&#1086;&#1074;&#1077;&#1085;%20&#1087;&#1072;&#1089;&#1090;&#1086;&#1088;&#1072;&#1083;&#1100;&#1085;&#1072;%20&#1089;&#1080;&#1084;&#1092;&#1086;&#1085;&#1110;&#1103;%20&#8470;6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41;&#1077;&#1090;&#1093;&#1086;&#1074;&#1077;&#1085;%20&#8470;%2021(%20&#1040;&#1074;&#1088;&#1086;&#1088;&#1072;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6;&#1072;&#1073;&#1086;&#1095;&#1080;&#1081;%20&#1089;&#1090;&#1086;&#1083;\&#1041;&#1077;&#1090;&#1093;&#1086;&#1074;&#1077;&#1085;%20-%20(&#1051;&#1091;&#1085;&#1085;&#1072;&#1103;%20&#1089;&#1086;&#1085;&#1072;&#1090;&#1072;)&#8470;14.mp3" TargetMode="External"/><Relationship Id="rId6" Type="http://schemas.openxmlformats.org/officeDocument/2006/relationships/image" Target="../media/image17.jpeg"/><Relationship Id="rId5" Type="http://schemas.openxmlformats.org/officeDocument/2006/relationships/hyperlink" Target="http://ru.wikipedia.org/wiki/%D0%A4%D0%B0%D0%B9%D0%BB:Julietta_Gvinchardi.jpg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6" name="Picture 4" descr="G:\WAC\Cover0f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4288"/>
            <a:ext cx="9163050" cy="6872288"/>
          </a:xfr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2204864"/>
            <a:ext cx="860444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Життя</a:t>
            </a:r>
            <a:r>
              <a:rPr lang="ru-RU" sz="6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 і </a:t>
            </a:r>
            <a:r>
              <a:rPr lang="ru-RU" sz="60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творчість</a:t>
            </a:r>
            <a:r>
              <a:rPr lang="ru-RU" sz="6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 Бетховена</a:t>
            </a:r>
            <a:endParaRPr lang="ru-RU" sz="6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</a:t>
            </a:r>
            <a:r>
              <a:rPr lang="ru-RU" dirty="0" smtClean="0"/>
              <a:t>вороба Бетховена</a:t>
            </a:r>
            <a:endParaRPr lang="uk-U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928802"/>
            <a:ext cx="8229600" cy="4043378"/>
          </a:xfrm>
        </p:spPr>
        <p:txBody>
          <a:bodyPr/>
          <a:lstStyle/>
          <a:p>
            <a:pPr marL="0" indent="555625" algn="just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rgbClr val="000000"/>
                </a:solidFill>
                <a:effectLst/>
              </a:rPr>
              <a:t>У 1796 році Бетховен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починає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втрачати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слух. У нього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розвивається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тиніт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-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запалення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внутрішнього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вуха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, що приводить до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дзвону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вухах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За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порадою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лікарів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він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надовго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усамітнюється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в маленькому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містечку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Хайлігенштадт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Однак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спокій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і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тиша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не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поліпшують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його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самопочуття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Бетховен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починає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розуміти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, що глухота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невиліковна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У ці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трагічні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дні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він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пише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лист, який згодом буде названо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хайлігенштадтскім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заповітом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Композитор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розповідає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про свої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переживання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зізнається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, що був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близький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до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самогубства</a:t>
            </a:r>
            <a:endParaRPr lang="ru-RU" sz="2400" b="1" i="1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5400675" cy="1143000"/>
          </a:xfrm>
        </p:spPr>
        <p:txBody>
          <a:bodyPr/>
          <a:lstStyle/>
          <a:p>
            <a:pPr>
              <a:defRPr/>
            </a:pPr>
            <a:r>
              <a:rPr lang="ru-RU" dirty="0" err="1" smtClean="0">
                <a:latin typeface="Gungsuh" pitchFamily="18" charset="-127"/>
                <a:ea typeface="Gungsuh" pitchFamily="18" charset="-127"/>
              </a:rPr>
              <a:t>Пізні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роки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700213"/>
            <a:ext cx="5329237" cy="5157787"/>
          </a:xfrm>
        </p:spPr>
        <p:txBody>
          <a:bodyPr/>
          <a:lstStyle/>
          <a:p>
            <a:pPr marL="169863" indent="555625" algn="ctr">
              <a:lnSpc>
                <a:spcPct val="90000"/>
              </a:lnSpc>
              <a:buNone/>
              <a:defRPr/>
            </a:pPr>
            <a:r>
              <a:rPr lang="ru-RU" sz="2800" b="1" i="1" dirty="0" smtClean="0">
                <a:solidFill>
                  <a:srgbClr val="000000"/>
                </a:solidFill>
              </a:rPr>
              <a:t>Через </a:t>
            </a:r>
            <a:r>
              <a:rPr lang="ru-RU" sz="2800" b="1" i="1" dirty="0" smtClean="0">
                <a:solidFill>
                  <a:srgbClr val="000000"/>
                </a:solidFill>
              </a:rPr>
              <a:t>глухоту  </a:t>
            </a:r>
            <a:r>
              <a:rPr lang="ru-RU" sz="2800" b="1" i="1" dirty="0" smtClean="0">
                <a:solidFill>
                  <a:srgbClr val="000000"/>
                </a:solidFill>
              </a:rPr>
              <a:t>Бетховен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рідко</a:t>
            </a:r>
            <a:r>
              <a:rPr lang="ru-RU" sz="2800" b="1" i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виходить</a:t>
            </a:r>
            <a:r>
              <a:rPr lang="ru-RU" sz="2800" b="1" i="1" dirty="0" smtClean="0">
                <a:solidFill>
                  <a:srgbClr val="000000"/>
                </a:solidFill>
              </a:rPr>
              <a:t> з дому,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позбавляється</a:t>
            </a:r>
            <a:r>
              <a:rPr lang="ru-RU" sz="2800" b="1" i="1" dirty="0" smtClean="0">
                <a:solidFill>
                  <a:srgbClr val="000000"/>
                </a:solidFill>
              </a:rPr>
              <a:t> звукового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сприйняття</a:t>
            </a:r>
            <a:r>
              <a:rPr lang="ru-RU" sz="2800" b="1" i="1" dirty="0" smtClean="0">
                <a:solidFill>
                  <a:srgbClr val="000000"/>
                </a:solidFill>
              </a:rPr>
              <a:t>. Він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стає</a:t>
            </a:r>
            <a:r>
              <a:rPr lang="ru-RU" sz="2800" b="1" i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похмурий</a:t>
            </a:r>
            <a:r>
              <a:rPr lang="ru-RU" sz="2800" b="1" i="1" dirty="0" smtClean="0">
                <a:solidFill>
                  <a:srgbClr val="0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замкнутий</a:t>
            </a:r>
            <a:r>
              <a:rPr lang="ru-RU" sz="2800" b="1" i="1" dirty="0" smtClean="0">
                <a:solidFill>
                  <a:srgbClr val="000000"/>
                </a:solidFill>
              </a:rPr>
              <a:t>.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Саме</a:t>
            </a:r>
            <a:r>
              <a:rPr lang="ru-RU" sz="2800" b="1" i="1" dirty="0" smtClean="0">
                <a:solidFill>
                  <a:srgbClr val="000000"/>
                </a:solidFill>
              </a:rPr>
              <a:t> в ці роки композитор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одне</a:t>
            </a:r>
            <a:r>
              <a:rPr lang="ru-RU" sz="2800" b="1" i="1" dirty="0" smtClean="0">
                <a:solidFill>
                  <a:srgbClr val="000000"/>
                </a:solidFill>
              </a:rPr>
              <a:t> за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іншим</a:t>
            </a:r>
            <a:r>
              <a:rPr lang="ru-RU" sz="2800" b="1" i="1" dirty="0" smtClean="0">
                <a:solidFill>
                  <a:srgbClr val="000000"/>
                </a:solidFill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створює</a:t>
            </a:r>
            <a:r>
              <a:rPr lang="ru-RU" sz="2800" b="1" i="1" dirty="0" smtClean="0">
                <a:solidFill>
                  <a:srgbClr val="000000"/>
                </a:solidFill>
              </a:rPr>
              <a:t> свої </a:t>
            </a:r>
            <a:r>
              <a:rPr lang="ru-RU" sz="2800" b="1" i="1" dirty="0" err="1" smtClean="0">
                <a:solidFill>
                  <a:srgbClr val="000000"/>
                </a:solidFill>
              </a:rPr>
              <a:t>найвідоміші</a:t>
            </a:r>
            <a:r>
              <a:rPr lang="ru-RU" sz="2800" b="1" i="1" dirty="0" smtClean="0">
                <a:solidFill>
                  <a:srgbClr val="000000"/>
                </a:solidFill>
              </a:rPr>
              <a:t> твори.</a:t>
            </a:r>
            <a:endParaRPr lang="ru-RU" sz="2800" b="1" i="1" dirty="0">
              <a:solidFill>
                <a:srgbClr val="000000"/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0175"/>
            <a:ext cx="3708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/>
          </a:solidFill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effectLst/>
              </a:rPr>
              <a:t>Єдина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опера «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Фіделіо</a:t>
            </a:r>
            <a:r>
              <a:rPr lang="ru-RU" dirty="0" smtClean="0">
                <a:solidFill>
                  <a:schemeClr val="tx1"/>
                </a:solidFill>
                <a:effectLst/>
              </a:rPr>
              <a:t>»</a:t>
            </a:r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92613"/>
            <a:ext cx="9144000" cy="2708275"/>
          </a:xfrm>
        </p:spPr>
        <p:txBody>
          <a:bodyPr/>
          <a:lstStyle/>
          <a:p>
            <a:pPr marL="92075" indent="80963" algn="ctr">
              <a:buNone/>
              <a:defRPr/>
            </a:pPr>
            <a:r>
              <a:rPr lang="ru-RU" sz="2600" b="1" i="1" dirty="0" smtClean="0">
                <a:solidFill>
                  <a:srgbClr val="000000"/>
                </a:solidFill>
                <a:effectLst/>
              </a:rPr>
              <a:t>У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пізні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роки Бетховен працює над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своєю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єдиною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оперою «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Фіделіо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».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Ця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опера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відноситься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до жанру опер «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жахів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і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порятунку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». 20 листопада 1805 була представлена ​​опера Бетховена "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Фіделіо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«.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Успіх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до «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Фіделіо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»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прийшов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 лише в 1814 році, коли опера була поставлена ​​у Відні, у Празі, в </a:t>
            </a:r>
            <a:r>
              <a:rPr lang="ru-RU" sz="2600" b="1" i="1" dirty="0" err="1" smtClean="0">
                <a:solidFill>
                  <a:srgbClr val="000000"/>
                </a:solidFill>
                <a:effectLst/>
              </a:rPr>
              <a:t>Берліні</a:t>
            </a:r>
            <a:r>
              <a:rPr lang="ru-RU" sz="2600" b="1" i="1" dirty="0" smtClean="0">
                <a:solidFill>
                  <a:srgbClr val="000000"/>
                </a:solidFill>
                <a:effectLst/>
              </a:rPr>
              <a:t>.</a:t>
            </a:r>
            <a:endParaRPr lang="ru-RU" sz="2600" b="1" i="1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 cstate="print"/>
          <a:srcRect t="2083" b="4167"/>
          <a:stretch>
            <a:fillRect/>
          </a:stretch>
        </p:blipFill>
        <p:spPr bwMode="auto">
          <a:xfrm>
            <a:off x="2124075" y="981075"/>
            <a:ext cx="49149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Бетховен - Фіделіо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96975"/>
          </a:xfrm>
        </p:spPr>
        <p:txBody>
          <a:bodyPr anchor="t"/>
          <a:lstStyle/>
          <a:p>
            <a:pPr algn="l">
              <a:defRPr/>
            </a:pPr>
            <a:r>
              <a:rPr lang="ru-RU" sz="2800" b="1" dirty="0" smtClean="0"/>
              <a:t>Бетховен помер 26 </a:t>
            </a:r>
            <a:r>
              <a:rPr lang="ru-RU" sz="2800" b="1" dirty="0" err="1" smtClean="0"/>
              <a:t>березня</a:t>
            </a:r>
            <a:r>
              <a:rPr lang="ru-RU" sz="2800" b="1" dirty="0" smtClean="0"/>
              <a:t> 1827 </a:t>
            </a:r>
            <a:r>
              <a:rPr lang="ru-RU" sz="2800" b="1" dirty="0" smtClean="0"/>
              <a:t>р.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805488"/>
            <a:ext cx="9144000" cy="1052512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Урочисті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похорони Бетховена у Відні.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Понад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20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тисяч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осіб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йшли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за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за</a:t>
            </a:r>
            <a:r>
              <a:rPr lang="ru-RU" sz="2800" b="1" i="1" dirty="0" smtClean="0">
                <a:solidFill>
                  <a:srgbClr val="000000"/>
                </a:solidFill>
                <a:effectLst/>
              </a:rPr>
              <a:t> його </a:t>
            </a:r>
            <a:r>
              <a:rPr lang="ru-RU" sz="2800" b="1" i="1" dirty="0" err="1" smtClean="0">
                <a:solidFill>
                  <a:srgbClr val="000000"/>
                </a:solidFill>
                <a:effectLst/>
              </a:rPr>
              <a:t>труною</a:t>
            </a:r>
            <a:endParaRPr lang="ru-RU" sz="28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97567" y="714356"/>
            <a:ext cx="7946399" cy="494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Бетховен ти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581525"/>
            <a:ext cx="3851275" cy="227647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Могила </a:t>
            </a:r>
            <a:r>
              <a:rPr lang="ru-RU" sz="2800" b="1" dirty="0" smtClean="0">
                <a:solidFill>
                  <a:srgbClr val="000000"/>
                </a:solidFill>
              </a:rPr>
              <a:t>Бетховена.</a:t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На центральному </a:t>
            </a:r>
            <a:r>
              <a:rPr lang="ru-RU" sz="2800" b="1" dirty="0" err="1" smtClean="0">
                <a:solidFill>
                  <a:srgbClr val="000000"/>
                </a:solidFill>
              </a:rPr>
              <a:t>кладовищі</a:t>
            </a:r>
            <a:r>
              <a:rPr lang="ru-RU" sz="2800" b="1" dirty="0" smtClean="0">
                <a:solidFill>
                  <a:srgbClr val="000000"/>
                </a:solidFill>
              </a:rPr>
              <a:t> Відня</a:t>
            </a:r>
            <a:r>
              <a:rPr lang="ru-RU" sz="2800" b="1" dirty="0" smtClean="0">
                <a:solidFill>
                  <a:srgbClr val="000000"/>
                </a:solidFill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</a:rPr>
              <a:t>Австрія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4357687" cy="685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429024" cy="44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7164388" cy="1528748"/>
          </a:xfrm>
        </p:spPr>
        <p:txBody>
          <a:bodyPr/>
          <a:lstStyle/>
          <a:p>
            <a:r>
              <a:rPr lang="ru-RU" sz="5400" b="1" i="1" dirty="0" err="1" smtClean="0"/>
              <a:t>Основні</a:t>
            </a:r>
            <a:r>
              <a:rPr lang="ru-RU" sz="5400" dirty="0" smtClean="0"/>
              <a:t> </a:t>
            </a:r>
            <a:r>
              <a:rPr lang="ru-RU" sz="5400" b="1" i="1" dirty="0" smtClean="0"/>
              <a:t>твори</a:t>
            </a:r>
            <a:endParaRPr lang="ru-RU" sz="5400" b="1" i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" y="2086373"/>
            <a:ext cx="9144000" cy="43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4436" tIns="44436" rIns="44436" bIns="44436" anchor="ctr">
            <a:spAutoFit/>
          </a:bodyPr>
          <a:lstStyle/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9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симфоній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11 увертюр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16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струнних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квартетів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концертів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для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фортепіано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з оркестром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Концерт для скрипки з оркестром </a:t>
            </a:r>
          </a:p>
          <a:p>
            <a:pPr indent="34607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тріо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для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струнних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духових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змішаних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Arial" charset="0"/>
              </a:rPr>
              <a:t>складів</a:t>
            </a:r>
            <a:r>
              <a:rPr lang="ru-RU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800" b="1" i="1" dirty="0">
              <a:solidFill>
                <a:srgbClr val="000000"/>
              </a:solidFill>
              <a:latin typeface="Arial" charset="0"/>
            </a:endParaRP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юнацьких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сонат для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фортепіано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32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сонати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для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фортепіано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складені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у Відні)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10 сонат для скрипки і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фортепіано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5250" indent="441325">
              <a:buClr>
                <a:schemeClr val="tx2">
                  <a:lumMod val="75000"/>
                </a:schemeClr>
              </a:buClr>
              <a:buSzPct val="105000"/>
              <a:buFont typeface="Arial" pitchFamily="34" charset="0"/>
              <a:buChar char="♫"/>
              <a:defRPr/>
            </a:pP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5 сонат для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віолончелі</a:t>
            </a:r>
            <a:r>
              <a:rPr lang="ru-RU" sz="2800" b="1" i="1" dirty="0">
                <a:solidFill>
                  <a:srgbClr val="000000"/>
                </a:solidFill>
                <a:latin typeface="Arial" charset="0"/>
              </a:rPr>
              <a:t> та </a:t>
            </a:r>
            <a:r>
              <a:rPr lang="ru-RU" sz="2800" b="1" i="1" dirty="0" err="1">
                <a:solidFill>
                  <a:srgbClr val="000000"/>
                </a:solidFill>
                <a:latin typeface="Arial" charset="0"/>
              </a:rPr>
              <a:t>фортепіано</a:t>
            </a:r>
            <a:endParaRPr lang="ru-RU" sz="28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908050"/>
            <a:ext cx="8496300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WAC\Cover0f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t"/>
          <a:lstStyle/>
          <a:p>
            <a:pPr algn="ctr">
              <a:buNone/>
            </a:pPr>
            <a:endParaRPr lang="uk-UA" sz="8000" b="1" i="1" dirty="0" smtClean="0"/>
          </a:p>
          <a:p>
            <a:pPr algn="ctr">
              <a:buNone/>
            </a:pPr>
            <a:endParaRPr lang="uk-UA" sz="3600" b="1" i="1" dirty="0" smtClean="0"/>
          </a:p>
          <a:p>
            <a:pPr algn="ctr">
              <a:buNone/>
            </a:pPr>
            <a:r>
              <a:rPr lang="uk-UA" sz="8000" b="1" i="1" dirty="0" smtClean="0"/>
              <a:t>Дякую за увагу!!!</a:t>
            </a:r>
            <a:endParaRPr lang="uk-UA" sz="8000" b="1" i="1" dirty="0"/>
          </a:p>
        </p:txBody>
      </p:sp>
      <p:pic>
        <p:nvPicPr>
          <p:cNvPr id="5" name="Бетховен ти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00042" cy="50004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3995738" y="1412874"/>
            <a:ext cx="4464050" cy="4802207"/>
          </a:xfrm>
        </p:spPr>
        <p:txBody>
          <a:bodyPr anchor="ctr"/>
          <a:lstStyle/>
          <a:p>
            <a:pPr>
              <a:spcBef>
                <a:spcPct val="50000"/>
              </a:spcBef>
              <a:buSzPct val="111000"/>
              <a:buFont typeface="Webdings" pitchFamily="18" charset="2"/>
              <a:buChar char=""/>
            </a:pPr>
            <a:r>
              <a:rPr lang="ru-RU" sz="2800" dirty="0" smtClean="0">
                <a:effectLst/>
                <a:latin typeface="Albertus Medium" pitchFamily="34" charset="0"/>
              </a:rPr>
              <a:t>Великий </a:t>
            </a:r>
            <a:r>
              <a:rPr lang="ru-RU" sz="2800" dirty="0" err="1" smtClean="0">
                <a:effectLst/>
                <a:latin typeface="Albertus Medium" pitchFamily="34" charset="0"/>
              </a:rPr>
              <a:t>німецький</a:t>
            </a:r>
            <a:r>
              <a:rPr lang="ru-RU" sz="2800" dirty="0" smtClean="0">
                <a:effectLst/>
                <a:latin typeface="Albertus Medium" pitchFamily="34" charset="0"/>
              </a:rPr>
              <a:t> композитор, </a:t>
            </a:r>
            <a:r>
              <a:rPr lang="ru-RU" sz="2800" dirty="0" err="1" smtClean="0">
                <a:effectLst/>
                <a:latin typeface="Albertus Medium" pitchFamily="34" charset="0"/>
              </a:rPr>
              <a:t>диригент</a:t>
            </a:r>
            <a:r>
              <a:rPr lang="ru-RU" sz="2800" dirty="0" smtClean="0">
                <a:effectLst/>
                <a:latin typeface="Albertus Medium" pitchFamily="34" charset="0"/>
              </a:rPr>
              <a:t> і </a:t>
            </a:r>
            <a:r>
              <a:rPr lang="ru-RU" sz="2800" dirty="0" err="1" smtClean="0">
                <a:effectLst/>
                <a:latin typeface="Albertus Medium" pitchFamily="34" charset="0"/>
              </a:rPr>
              <a:t>піаніст</a:t>
            </a:r>
            <a:r>
              <a:rPr lang="ru-RU" sz="2800" dirty="0" smtClean="0">
                <a:effectLst/>
                <a:latin typeface="Albertus Medium" pitchFamily="34" charset="0"/>
              </a:rPr>
              <a:t>, </a:t>
            </a:r>
          </a:p>
          <a:p>
            <a:pPr>
              <a:spcBef>
                <a:spcPct val="50000"/>
              </a:spcBef>
              <a:buSzPct val="111000"/>
              <a:buFont typeface="Webdings" pitchFamily="18" charset="2"/>
              <a:buChar char=""/>
            </a:pPr>
            <a:r>
              <a:rPr lang="ru-RU" sz="2800" dirty="0" smtClean="0">
                <a:effectLst/>
                <a:latin typeface="Albertus Medium" pitchFamily="34" charset="0"/>
              </a:rPr>
              <a:t>Найяскравіший </a:t>
            </a:r>
            <a:r>
              <a:rPr lang="ru-RU" sz="2800" dirty="0" err="1" smtClean="0">
                <a:effectLst/>
                <a:latin typeface="Albertus Medium" pitchFamily="34" charset="0"/>
              </a:rPr>
              <a:t>представник</a:t>
            </a:r>
            <a:r>
              <a:rPr lang="ru-RU" sz="2800" dirty="0" smtClean="0">
                <a:effectLst/>
                <a:latin typeface="Albertus Medium" pitchFamily="34" charset="0"/>
              </a:rPr>
              <a:t> </a:t>
            </a:r>
            <a:r>
              <a:rPr lang="ru-RU" sz="2800" dirty="0" err="1" smtClean="0">
                <a:effectLst/>
                <a:latin typeface="Albertus Medium" pitchFamily="34" charset="0"/>
              </a:rPr>
              <a:t>Віденської</a:t>
            </a:r>
            <a:r>
              <a:rPr lang="ru-RU" sz="2800" dirty="0" smtClean="0">
                <a:effectLst/>
                <a:latin typeface="Albertus Medium" pitchFamily="34" charset="0"/>
              </a:rPr>
              <a:t> </a:t>
            </a:r>
            <a:r>
              <a:rPr lang="ru-RU" sz="2800" dirty="0" err="1" smtClean="0">
                <a:effectLst/>
                <a:latin typeface="Albertus Medium" pitchFamily="34" charset="0"/>
              </a:rPr>
              <a:t>класичної</a:t>
            </a:r>
            <a:r>
              <a:rPr lang="ru-RU" sz="2800" dirty="0" smtClean="0">
                <a:effectLst/>
                <a:latin typeface="Albertus Medium" pitchFamily="34" charset="0"/>
              </a:rPr>
              <a:t> </a:t>
            </a:r>
            <a:r>
              <a:rPr lang="ru-RU" sz="2800" dirty="0" err="1" smtClean="0">
                <a:effectLst/>
                <a:latin typeface="Albertus Medium" pitchFamily="34" charset="0"/>
              </a:rPr>
              <a:t>композиторської</a:t>
            </a:r>
            <a:r>
              <a:rPr lang="ru-RU" sz="2800" dirty="0" smtClean="0">
                <a:effectLst/>
                <a:latin typeface="Albertus Medium" pitchFamily="34" charset="0"/>
              </a:rPr>
              <a:t> </a:t>
            </a:r>
            <a:r>
              <a:rPr lang="ru-RU" sz="2800" dirty="0" err="1" smtClean="0">
                <a:effectLst/>
                <a:latin typeface="Albertus Medium" pitchFamily="34" charset="0"/>
              </a:rPr>
              <a:t>школи</a:t>
            </a:r>
            <a:endParaRPr lang="ru-RU" sz="2800" dirty="0" smtClean="0">
              <a:effectLst/>
              <a:latin typeface="Albertus Medium" pitchFamily="34" charset="0"/>
            </a:endParaRPr>
          </a:p>
          <a:p>
            <a:pPr>
              <a:spcBef>
                <a:spcPct val="50000"/>
              </a:spcBef>
            </a:pPr>
            <a:endParaRPr lang="ru-RU" sz="2800" dirty="0" smtClean="0">
              <a:effectLst/>
              <a:latin typeface="Albertus Medium" pitchFamily="34" charset="0"/>
            </a:endParaRPr>
          </a:p>
          <a:p>
            <a:endParaRPr lang="ru-RU" dirty="0" smtClean="0"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0" y="188913"/>
            <a:ext cx="8459788" cy="10795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Людвіг</a:t>
            </a:r>
            <a:r>
              <a:rPr lang="ru-RU" sz="3600" dirty="0" smtClean="0"/>
              <a:t> </a:t>
            </a:r>
            <a:r>
              <a:rPr lang="ru-RU" sz="3600" dirty="0" err="1" smtClean="0"/>
              <a:t>ван</a:t>
            </a:r>
            <a:r>
              <a:rPr lang="ru-RU" sz="3600" dirty="0" smtClean="0"/>
              <a:t> </a:t>
            </a:r>
            <a:r>
              <a:rPr lang="ru-RU" sz="3600" dirty="0" smtClean="0"/>
              <a:t>Бетховен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(1770 - 1827)</a:t>
            </a:r>
            <a:endParaRPr lang="ru-RU" sz="2400" dirty="0"/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335558" cy="416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50825" y="1989138"/>
            <a:ext cx="3600450" cy="3368688"/>
          </a:xfrm>
        </p:spPr>
        <p:txBody>
          <a:bodyPr/>
          <a:lstStyle/>
          <a:p>
            <a:pPr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3600" dirty="0" smtClean="0">
                <a:solidFill>
                  <a:schemeClr val="bg1"/>
                </a:solidFill>
              </a:rPr>
              <a:t>Бетховен народився </a:t>
            </a:r>
          </a:p>
          <a:p>
            <a:pPr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    в </a:t>
            </a:r>
            <a:r>
              <a:rPr lang="ru-RU" sz="3600" dirty="0" err="1" smtClean="0">
                <a:solidFill>
                  <a:schemeClr val="bg1"/>
                </a:solidFill>
              </a:rPr>
              <a:t>Бонні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    в </a:t>
            </a:r>
            <a:r>
              <a:rPr lang="ru-RU" sz="3600" dirty="0" err="1" smtClean="0">
                <a:solidFill>
                  <a:schemeClr val="bg1"/>
                </a:solidFill>
              </a:rPr>
              <a:t>грудні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    1770 року.</a:t>
            </a:r>
            <a:endParaRPr lang="ru-RU" sz="4000" dirty="0"/>
          </a:p>
          <a:p>
            <a:pPr>
              <a:defRPr/>
            </a:pPr>
            <a:endParaRPr lang="ru-RU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1428736"/>
            <a:ext cx="371477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3000364" cy="60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7572396" cy="1000108"/>
          </a:xfrm>
        </p:spPr>
        <p:txBody>
          <a:bodyPr anchor="t"/>
          <a:lstStyle/>
          <a:p>
            <a:pPr algn="l">
              <a:defRPr/>
            </a:pPr>
            <a:r>
              <a:rPr lang="ru-RU" sz="4000" b="1" dirty="0" smtClean="0"/>
              <a:t>Будинок - музей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Бонні</a:t>
            </a:r>
            <a:r>
              <a:rPr lang="ru-RU" sz="4000" b="1" dirty="0" smtClean="0"/>
              <a:t>. </a:t>
            </a:r>
            <a:endParaRPr lang="ru-RU" sz="4000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948488" cy="1143000"/>
          </a:xfrm>
        </p:spPr>
        <p:txBody>
          <a:bodyPr/>
          <a:lstStyle/>
          <a:p>
            <a:r>
              <a:rPr lang="ru-RU" sz="6000" dirty="0" err="1" smtClean="0">
                <a:effectLst/>
              </a:rPr>
              <a:t>Дитинство</a:t>
            </a:r>
            <a:endParaRPr lang="ru-RU" sz="6000" dirty="0" smtClean="0"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785926"/>
            <a:ext cx="5429288" cy="5072074"/>
          </a:xfrm>
        </p:spPr>
        <p:txBody>
          <a:bodyPr/>
          <a:lstStyle/>
          <a:p>
            <a:pPr marL="0" indent="382588" algn="just"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/>
              </a:rPr>
              <a:t>Після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смерті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діда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матеріальне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становище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сім'ї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погіршилося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У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дванадцять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років він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вже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працював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помічником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придворного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органіста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Людвігу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довелося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рано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кинути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школу, але він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вивчив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латину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вивчав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італійську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французьку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багато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читав. Серед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улюблених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письменників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Бетховена -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давньогрецькі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автори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Гомер і Плутарх,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англійський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драматург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Шекспір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​​,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німецькі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</a:rPr>
              <a:t>поети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Гете і Шиллер.</a:t>
            </a:r>
            <a:endParaRPr lang="ru-RU" sz="18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026037" cy="3754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00495" y="188913"/>
            <a:ext cx="4357719" cy="5189537"/>
          </a:xfrm>
        </p:spPr>
        <p:txBody>
          <a:bodyPr anchor="ctr"/>
          <a:lstStyle/>
          <a:p>
            <a:pPr indent="441325" algn="just">
              <a:lnSpc>
                <a:spcPct val="90000"/>
              </a:lnSpc>
              <a:defRPr/>
            </a:pPr>
            <a:r>
              <a:rPr lang="ru-RU" sz="2800" i="1" dirty="0" smtClean="0"/>
              <a:t>Бетховен почав </a:t>
            </a:r>
            <a:r>
              <a:rPr lang="ru-RU" sz="2800" i="1" dirty="0" err="1" smtClean="0"/>
              <a:t>складати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музику</a:t>
            </a:r>
            <a:r>
              <a:rPr lang="ru-RU" sz="2800" i="1" dirty="0" smtClean="0"/>
              <a:t>, але не </a:t>
            </a:r>
            <a:r>
              <a:rPr lang="ru-RU" sz="2800" i="1" dirty="0" err="1" smtClean="0"/>
              <a:t>поспішав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друкувати</a:t>
            </a:r>
            <a:r>
              <a:rPr lang="ru-RU" sz="2800" i="1" dirty="0" smtClean="0"/>
              <a:t> свої твори. </a:t>
            </a:r>
            <a:r>
              <a:rPr lang="ru-RU" sz="2800" i="1" dirty="0" err="1" smtClean="0"/>
              <a:t>Багато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написане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Бонні</a:t>
            </a:r>
            <a:r>
              <a:rPr lang="ru-RU" sz="2800" i="1" dirty="0" smtClean="0"/>
              <a:t> згодом було </a:t>
            </a:r>
            <a:r>
              <a:rPr lang="ru-RU" sz="2800" i="1" dirty="0" err="1" smtClean="0"/>
              <a:t>їм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перероблено</a:t>
            </a:r>
            <a:r>
              <a:rPr lang="ru-RU" sz="2800" i="1" dirty="0" smtClean="0"/>
              <a:t>. З </a:t>
            </a:r>
            <a:r>
              <a:rPr lang="ru-RU" sz="2800" i="1" dirty="0" err="1" smtClean="0"/>
              <a:t>юнацьких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творів</a:t>
            </a:r>
            <a:r>
              <a:rPr lang="ru-RU" sz="2800" i="1" dirty="0" smtClean="0"/>
              <a:t> композитора </a:t>
            </a:r>
            <a:r>
              <a:rPr lang="ru-RU" sz="2800" i="1" dirty="0" err="1" smtClean="0"/>
              <a:t>відомі</a:t>
            </a:r>
            <a:r>
              <a:rPr lang="ru-RU" sz="2800" i="1" dirty="0" smtClean="0"/>
              <a:t> три </a:t>
            </a:r>
            <a:r>
              <a:rPr lang="ru-RU" sz="2800" i="1" dirty="0" err="1" smtClean="0"/>
              <a:t>дитячі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сонати</a:t>
            </a:r>
            <a:r>
              <a:rPr lang="ru-RU" sz="2800" i="1" dirty="0" smtClean="0"/>
              <a:t> і </a:t>
            </a:r>
            <a:r>
              <a:rPr lang="ru-RU" sz="2800" i="1" dirty="0" err="1" smtClean="0"/>
              <a:t>кілька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пісень</a:t>
            </a:r>
            <a:r>
              <a:rPr lang="ru-RU" sz="2800" i="1" dirty="0" smtClean="0"/>
              <a:t>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7171" name="Рисунок 8" descr="ramky.narod.ru1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1004">
            <a:off x="4918321" y="4460890"/>
            <a:ext cx="2988178" cy="22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Изображение 0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 rot="20265316">
            <a:off x="5140632" y="5038950"/>
            <a:ext cx="1462405" cy="64974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7173" name="Picture 8" descr="Изображение 0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18000" contrast="60000"/>
          </a:blip>
          <a:srcRect l="2119"/>
          <a:stretch>
            <a:fillRect/>
          </a:stretch>
        </p:blipFill>
        <p:spPr bwMode="auto">
          <a:xfrm rot="20307951">
            <a:off x="6555598" y="4968821"/>
            <a:ext cx="1277440" cy="54135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480"/>
            <a:ext cx="3790168" cy="4286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85720" y="507207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 – Бабак. 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Бетховен - Сур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715396" y="0"/>
            <a:ext cx="428604" cy="4286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708400" y="1773238"/>
            <a:ext cx="5076825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Уже в </a:t>
            </a:r>
            <a:r>
              <a:rPr lang="ru-RU" sz="2800" dirty="0" err="1" smtClean="0">
                <a:solidFill>
                  <a:schemeClr val="bg1"/>
                </a:solidFill>
              </a:rPr>
              <a:t>перші</a:t>
            </a:r>
            <a:r>
              <a:rPr lang="ru-RU" sz="2800" dirty="0" smtClean="0">
                <a:solidFill>
                  <a:schemeClr val="bg1"/>
                </a:solidFill>
              </a:rPr>
              <a:t> роки </a:t>
            </a:r>
            <a:r>
              <a:rPr lang="ru-RU" sz="2800" dirty="0" err="1" smtClean="0">
                <a:solidFill>
                  <a:schemeClr val="bg1"/>
                </a:solidFill>
              </a:rPr>
              <a:t>життя</a:t>
            </a:r>
            <a:r>
              <a:rPr lang="ru-RU" sz="2800" dirty="0" smtClean="0">
                <a:solidFill>
                  <a:schemeClr val="bg1"/>
                </a:solidFill>
              </a:rPr>
              <a:t> у Відні Бетховен </a:t>
            </a:r>
            <a:r>
              <a:rPr lang="ru-RU" sz="2800" dirty="0" err="1" smtClean="0">
                <a:solidFill>
                  <a:schemeClr val="bg1"/>
                </a:solidFill>
              </a:rPr>
              <a:t>завоював</a:t>
            </a:r>
            <a:r>
              <a:rPr lang="ru-RU" sz="2800" dirty="0" smtClean="0">
                <a:solidFill>
                  <a:schemeClr val="bg1"/>
                </a:solidFill>
              </a:rPr>
              <a:t> славу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піаніста</a:t>
            </a:r>
            <a:r>
              <a:rPr lang="ru-RU" sz="2800" b="1" i="1" dirty="0" smtClean="0">
                <a:solidFill>
                  <a:schemeClr val="bg1"/>
                </a:solidFill>
              </a:rPr>
              <a:t> -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віртуоза</a:t>
            </a:r>
            <a:r>
              <a:rPr lang="ru-RU" sz="2800" b="1" i="1" dirty="0" smtClean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Його </a:t>
            </a:r>
            <a:r>
              <a:rPr lang="ru-RU" sz="2800" dirty="0" err="1" smtClean="0">
                <a:solidFill>
                  <a:schemeClr val="bg1"/>
                </a:solidFill>
              </a:rPr>
              <a:t>гра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вразила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слухачів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     Твори Бетховена почали широко </a:t>
            </a:r>
            <a:r>
              <a:rPr lang="ru-RU" sz="2800" dirty="0" err="1" smtClean="0">
                <a:solidFill>
                  <a:schemeClr val="bg1"/>
                </a:solidFill>
              </a:rPr>
              <a:t>видаватися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</a:rPr>
              <a:t>    і </a:t>
            </a:r>
            <a:r>
              <a:rPr lang="ru-RU" sz="2800" dirty="0" err="1" smtClean="0">
                <a:solidFill>
                  <a:schemeClr val="bg1"/>
                </a:solidFill>
              </a:rPr>
              <a:t>користуватися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успіхом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>
            <a:off x="-107950" y="476250"/>
            <a:ext cx="7451725" cy="941388"/>
          </a:xfrm>
        </p:spPr>
        <p:txBody>
          <a:bodyPr/>
          <a:lstStyle/>
          <a:p>
            <a:pPr>
              <a:defRPr/>
            </a:pPr>
            <a:r>
              <a:rPr lang="ru-RU" sz="4000" dirty="0" err="1" smtClean="0"/>
              <a:t>Молоді</a:t>
            </a:r>
            <a:r>
              <a:rPr lang="ru-RU" sz="4000" dirty="0" smtClean="0"/>
              <a:t> роки </a:t>
            </a:r>
            <a:r>
              <a:rPr lang="ru-RU" sz="4000" dirty="0" err="1" smtClean="0"/>
              <a:t>провів</a:t>
            </a:r>
            <a:r>
              <a:rPr lang="ru-RU" sz="4000" dirty="0" smtClean="0"/>
              <a:t> у Відні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755650" y="6165205"/>
            <a:ext cx="3171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Бетховен в </a:t>
            </a:r>
            <a:r>
              <a:rPr lang="ru-RU" sz="2400" dirty="0" smtClean="0">
                <a:solidFill>
                  <a:schemeClr val="bg1"/>
                </a:solidFill>
              </a:rPr>
              <a:t>30 рок</a:t>
            </a:r>
            <a:r>
              <a:rPr lang="uk-UA" sz="2400" dirty="0" err="1" smtClean="0">
                <a:solidFill>
                  <a:schemeClr val="bg1"/>
                </a:solidFill>
              </a:rPr>
              <a:t>ів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82" y="2276872"/>
            <a:ext cx="3116506" cy="3541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3800" y="3000373"/>
            <a:ext cx="3744913" cy="214314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Бетховен </a:t>
            </a:r>
            <a:r>
              <a:rPr lang="ru-RU" sz="3200" dirty="0" err="1" smtClean="0">
                <a:solidFill>
                  <a:schemeClr val="bg1"/>
                </a:solidFill>
              </a:rPr>
              <a:t>складає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Шосту</a:t>
            </a:r>
            <a:r>
              <a:rPr lang="ru-RU" sz="3200" dirty="0" smtClean="0">
                <a:solidFill>
                  <a:schemeClr val="bg1"/>
                </a:solidFill>
              </a:rPr>
              <a:t> («</a:t>
            </a:r>
            <a:r>
              <a:rPr lang="ru-RU" sz="3200" dirty="0" err="1" smtClean="0">
                <a:solidFill>
                  <a:schemeClr val="bg1"/>
                </a:solidFill>
              </a:rPr>
              <a:t>Пасторальну</a:t>
            </a:r>
            <a:r>
              <a:rPr lang="ru-RU" sz="3200" dirty="0" smtClean="0">
                <a:solidFill>
                  <a:schemeClr val="bg1"/>
                </a:solidFill>
              </a:rPr>
              <a:t>») </a:t>
            </a:r>
            <a:r>
              <a:rPr lang="ru-RU" sz="3200" dirty="0" err="1" smtClean="0">
                <a:solidFill>
                  <a:schemeClr val="bg1"/>
                </a:solidFill>
              </a:rPr>
              <a:t>симфонію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2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>
          <a:xfrm>
            <a:off x="0" y="-26318"/>
            <a:ext cx="4786314" cy="6884318"/>
          </a:xfrm>
          <a:noFill/>
        </p:spPr>
      </p:pic>
      <p:pic>
        <p:nvPicPr>
          <p:cNvPr id="8" name="Бетховен пасторальна симфонія №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0"/>
            <a:ext cx="571472" cy="42860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52562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- Автор багатьох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творів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, що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вражають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сучасників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 драматизмом і новизною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музичної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 мови.</a:t>
            </a:r>
            <a:endParaRPr lang="ru-RU" sz="2800" dirty="0">
              <a:solidFill>
                <a:srgbClr val="800000"/>
              </a:solidFill>
              <a:latin typeface="Albertus Medium" pitchFamily="34" charset="0"/>
            </a:endParaRPr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7056438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0244" name="Заголовок 7"/>
          <p:cNvSpPr>
            <a:spLocks noGrp="1"/>
          </p:cNvSpPr>
          <p:nvPr>
            <p:ph type="title"/>
          </p:nvPr>
        </p:nvSpPr>
        <p:spPr>
          <a:xfrm>
            <a:off x="0" y="1"/>
            <a:ext cx="5770563" cy="11303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effectLst/>
                <a:latin typeface="Albertus Medium" pitchFamily="34" charset="0"/>
              </a:rPr>
              <a:t>Лю́двіг</a:t>
            </a:r>
            <a:r>
              <a:rPr lang="ru-RU" dirty="0" smtClean="0">
                <a:solidFill>
                  <a:schemeClr val="tx1"/>
                </a:solidFill>
                <a:effectLst/>
                <a:latin typeface="Albertus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Albertus Medium" pitchFamily="34" charset="0"/>
              </a:rPr>
              <a:t>ван</a:t>
            </a:r>
            <a:r>
              <a:rPr lang="ru-RU" dirty="0" smtClean="0">
                <a:solidFill>
                  <a:schemeClr val="tx1"/>
                </a:solidFill>
                <a:effectLst/>
                <a:latin typeface="Albertus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Albertus Medium" pitchFamily="34" charset="0"/>
              </a:rPr>
              <a:t>Бетхо́вен</a:t>
            </a:r>
            <a:endParaRPr lang="ru-RU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1042988" y="4221163"/>
            <a:ext cx="68421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2000"/>
              <a:buFontTx/>
              <a:buChar char="♫"/>
            </a:pP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У їх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числі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фортепіанні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 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сонати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: </a:t>
            </a:r>
          </a:p>
          <a:p>
            <a:pPr indent="441325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2000"/>
              <a:buFontTx/>
              <a:buChar char="♫"/>
            </a:pP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№ 8 («Патетична»), </a:t>
            </a:r>
          </a:p>
          <a:p>
            <a:pPr indent="441325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2000"/>
              <a:buFontTx/>
              <a:buChar char="♫"/>
            </a:pP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14 («</a:t>
            </a:r>
            <a:r>
              <a:rPr lang="ru-RU" sz="2800" dirty="0" err="1" smtClean="0">
                <a:solidFill>
                  <a:srgbClr val="800000"/>
                </a:solidFill>
                <a:latin typeface="Albertus Medium" pitchFamily="34" charset="0"/>
              </a:rPr>
              <a:t>Місячна</a:t>
            </a: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»), </a:t>
            </a:r>
          </a:p>
          <a:p>
            <a:pPr indent="441325">
              <a:spcBef>
                <a:spcPct val="50000"/>
              </a:spcBef>
              <a:buClr>
                <a:schemeClr val="tx2">
                  <a:lumMod val="75000"/>
                </a:schemeClr>
              </a:buClr>
              <a:buSzPct val="102000"/>
              <a:buFontTx/>
              <a:buChar char="♫"/>
            </a:pPr>
            <a:r>
              <a:rPr lang="ru-RU" sz="2800" dirty="0" smtClean="0">
                <a:solidFill>
                  <a:srgbClr val="800000"/>
                </a:solidFill>
                <a:latin typeface="Albertus Medium" pitchFamily="34" charset="0"/>
              </a:rPr>
              <a:t>соната № 21 («Аврора»).</a:t>
            </a:r>
            <a:endParaRPr lang="ru-RU" sz="2800" dirty="0">
              <a:solidFill>
                <a:srgbClr val="800000"/>
              </a:solidFill>
              <a:latin typeface="Albertus Medium" pitchFamily="34" charset="0"/>
            </a:endParaRP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8913"/>
            <a:ext cx="3009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Бетховен № 21( Аврор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57884" y="6286520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3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Pictures\Открытки\В сказочной стране\ить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51641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48263" cy="981075"/>
          </a:xfrm>
        </p:spPr>
        <p:txBody>
          <a:bodyPr/>
          <a:lstStyle/>
          <a:p>
            <a:pPr>
              <a:defRPr/>
            </a:pPr>
            <a:r>
              <a:rPr lang="ru-RU" sz="4000" dirty="0" err="1" smtClean="0"/>
              <a:t>Розквіт</a:t>
            </a:r>
            <a:r>
              <a:rPr lang="ru-RU" sz="4000" dirty="0" smtClean="0"/>
              <a:t> </a:t>
            </a:r>
            <a:r>
              <a:rPr lang="ru-RU" sz="4000" dirty="0" err="1" smtClean="0"/>
              <a:t>творчості</a:t>
            </a:r>
            <a:endParaRPr lang="ru-RU" sz="4000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6213" y="4625975"/>
            <a:ext cx="3887787" cy="2232025"/>
          </a:xfrm>
        </p:spPr>
        <p:txBody>
          <a:bodyPr/>
          <a:lstStyle/>
          <a:p>
            <a:pPr>
              <a:buNone/>
              <a:defRPr/>
            </a:pPr>
            <a:r>
              <a:rPr lang="ru-RU" b="1" i="1" dirty="0" err="1" smtClean="0">
                <a:solidFill>
                  <a:schemeClr val="bg1"/>
                </a:solidFill>
                <a:effectLst/>
              </a:rPr>
              <a:t>Джульєтті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</a:rPr>
              <a:t>Гвиччарди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 композитор </a:t>
            </a:r>
          </a:p>
          <a:p>
            <a:pPr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  </a:t>
            </a:r>
            <a:r>
              <a:rPr lang="ru-RU" b="1" i="1" dirty="0" err="1" smtClean="0">
                <a:solidFill>
                  <a:schemeClr val="bg1"/>
                </a:solidFill>
                <a:effectLst/>
              </a:rPr>
              <a:t>присвятив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 свою </a:t>
            </a:r>
          </a:p>
          <a:p>
            <a:pPr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  «</a:t>
            </a:r>
            <a:r>
              <a:rPr lang="ru-RU" b="1" i="1" dirty="0" err="1" smtClean="0">
                <a:solidFill>
                  <a:schemeClr val="bg1"/>
                </a:solidFill>
                <a:effectLst/>
              </a:rPr>
              <a:t>Місячну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 сонату»</a:t>
            </a:r>
            <a:endParaRPr lang="ru-RU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0487" name="Picture 7" descr="220px-Julietta_Gvinchardi">
            <a:hlinkClick r:id="rId5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6" cstate="print"/>
          <a:srcRect t="4410" r="7648" b="2929"/>
          <a:stretch>
            <a:fillRect/>
          </a:stretch>
        </p:blipFill>
        <p:spPr>
          <a:xfrm flipH="1">
            <a:off x="5148064" y="0"/>
            <a:ext cx="3995936" cy="484123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1270" name="Picture 8" descr="Изображение 0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76766E"/>
              </a:clrFrom>
              <a:clrTo>
                <a:srgbClr val="76766E">
                  <a:alpha val="0"/>
                </a:srgbClr>
              </a:clrTo>
            </a:clrChange>
            <a:lum bright="-10000" contrast="20000"/>
          </a:blip>
          <a:srcRect l="2119"/>
          <a:stretch>
            <a:fillRect/>
          </a:stretch>
        </p:blipFill>
        <p:spPr bwMode="auto">
          <a:xfrm>
            <a:off x="0" y="4429132"/>
            <a:ext cx="5286375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Бетховен - (Лунная соната)№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я так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5572</TotalTime>
  <Words>473</Words>
  <Application>Microsoft Office PowerPoint</Application>
  <PresentationFormat>Экран (4:3)</PresentationFormat>
  <Paragraphs>56</Paragraphs>
  <Slides>16</Slides>
  <Notes>3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Albertus Medium</vt:lpstr>
      <vt:lpstr>Webdings</vt:lpstr>
      <vt:lpstr>Monotype Corsiva</vt:lpstr>
      <vt:lpstr>Gungsuh</vt:lpstr>
      <vt:lpstr>Batang</vt:lpstr>
      <vt:lpstr>Разрез</vt:lpstr>
      <vt:lpstr>5</vt:lpstr>
      <vt:lpstr>         Людвіг ван Бетховен  (1770 - 1827)</vt:lpstr>
      <vt:lpstr>Будинок - музей в Бонні. </vt:lpstr>
      <vt:lpstr>Дитинство</vt:lpstr>
      <vt:lpstr>Слайд 5</vt:lpstr>
      <vt:lpstr>Молоді роки провів у Відні  </vt:lpstr>
      <vt:lpstr>Бетховен складає Шосту («Пасторальну») симфонію.  </vt:lpstr>
      <vt:lpstr>Лю́двіг ван Бетхо́вен</vt:lpstr>
      <vt:lpstr>Розквіт творчості</vt:lpstr>
      <vt:lpstr>Хвороба Бетховена</vt:lpstr>
      <vt:lpstr>Пізні роки</vt:lpstr>
      <vt:lpstr>Єдина опера «Фіделіо»</vt:lpstr>
      <vt:lpstr>Бетховен помер 26 березня 1827 р. </vt:lpstr>
      <vt:lpstr>Могила Бетховена.  На центральному кладовищі Відня, Австрія</vt:lpstr>
      <vt:lpstr>Основні твори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Alexandra</dc:creator>
  <cp:lastModifiedBy>Super</cp:lastModifiedBy>
  <cp:revision>203</cp:revision>
  <dcterms:created xsi:type="dcterms:W3CDTF">2005-12-26T19:07:38Z</dcterms:created>
  <dcterms:modified xsi:type="dcterms:W3CDTF">2014-04-06T19:47:55Z</dcterms:modified>
</cp:coreProperties>
</file>