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CEC0-4EF3-41CB-9BB6-4E764CD4AA2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92F8-DC34-444D-BF3E-41B3D67A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CFF2-D7C3-40CA-9BFA-91FF462791DF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12F-573E-4D2E-9DBD-6254FFE6AA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28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DD48-D480-4899-BA3A-0B835B71C73F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D565-5620-48DB-BAD6-7246A888C2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2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A04E-6372-43A3-B5BA-F65D9ABA7DD5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B1C2-AD20-40B6-B470-B279291F22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5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89D0-F7AA-421E-B128-D9ECC408243D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665E-9060-42FF-829D-E4FAC28724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0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659D-9F7B-4DE3-B413-8ADD12102CEE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4802-07C0-4A15-A9BE-B878CA3205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BAE4-ACD8-44AB-BD5E-17B955BF45C1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BB5C-09B7-43EB-9651-FD748A7C33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E66A-4567-45F0-B097-4AF6434F917E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0709-B1FB-42B8-8DD8-01D957D697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9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756E-B018-4626-A9D9-9DE9EFB0B98A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8DBC-B0EF-43FB-A39F-80C4D7B972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7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D1E5-7918-4586-B8CC-E6A89CA7E413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0E6B-3C09-4797-9B3F-69DA1E9528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5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05FA-16A3-4693-908F-0031C7970C13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F0D-F0AE-4638-8BD2-8FB322FC4E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1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49B1-5FF6-4E51-A409-76C2917A1F7A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7901-F33B-43CA-9DD8-479FC3CC93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32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DC357-E0E4-4274-9912-3C8ED164D32D}" type="datetimeFigureOut">
              <a:rPr lang="fr-FR"/>
              <a:pPr>
                <a:defRPr/>
              </a:pPr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37CDAC-6656-4A4B-AD78-337C0074A8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9200"/>
            <a:ext cx="1656184" cy="171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619672" y="5089177"/>
            <a:ext cx="5580620" cy="10001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Єсенін Сергій Олександрович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411760" y="6165304"/>
            <a:ext cx="3960440" cy="478384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1895-1925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138083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73" y="1988839"/>
            <a:ext cx="4285927" cy="2974893"/>
          </a:xfrm>
          <a:prstGeom prst="snip2DiagRect">
            <a:avLst>
              <a:gd name="adj1" fmla="val 182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78" y="4699623"/>
            <a:ext cx="1553093" cy="5539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з сестрами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Катею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і Шурою. 1912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5103" y="1945543"/>
            <a:ext cx="1450002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Микитович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Федорівна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Єсеніни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з дочкою Шурою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5593804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Біографія</a:t>
            </a:r>
            <a:endParaRPr lang="fr-F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619672" y="980728"/>
            <a:ext cx="5995430" cy="30825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Костянтинові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Рязанської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1895 року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селянській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релігійним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відбилося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надсилав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московські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петроградські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журнали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1914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опубліковані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Єсеніна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сам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відвідував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літературно-музичного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Сурикова,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об'єднував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вихідців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народу.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переїжджає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Петрограда,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О.Блоком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37" y="2672916"/>
            <a:ext cx="1423943" cy="202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476582" cy="220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2654915" y="4063267"/>
            <a:ext cx="3884570" cy="2696386"/>
            <a:chOff x="2654915" y="4063267"/>
            <a:chExt cx="3884570" cy="26963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10" y="4063267"/>
              <a:ext cx="1895475" cy="2696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915" y="4063267"/>
              <a:ext cx="1979229" cy="26963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755" y="3356992"/>
            <a:ext cx="3014879" cy="305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7013"/>
            <a:ext cx="3456384" cy="2673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Біографія</a:t>
            </a:r>
            <a:endParaRPr lang="fr-F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851920" y="1309409"/>
            <a:ext cx="4680520" cy="24796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стороною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кордоном (з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1922 року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1923 року).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С.Єсєніна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вразило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духовне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убозтво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Змінилися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погляди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повернувшись,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побачив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нового. І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тематики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соціалістичних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Твори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С.Єсєніна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проникали й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журнали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fr-FR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0424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45586" y="1124744"/>
            <a:ext cx="25177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2463" y="4149080"/>
            <a:ext cx="54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планував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улітку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поїхати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до Максима Горького. Але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задум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нездійсненним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28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1925 року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покінчив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самогубством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 причини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Очевидно, поет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Гнітюча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створена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версією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Єсеніна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вбили за наказом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партійних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чинів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4" y="0"/>
            <a:ext cx="6943016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Єсенін і імажинізм</a:t>
            </a:r>
            <a:endParaRPr lang="fr-FR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268760"/>
            <a:ext cx="6329362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  </a:t>
            </a:r>
            <a:r>
              <a:rPr lang="ru-RU" sz="1600" dirty="0" err="1" smtClean="0"/>
              <a:t>Літературна</a:t>
            </a:r>
            <a:r>
              <a:rPr lang="ru-RU" sz="1600" dirty="0" smtClean="0"/>
              <a:t> </a:t>
            </a:r>
            <a:r>
              <a:rPr lang="ru-RU" sz="1600" dirty="0" err="1"/>
              <a:t>течія</a:t>
            </a:r>
            <a:r>
              <a:rPr lang="ru-RU" sz="1600" dirty="0"/>
              <a:t> </a:t>
            </a:r>
            <a:r>
              <a:rPr lang="ru-RU" sz="1600" dirty="0" err="1"/>
              <a:t>імажинізм</a:t>
            </a:r>
            <a:r>
              <a:rPr lang="ru-RU" sz="1600" dirty="0"/>
              <a:t> </a:t>
            </a:r>
            <a:r>
              <a:rPr lang="ru-RU" sz="1600" dirty="0" err="1"/>
              <a:t>офіційно</a:t>
            </a:r>
            <a:r>
              <a:rPr lang="ru-RU" sz="1600" dirty="0"/>
              <a:t> </a:t>
            </a:r>
            <a:r>
              <a:rPr lang="ru-RU" sz="1600" dirty="0" err="1"/>
              <a:t>оформилося</a:t>
            </a:r>
            <a:r>
              <a:rPr lang="ru-RU" sz="1600" dirty="0"/>
              <a:t> в </a:t>
            </a:r>
            <a:r>
              <a:rPr lang="ru-RU" sz="1600" dirty="0" err="1"/>
              <a:t>Росії</a:t>
            </a:r>
            <a:r>
              <a:rPr lang="ru-RU" sz="1600" dirty="0"/>
              <a:t> в </a:t>
            </a:r>
            <a:r>
              <a:rPr lang="ru-RU" sz="1600" dirty="0" smtClean="0"/>
              <a:t>1919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. Основа </a:t>
            </a:r>
            <a:r>
              <a:rPr lang="ru-RU" sz="1600" dirty="0" err="1"/>
              <a:t>імажинізму</a:t>
            </a:r>
            <a:r>
              <a:rPr lang="ru-RU" sz="1600" dirty="0"/>
              <a:t> </a:t>
            </a:r>
            <a:r>
              <a:rPr lang="ru-RU" sz="1600" dirty="0" smtClean="0"/>
              <a:t>—слово-метафора </a:t>
            </a:r>
            <a:r>
              <a:rPr lang="ru-RU" sz="1600" dirty="0"/>
              <a:t>з </a:t>
            </a:r>
            <a:r>
              <a:rPr lang="ru-RU" sz="1600" dirty="0" err="1"/>
              <a:t>єдиним</a:t>
            </a:r>
            <a:r>
              <a:rPr lang="ru-RU" sz="1600" dirty="0"/>
              <a:t> </a:t>
            </a:r>
            <a:r>
              <a:rPr lang="ru-RU" sz="1600" dirty="0" err="1"/>
              <a:t>певним</a:t>
            </a:r>
            <a:r>
              <a:rPr lang="ru-RU" sz="1600" dirty="0"/>
              <a:t> </a:t>
            </a:r>
            <a:r>
              <a:rPr lang="ru-RU" sz="1600" dirty="0" err="1"/>
              <a:t>значенням</a:t>
            </a:r>
            <a:r>
              <a:rPr lang="ru-RU" sz="1600" dirty="0"/>
              <a:t>. </a:t>
            </a:r>
            <a:r>
              <a:rPr lang="ru-RU" sz="1600" dirty="0" err="1"/>
              <a:t>Імажиністи</a:t>
            </a:r>
            <a:r>
              <a:rPr lang="ru-RU" sz="1600" dirty="0"/>
              <a:t> </a:t>
            </a:r>
            <a:r>
              <a:rPr lang="ru-RU" sz="1600" dirty="0" smtClean="0"/>
              <a:t>— </a:t>
            </a:r>
            <a:r>
              <a:rPr lang="ru-RU" sz="1600" dirty="0" err="1"/>
              <a:t>поетична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, члени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захоплювалися</a:t>
            </a:r>
            <a:r>
              <a:rPr lang="ru-RU" sz="1600" dirty="0"/>
              <a:t> «</a:t>
            </a:r>
            <a:r>
              <a:rPr lang="ru-RU" sz="1600" dirty="0" err="1"/>
              <a:t>теорією</a:t>
            </a:r>
            <a:r>
              <a:rPr lang="ru-RU" sz="1600" dirty="0"/>
              <a:t> образу». </a:t>
            </a:r>
            <a:r>
              <a:rPr lang="ru-RU" sz="1600" dirty="0" err="1"/>
              <a:t>Очолювали</a:t>
            </a:r>
            <a:r>
              <a:rPr lang="ru-RU" sz="1600" dirty="0"/>
              <a:t> </a:t>
            </a:r>
            <a:r>
              <a:rPr lang="ru-RU" sz="1600" dirty="0" err="1"/>
              <a:t>течію</a:t>
            </a:r>
            <a:r>
              <a:rPr lang="ru-RU" sz="1600" dirty="0"/>
              <a:t> В.Г. </a:t>
            </a:r>
            <a:r>
              <a:rPr lang="ru-RU" sz="1600" dirty="0" err="1"/>
              <a:t>Шершеневич</a:t>
            </a:r>
            <a:r>
              <a:rPr lang="ru-RU" sz="1600" dirty="0"/>
              <a:t>, </a:t>
            </a:r>
            <a:r>
              <a:rPr lang="ru-RU" sz="1600" dirty="0" smtClean="0"/>
              <a:t>А.Б</a:t>
            </a:r>
            <a:r>
              <a:rPr lang="ru-RU" sz="1600" dirty="0"/>
              <a:t>. </a:t>
            </a:r>
            <a:r>
              <a:rPr lang="ru-RU" sz="1600" dirty="0" err="1" smtClean="0"/>
              <a:t>Мариенгоф</a:t>
            </a:r>
            <a:r>
              <a:rPr lang="ru-RU" sz="1600" dirty="0" smtClean="0"/>
              <a:t> і </a:t>
            </a:r>
            <a:r>
              <a:rPr lang="ru-RU" sz="1600" dirty="0" err="1" smtClean="0"/>
              <a:t>С.А.Єсенін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dirty="0" smtClean="0"/>
              <a:t>  </a:t>
            </a:r>
            <a:r>
              <a:rPr lang="ru-RU" sz="1600" dirty="0" err="1" smtClean="0"/>
              <a:t>Провідні</a:t>
            </a:r>
            <a:r>
              <a:rPr lang="ru-RU" sz="1600" dirty="0" smtClean="0"/>
              <a:t> теми </a:t>
            </a:r>
            <a:r>
              <a:rPr lang="ru-RU" sz="1600" dirty="0" err="1" smtClean="0"/>
              <a:t>віршів</a:t>
            </a:r>
            <a:r>
              <a:rPr lang="ru-RU" sz="1600" dirty="0" smtClean="0"/>
              <a:t>: </a:t>
            </a:r>
            <a:r>
              <a:rPr lang="ru-RU" sz="1600" dirty="0" err="1"/>
              <a:t>любов</a:t>
            </a:r>
            <a:r>
              <a:rPr lang="ru-RU" sz="1600" dirty="0"/>
              <a:t> до </a:t>
            </a:r>
            <a:r>
              <a:rPr lang="ru-RU" sz="1600" dirty="0" err="1" smtClean="0"/>
              <a:t>батьківщини</a:t>
            </a:r>
            <a:r>
              <a:rPr lang="ru-RU" sz="1600" dirty="0"/>
              <a:t>, до </a:t>
            </a:r>
            <a:r>
              <a:rPr lang="ru-RU" sz="1600" dirty="0" err="1"/>
              <a:t>землі</a:t>
            </a:r>
            <a:r>
              <a:rPr lang="ru-RU" sz="1600" dirty="0"/>
              <a:t>; </a:t>
            </a:r>
            <a:r>
              <a:rPr lang="ru-RU" sz="1600" dirty="0" err="1"/>
              <a:t>замилування</a:t>
            </a:r>
            <a:r>
              <a:rPr lang="ru-RU" sz="1600" dirty="0"/>
              <a:t> </a:t>
            </a:r>
            <a:r>
              <a:rPr lang="ru-RU" sz="1600" dirty="0" smtClean="0"/>
              <a:t>природою, </a:t>
            </a:r>
            <a:r>
              <a:rPr lang="ru-RU" sz="1600" dirty="0" err="1" smtClean="0"/>
              <a:t>милосердне</a:t>
            </a:r>
            <a:r>
              <a:rPr lang="ru-RU" sz="1600" dirty="0" smtClean="0"/>
              <a:t> </a:t>
            </a:r>
            <a:r>
              <a:rPr lang="ru-RU" sz="1600" dirty="0" err="1"/>
              <a:t>ставлення</a:t>
            </a:r>
            <a:r>
              <a:rPr lang="ru-RU" sz="1600" dirty="0"/>
              <a:t> до </a:t>
            </a:r>
            <a:r>
              <a:rPr lang="ru-RU" sz="1600" dirty="0" err="1"/>
              <a:t>тварин</a:t>
            </a:r>
            <a:r>
              <a:rPr lang="ru-RU" sz="1600" dirty="0"/>
              <a:t>. </a:t>
            </a:r>
            <a:r>
              <a:rPr lang="ru-RU" sz="1600" dirty="0" err="1"/>
              <a:t>Уболіває</a:t>
            </a:r>
            <a:r>
              <a:rPr lang="ru-RU" sz="1600" dirty="0"/>
              <a:t> за </a:t>
            </a:r>
            <a:r>
              <a:rPr lang="ru-RU" sz="1600" dirty="0" smtClean="0"/>
              <a:t>долю села</a:t>
            </a:r>
            <a:r>
              <a:rPr lang="ru-RU" sz="1600" dirty="0"/>
              <a:t>, яке </a:t>
            </a:r>
            <a:r>
              <a:rPr lang="ru-RU" sz="1600" dirty="0" err="1"/>
              <a:t>стискує</a:t>
            </a:r>
            <a:r>
              <a:rPr lang="ru-RU" sz="1600" dirty="0"/>
              <a:t> «</a:t>
            </a:r>
            <a:r>
              <a:rPr lang="ru-RU" sz="1600" dirty="0" err="1"/>
              <a:t>залізна</a:t>
            </a:r>
            <a:r>
              <a:rPr lang="ru-RU" sz="1600" dirty="0"/>
              <a:t> рука»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/>
              <a:t>любовної</a:t>
            </a:r>
            <a:r>
              <a:rPr lang="ru-RU" sz="1600" dirty="0"/>
              <a:t> </a:t>
            </a:r>
            <a:r>
              <a:rPr lang="ru-RU" sz="1600" dirty="0" err="1"/>
              <a:t>лірики</a:t>
            </a:r>
            <a:r>
              <a:rPr lang="ru-RU" sz="1600" dirty="0"/>
              <a:t>. </a:t>
            </a:r>
            <a:r>
              <a:rPr lang="ru-RU" sz="1600" dirty="0" err="1" smtClean="0"/>
              <a:t>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вірш</a:t>
            </a:r>
            <a:r>
              <a:rPr lang="ru-RU" sz="1600" dirty="0" smtClean="0"/>
              <a:t> </a:t>
            </a:r>
            <a:r>
              <a:rPr lang="ru-RU" sz="1600" dirty="0" err="1" smtClean="0"/>
              <a:t>мелодійний</a:t>
            </a:r>
            <a:r>
              <a:rPr lang="ru-RU" sz="1600" dirty="0"/>
              <a:t>, легкий, </a:t>
            </a:r>
            <a:r>
              <a:rPr lang="ru-RU" sz="1600" dirty="0" err="1"/>
              <a:t>емоційно</a:t>
            </a:r>
            <a:r>
              <a:rPr lang="ru-RU" sz="1600" dirty="0"/>
              <a:t> </a:t>
            </a:r>
            <a:r>
              <a:rPr lang="ru-RU" sz="1600" dirty="0" err="1"/>
              <a:t>наснажений</a:t>
            </a:r>
            <a:r>
              <a:rPr lang="ru-RU" sz="1600" dirty="0"/>
              <a:t>, </a:t>
            </a:r>
            <a:r>
              <a:rPr lang="ru-RU" sz="1600" dirty="0" err="1"/>
              <a:t>близький</a:t>
            </a:r>
            <a:r>
              <a:rPr lang="ru-RU" sz="1600" dirty="0"/>
              <a:t> до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/>
              <a:t>. </a:t>
            </a:r>
          </a:p>
          <a:p>
            <a:pPr marL="0" indent="0" algn="just">
              <a:buNone/>
            </a:pPr>
            <a:r>
              <a:rPr lang="ru-RU" sz="1600" dirty="0" smtClean="0"/>
              <a:t>  У </a:t>
            </a:r>
            <a:r>
              <a:rPr lang="ru-RU" sz="1600" dirty="0"/>
              <a:t>1919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поети</a:t>
            </a:r>
            <a:r>
              <a:rPr lang="ru-RU" sz="1600" dirty="0"/>
              <a:t> </a:t>
            </a:r>
            <a:r>
              <a:rPr lang="ru-RU" sz="1600" dirty="0" err="1"/>
              <a:t>виступили</a:t>
            </a:r>
            <a:r>
              <a:rPr lang="ru-RU" sz="1600" dirty="0"/>
              <a:t> з </a:t>
            </a:r>
            <a:r>
              <a:rPr lang="ru-RU" sz="1600" dirty="0" err="1"/>
              <a:t>викладом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течії</a:t>
            </a:r>
            <a:r>
              <a:rPr lang="ru-RU" sz="1600" dirty="0"/>
              <a:t>. </a:t>
            </a:r>
            <a:r>
              <a:rPr lang="ru-RU" sz="1600" dirty="0" err="1"/>
              <a:t>Декларувалася</a:t>
            </a:r>
            <a:r>
              <a:rPr lang="ru-RU" sz="1600" dirty="0"/>
              <a:t> </a:t>
            </a:r>
            <a:r>
              <a:rPr lang="ru-RU" sz="1600" dirty="0" err="1"/>
              <a:t>самоцінність</a:t>
            </a:r>
            <a:r>
              <a:rPr lang="ru-RU" sz="1600" dirty="0"/>
              <a:t> не </a:t>
            </a:r>
            <a:r>
              <a:rPr lang="ru-RU" sz="1600" dirty="0" err="1"/>
              <a:t>пов'язаного</a:t>
            </a:r>
            <a:r>
              <a:rPr lang="ru-RU" sz="1600" dirty="0"/>
              <a:t> з </a:t>
            </a:r>
            <a:r>
              <a:rPr lang="ru-RU" sz="1600" dirty="0" err="1"/>
              <a:t>реальністю</a:t>
            </a:r>
            <a:r>
              <a:rPr lang="ru-RU" sz="1600" dirty="0"/>
              <a:t> </a:t>
            </a:r>
            <a:r>
              <a:rPr lang="ru-RU" sz="1600" dirty="0" smtClean="0"/>
              <a:t>слова-образу. </a:t>
            </a:r>
            <a:r>
              <a:rPr lang="ru-RU" sz="1600" dirty="0"/>
              <a:t>Але в 1920 в </a:t>
            </a:r>
            <a:r>
              <a:rPr lang="ru-RU" sz="1600" dirty="0" err="1"/>
              <a:t>статті</a:t>
            </a:r>
            <a:r>
              <a:rPr lang="ru-RU" sz="1600" dirty="0"/>
              <a:t> "Быт и </a:t>
            </a:r>
            <a:r>
              <a:rPr lang="ru-RU" sz="1600" dirty="0" smtClean="0"/>
              <a:t>искусство» </a:t>
            </a:r>
            <a:r>
              <a:rPr lang="ru-RU" sz="1600" dirty="0" err="1" smtClean="0"/>
              <a:t>Єсенін</a:t>
            </a:r>
            <a:r>
              <a:rPr lang="ru-RU" sz="1600" dirty="0" smtClean="0"/>
              <a:t> </a:t>
            </a:r>
            <a:r>
              <a:rPr lang="ru-RU" sz="1600" dirty="0" err="1"/>
              <a:t>відмічав</a:t>
            </a:r>
            <a:r>
              <a:rPr lang="ru-RU" sz="1600" dirty="0" smtClean="0"/>
              <a:t>:</a:t>
            </a:r>
            <a:r>
              <a:rPr lang="ru-RU" sz="1600" i="1" dirty="0" smtClean="0"/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Собратья мои увлеклись зрительной фигуральностью словесной формы, им кажется, что слово и образ — это уже всё. Но да простят мои собратья, если я им скажу, что такой подход к искусству слишком несерьёзный, так можно говорить об искусстве поверхностных впечатлений... но отнюдь не о том настоящем строгом искусстве, которое есть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значное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служение выявления внутренних потребностей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разума</a:t>
            </a:r>
            <a:r>
              <a:rPr lang="ru-RU" sz="1600" i="1" dirty="0" smtClean="0"/>
              <a:t>».</a:t>
            </a:r>
            <a:endParaRPr lang="fr-FR" sz="1600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3" y="116632"/>
            <a:ext cx="1323788" cy="19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54" y="207807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В.Г. </a:t>
            </a:r>
            <a:r>
              <a:rPr lang="ru-RU" sz="1400" dirty="0" err="1"/>
              <a:t>Шершеневич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04255"/>
            <a:ext cx="192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А.Б. </a:t>
            </a:r>
            <a:r>
              <a:rPr lang="ru-RU" sz="1400" dirty="0" err="1" smtClean="0"/>
              <a:t>Мариенгоф</a:t>
            </a:r>
            <a:r>
              <a:rPr lang="ru-RU" sz="1400" dirty="0" smtClean="0"/>
              <a:t> і С.А. </a:t>
            </a:r>
            <a:r>
              <a:rPr lang="ru-RU" sz="1400" dirty="0" err="1" smtClean="0"/>
              <a:t>Єсенін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" y="2636912"/>
            <a:ext cx="2103530" cy="164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3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154362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признається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імажинізмі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чутьём стремился к тому, что нашёл более или менее осознанным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зберігали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поетичні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батьківщина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Не я выдумал этот образ, он был и есть основа русского духа и глаза, но я первый развил его и положил основным камнем в своих стихах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так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поет про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ліричне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2012"/>
            <a:ext cx="3202198" cy="3040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5565" y="3030999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імажинізму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Єсенін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зрозумів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 1924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надіслав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"Лист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редакцію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"Правда",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розпуск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записав: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Имажинизм был формальной школой, которую мы хотели утвердить. Но эта школа не имела под собой почвы и умерла сама собой, оставив правду за органическим образом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3481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37" y="990020"/>
            <a:ext cx="8568952" cy="3528392"/>
          </a:xfrm>
        </p:spPr>
        <p:txBody>
          <a:bodyPr numCol="2"/>
          <a:lstStyle/>
          <a:p>
            <a:pPr marL="0" indent="0">
              <a:buNone/>
            </a:pP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Отговорила 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роща золотая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Березовым, веселым языком,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И журавли, печально пролетая,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Уж не жалеют больше ни о ком.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Кого жалеть? Ведь каждый в мире странник -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Пройдет, зайдет и вновь покинет дом.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О всех ушедших грезит конопляник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С широким месяцем над голубым прудом.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Стою один среди равнины голой,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А журавлей относит ветром в даль,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Я полон дум о юности веселой,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Но ничего в прошедшем мне не жаль.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endParaRPr lang="ru-RU" sz="1400" dirty="0">
              <a:latin typeface="Segoe Print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Не 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жаль мне лет, растраченных напрасно,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Не жаль души сиреневую </a:t>
            </a:r>
            <a:r>
              <a:rPr lang="ru-RU" sz="1400" dirty="0" err="1">
                <a:latin typeface="Segoe Print" pitchFamily="2" charset="0"/>
                <a:cs typeface="Times New Roman" pitchFamily="18" charset="0"/>
              </a:rPr>
              <a:t>цветь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В саду горит костер рябины красной,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Но никого не может он согреть.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endParaRPr lang="ru-RU" sz="1400" dirty="0">
              <a:latin typeface="Segoe Print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Не 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обгорят рябиновые кисти,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От желтизны не пропадет трава,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Как дерево роняет тихо листья,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Так я роняю грустные слова.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endParaRPr lang="ru-RU" sz="1400" dirty="0">
              <a:latin typeface="Segoe Print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И 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если время, ветром разметая,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Сгребет их все в один ненужный ком...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Скажите так... что роща золотая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1400" dirty="0">
                <a:latin typeface="Segoe Print" pitchFamily="2" charset="0"/>
                <a:cs typeface="Times New Roman" pitchFamily="18" charset="0"/>
              </a:rPr>
            </a:br>
            <a:r>
              <a:rPr lang="ru-RU" sz="1400" dirty="0">
                <a:latin typeface="Segoe Print" pitchFamily="2" charset="0"/>
                <a:cs typeface="Times New Roman" pitchFamily="18" charset="0"/>
              </a:rPr>
              <a:t>Отговорила милым языком.</a:t>
            </a:r>
            <a:endParaRPr lang="ru-RU" sz="14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2247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Отговорила роща золотая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Поезія Єсеніна Сергія Олександровича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816" y="4293096"/>
            <a:ext cx="84265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Аналіз.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філософської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лірики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загальнолюдських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хвилювали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художника.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пронизаний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фольклорними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мотивами.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намічаються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«Роща золота» - метафора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асоціюється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молодістю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веселощами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самим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Журавлі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асоціюються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мріями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романтичними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ідиліями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щастям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Але все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 думку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героя, далеко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залишилося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розчинилася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переходить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Герой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розмірковує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швидкоплинності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констатує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сумну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 перший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насичено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паралелізмами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душевний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зіставляється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співчуває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героєві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І, в той же час,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герой, як і будь-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законами.</a:t>
            </a:r>
          </a:p>
        </p:txBody>
      </p:sp>
    </p:spTree>
    <p:extLst>
      <p:ext uri="{BB962C8B-B14F-4D97-AF65-F5344CB8AC3E}">
        <p14:creationId xmlns:p14="http://schemas.microsoft.com/office/powerpoint/2010/main" val="19745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379" y="0"/>
            <a:ext cx="10457407" cy="6957392"/>
          </a:xfrm>
          <a:prstGeom prst="rect">
            <a:avLst/>
          </a:prstGeom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Поезія Єсеніна Сергія Олександровича</a:t>
            </a:r>
            <a:r>
              <a:rPr lang="ru-RU" dirty="0"/>
              <a:t/>
            </a:r>
            <a:br>
              <a:rPr lang="ru-RU" dirty="0"/>
            </a:br>
            <a:endParaRPr lang="fr-F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1"/>
            <a:ext cx="3816424" cy="5688632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Segoe Print" pitchFamily="2" charset="0"/>
              </a:rPr>
              <a:t>Не </a:t>
            </a:r>
            <a:r>
              <a:rPr lang="ru-RU" sz="1400" dirty="0">
                <a:latin typeface="Segoe Print" pitchFamily="2" charset="0"/>
              </a:rPr>
              <a:t>жалею, не зову, не плачу,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Все пройдет, как с белых яблонь дым.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Увяданья золотом охваченный,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Я не буду больше молодым.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Ты теперь не так уж будешь биться,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Сердце, тронутое холодком,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И страна березового ситца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Не заманит шляться босиком.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Дух бродяжий! ты все реже, реже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Расшевеливаешь пламень уст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О, моя утраченная свежесть,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Буйство глаз и половодье чувств!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Я теперь скупее стал в желаньях,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Жизнь моя, иль ты приснилась мне?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Словно я весенней гулкой ранью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Проскакал на розовом коне.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Все мы, все мы в этом мире тленны,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Тихо льется с кленов листьев медь...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Будь же ты вовек благословенно,</a:t>
            </a:r>
            <a:r>
              <a:rPr lang="ru-RU" sz="1400" dirty="0">
                <a:latin typeface="Segoe Print" pitchFamily="2" charset="0"/>
              </a:rPr>
              <a:t/>
            </a:r>
            <a:br>
              <a:rPr lang="ru-RU" sz="1400" dirty="0">
                <a:latin typeface="Segoe Print" pitchFamily="2" charset="0"/>
              </a:rPr>
            </a:br>
            <a:r>
              <a:rPr lang="ru-RU" sz="1400" dirty="0">
                <a:latin typeface="Segoe Print" pitchFamily="2" charset="0"/>
              </a:rPr>
              <a:t>Что пришло </a:t>
            </a:r>
            <a:r>
              <a:rPr lang="ru-RU" sz="1400" dirty="0" err="1">
                <a:latin typeface="Segoe Print" pitchFamily="2" charset="0"/>
              </a:rPr>
              <a:t>процвесть</a:t>
            </a:r>
            <a:r>
              <a:rPr lang="ru-RU" sz="1400" dirty="0">
                <a:latin typeface="Segoe Print" pitchFamily="2" charset="0"/>
              </a:rPr>
              <a:t> и умереть.</a:t>
            </a:r>
            <a:endParaRPr lang="fr-FR" sz="1400" dirty="0" smtClean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182525"/>
            <a:ext cx="4192361" cy="4678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Аналіз.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написаний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Єсеніним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1921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монолог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найпотаємнішими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думами 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почуттями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завідомо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припускаючи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співрозмовнику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одного,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розраховувати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інтонація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сповідальна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довірча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прощальна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 в той же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вдячна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Пісенність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безсумнівна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строфі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Епітети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метафори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для того,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повніше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себе.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сьогодення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зливається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картину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написан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простою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підтексту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прочитання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по-іншому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Але все ж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щирість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щирість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Читаєш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безоглядно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віриш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написав: "Не жалею, не зову,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плачу...".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618" y="650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Не жалею, не зову, не </a:t>
            </a:r>
            <a:r>
              <a:rPr lang="ru-RU" sz="2400" b="1" i="1" dirty="0" smtClean="0"/>
              <a:t>плачу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8382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4" y="0"/>
            <a:ext cx="6943016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Поезія Єсеніна Сергія Олександровича</a:t>
            </a:r>
            <a:endParaRPr lang="fr-F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268761"/>
            <a:ext cx="6329362" cy="3384375"/>
          </a:xfrm>
        </p:spPr>
        <p:txBody>
          <a:bodyPr numCol="2"/>
          <a:lstStyle/>
          <a:p>
            <a:pPr marL="0" indent="0">
              <a:buNone/>
            </a:pPr>
            <a:r>
              <a:rPr lang="ru-RU" sz="1600" dirty="0"/>
              <a:t>Шаганэ ты моя, Шаганэ!</a:t>
            </a:r>
            <a:br>
              <a:rPr lang="ru-RU" sz="1600" dirty="0"/>
            </a:br>
            <a:r>
              <a:rPr lang="ru-RU" sz="1600" dirty="0"/>
              <a:t>Потому что я с севера, что ли,</a:t>
            </a:r>
            <a:br>
              <a:rPr lang="ru-RU" sz="1600" dirty="0"/>
            </a:br>
            <a:r>
              <a:rPr lang="ru-RU" sz="1600" dirty="0"/>
              <a:t>Я готов рассказать тебе поле,</a:t>
            </a:r>
            <a:br>
              <a:rPr lang="ru-RU" sz="1600" dirty="0"/>
            </a:br>
            <a:r>
              <a:rPr lang="ru-RU" sz="1600" dirty="0"/>
              <a:t>Про волнистую рожь при луне.</a:t>
            </a:r>
            <a:br>
              <a:rPr lang="ru-RU" sz="1600" dirty="0"/>
            </a:br>
            <a:r>
              <a:rPr lang="ru-RU" sz="1600" dirty="0"/>
              <a:t>Шаганэ ты моя, Шаганэ.</a:t>
            </a:r>
          </a:p>
          <a:p>
            <a:pPr marL="0" indent="0">
              <a:buNone/>
            </a:pPr>
            <a:r>
              <a:rPr lang="ru-RU" sz="1600" dirty="0"/>
              <a:t>Потому что я с севера, что ли,</a:t>
            </a:r>
            <a:br>
              <a:rPr lang="ru-RU" sz="1600" dirty="0"/>
            </a:br>
            <a:r>
              <a:rPr lang="ru-RU" sz="1600" dirty="0"/>
              <a:t>Что луна там огромней в сто раз,</a:t>
            </a:r>
            <a:br>
              <a:rPr lang="ru-RU" sz="1600" dirty="0"/>
            </a:br>
            <a:r>
              <a:rPr lang="ru-RU" sz="1600" dirty="0"/>
              <a:t>Как бы ни был красив Шираз,</a:t>
            </a:r>
            <a:br>
              <a:rPr lang="ru-RU" sz="1600" dirty="0"/>
            </a:br>
            <a:r>
              <a:rPr lang="ru-RU" sz="1600" dirty="0"/>
              <a:t>Он не лучше рязанских раздолий.</a:t>
            </a:r>
            <a:br>
              <a:rPr lang="ru-RU" sz="1600" dirty="0"/>
            </a:br>
            <a:r>
              <a:rPr lang="ru-RU" sz="1600" dirty="0"/>
              <a:t>Потому что я с севера, что ли?</a:t>
            </a:r>
          </a:p>
          <a:p>
            <a:pPr marL="0" indent="0">
              <a:buNone/>
            </a:pPr>
            <a:r>
              <a:rPr lang="ru-RU" sz="1600" dirty="0"/>
              <a:t>Я готов рассказать тебе поле,</a:t>
            </a:r>
            <a:br>
              <a:rPr lang="ru-RU" sz="1600" dirty="0"/>
            </a:br>
            <a:r>
              <a:rPr lang="ru-RU" sz="1600" dirty="0"/>
              <a:t>Эти волосы взял я у ржи,</a:t>
            </a:r>
            <a:br>
              <a:rPr lang="ru-RU" sz="1600" dirty="0"/>
            </a:br>
            <a:r>
              <a:rPr lang="ru-RU" sz="1600" dirty="0"/>
              <a:t>Если хочешь, на палец вяжи —</a:t>
            </a:r>
            <a:br>
              <a:rPr lang="ru-RU" sz="1600" dirty="0"/>
            </a:br>
            <a:r>
              <a:rPr lang="ru-RU" sz="1600" dirty="0"/>
              <a:t>Я нисколько не чувствую боли.</a:t>
            </a:r>
            <a:br>
              <a:rPr lang="ru-RU" sz="1600" dirty="0"/>
            </a:br>
            <a:r>
              <a:rPr lang="ru-RU" sz="1600" dirty="0"/>
              <a:t>Я готов рассказать тебе поле.</a:t>
            </a:r>
          </a:p>
          <a:p>
            <a:pPr marL="0" indent="0">
              <a:buNone/>
            </a:pPr>
            <a:r>
              <a:rPr lang="ru-RU" sz="1600" dirty="0" smtClean="0"/>
              <a:t>Про </a:t>
            </a:r>
            <a:r>
              <a:rPr lang="ru-RU" sz="1600" dirty="0"/>
              <a:t>волнистую рожь при луне</a:t>
            </a:r>
            <a:br>
              <a:rPr lang="ru-RU" sz="1600" dirty="0"/>
            </a:br>
            <a:r>
              <a:rPr lang="ru-RU" sz="1600" dirty="0"/>
              <a:t>По кудрям ты моим догадайся.</a:t>
            </a:r>
            <a:br>
              <a:rPr lang="ru-RU" sz="1600" dirty="0"/>
            </a:br>
            <a:r>
              <a:rPr lang="ru-RU" sz="1600" dirty="0"/>
              <a:t>Дорогая, шути, улыбайся,</a:t>
            </a:r>
            <a:br>
              <a:rPr lang="ru-RU" sz="1600" dirty="0"/>
            </a:br>
            <a:r>
              <a:rPr lang="ru-RU" sz="1600" dirty="0"/>
              <a:t>Не буди только память во мне</a:t>
            </a:r>
            <a:br>
              <a:rPr lang="ru-RU" sz="1600" dirty="0"/>
            </a:br>
            <a:r>
              <a:rPr lang="ru-RU" sz="1600" dirty="0"/>
              <a:t>Про волнистую рожь при луне.</a:t>
            </a:r>
          </a:p>
          <a:p>
            <a:pPr marL="0" indent="0">
              <a:buNone/>
            </a:pPr>
            <a:r>
              <a:rPr lang="ru-RU" sz="1600" dirty="0"/>
              <a:t>Шаганэ ты моя, Шаганэ!</a:t>
            </a:r>
            <a:br>
              <a:rPr lang="ru-RU" sz="1600" dirty="0"/>
            </a:br>
            <a:r>
              <a:rPr lang="ru-RU" sz="1600" dirty="0"/>
              <a:t>Там, на севере, девушка тоже,</a:t>
            </a:r>
            <a:br>
              <a:rPr lang="ru-RU" sz="1600" dirty="0"/>
            </a:br>
            <a:r>
              <a:rPr lang="ru-RU" sz="1600" dirty="0"/>
              <a:t>На тебя она страшно похожа,</a:t>
            </a:r>
            <a:br>
              <a:rPr lang="ru-RU" sz="1600" dirty="0"/>
            </a:br>
            <a:r>
              <a:rPr lang="ru-RU" sz="1600" dirty="0"/>
              <a:t>Может, думает обо мне...</a:t>
            </a:r>
            <a:br>
              <a:rPr lang="ru-RU" sz="1600" dirty="0"/>
            </a:br>
            <a:r>
              <a:rPr lang="ru-RU" sz="1600" dirty="0"/>
              <a:t>Шаганэ ты моя, Шаганэ!</a:t>
            </a:r>
          </a:p>
          <a:p>
            <a:pPr marL="0" indent="0" algn="just">
              <a:buNone/>
            </a:pPr>
            <a:endParaRPr lang="fr-FR" sz="1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79912" y="930749"/>
            <a:ext cx="27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Шаганэ ты моя, Шаганэ!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4653136"/>
            <a:ext cx="5760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Аналіз.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Вірш «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Шагане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ти моя,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Шагане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!», Сергій Єсенін присвятив молодій вчительці з Батумі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Шагане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Тальян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з якою поет зустрічався, будучи на Кавказі, в грудні 1924 року. У «Перських мотиви» оспівана чиста, радісна, мовчазна і непідкупна любов. Такою була 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Шагане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Тальян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яку Сергій Єсенін часто відвідував у Батумі, дарував квіти, читав вірші. Дівчині в ту пору було 24 роки, за походженням вона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Ахалціхского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вірменка.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«Шагане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моя, Шагане!»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романтичне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прекрасної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персіянке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Шагане.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сердечності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Шагане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" y="764704"/>
            <a:ext cx="2029953" cy="2854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" y="3686789"/>
            <a:ext cx="214882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th2</Template>
  <TotalTime>387</TotalTime>
  <Words>905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th2</vt:lpstr>
      <vt:lpstr>Єсенін Сергій Олександрович</vt:lpstr>
      <vt:lpstr>Біографія</vt:lpstr>
      <vt:lpstr>Біографія</vt:lpstr>
      <vt:lpstr>Єсенін і імажинізм</vt:lpstr>
      <vt:lpstr>Через рік Єсенін признається, що в імажинізмі він "чутьём стремился к тому, что нашёл более или менее осознанным". Для нього зберігали своє значення і традиційні поетичні образи - батьківщина, природи та ін. "Не я выдумал этот образ, он был и есть основа русского духа и глаза, но я первый развил его и положил основным камнем в своих стихах" - так пише поет про "ліричне відчуття" і традиційну образність.   </vt:lpstr>
      <vt:lpstr>Презентация PowerPoint</vt:lpstr>
      <vt:lpstr>Поезія Єсеніна Сергія Олександровича </vt:lpstr>
      <vt:lpstr>Поезія Єсеніна Сергія Олександровича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Єсенін Сергій Олександрович</dc:title>
  <dc:creator>Даша</dc:creator>
  <cp:lastModifiedBy>Даша</cp:lastModifiedBy>
  <cp:revision>28</cp:revision>
  <dcterms:created xsi:type="dcterms:W3CDTF">2014-02-01T22:06:32Z</dcterms:created>
  <dcterms:modified xsi:type="dcterms:W3CDTF">2014-02-02T20:20:14Z</dcterms:modified>
</cp:coreProperties>
</file>