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DEA7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6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75656" y="2060848"/>
            <a:ext cx="639778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Догляд за </a:t>
            </a:r>
            <a:r>
              <a:rPr lang="ru-RU" sz="5400" b="1" dirty="0" err="1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хворими</a:t>
            </a:r>
            <a:endParaRPr lang="ru-RU" sz="5400" b="1" cap="none" spc="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867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276872"/>
            <a:ext cx="6508444" cy="13977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1DEA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1430"/>
                <a:solidFill>
                  <a:srgbClr val="F1DEA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11430"/>
                <a:solidFill>
                  <a:srgbClr val="F1DEA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1430"/>
                <a:solidFill>
                  <a:srgbClr val="F1DEA7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ru-RU" sz="5400" b="1" cap="none" spc="0" dirty="0">
              <a:ln w="11430"/>
              <a:solidFill>
                <a:srgbClr val="F1DEA7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7103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3360" y="1150815"/>
            <a:ext cx="4572000" cy="1015663"/>
          </a:xfrm>
          <a:prstGeom prst="rect">
            <a:avLst/>
          </a:prstGeom>
          <a:solidFill>
            <a:srgbClr val="F1DEA7">
              <a:alpha val="94118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sz="2000" b="1" i="1" dirty="0">
                <a:latin typeface="Monotype Corsiva" panose="03010101010201010101" pitchFamily="66" charset="0"/>
              </a:rPr>
              <a:t>Догляд за </a:t>
            </a:r>
            <a:r>
              <a:rPr lang="ru-RU" sz="2000" b="1" i="1" dirty="0" err="1">
                <a:latin typeface="Monotype Corsiva" panose="03010101010201010101" pitchFamily="66" charset="0"/>
              </a:rPr>
              <a:t>хворими</a:t>
            </a:r>
            <a:r>
              <a:rPr lang="ru-RU" sz="2000" b="1" i="1" dirty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- </a:t>
            </a:r>
            <a:r>
              <a:rPr lang="ru-RU" sz="2000" dirty="0" err="1">
                <a:latin typeface="Monotype Corsiva" panose="03010101010201010101" pitchFamily="66" charset="0"/>
              </a:rPr>
              <a:t>це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сукупність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заходів</a:t>
            </a:r>
            <a:r>
              <a:rPr lang="ru-RU" sz="2000" dirty="0">
                <a:latin typeface="Monotype Corsiva" panose="03010101010201010101" pitchFamily="66" charset="0"/>
              </a:rPr>
              <a:t>, </a:t>
            </a:r>
            <a:r>
              <a:rPr lang="ru-RU" sz="2000" dirty="0" err="1">
                <a:latin typeface="Monotype Corsiva" panose="03010101010201010101" pitchFamily="66" charset="0"/>
              </a:rPr>
              <a:t>спрямованих</a:t>
            </a:r>
            <a:r>
              <a:rPr lang="ru-RU" sz="2000" dirty="0">
                <a:latin typeface="Monotype Corsiva" panose="03010101010201010101" pitchFamily="66" charset="0"/>
              </a:rPr>
              <a:t> на </a:t>
            </a:r>
            <a:r>
              <a:rPr lang="ru-RU" sz="2000" dirty="0" err="1">
                <a:latin typeface="Monotype Corsiva" panose="03010101010201010101" pitchFamily="66" charset="0"/>
              </a:rPr>
              <a:t>полегшення</a:t>
            </a:r>
            <a:r>
              <a:rPr lang="ru-RU" sz="2000" dirty="0">
                <a:latin typeface="Monotype Corsiva" panose="03010101010201010101" pitchFamily="66" charset="0"/>
              </a:rPr>
              <a:t> стану хворого і </a:t>
            </a:r>
            <a:r>
              <a:rPr lang="ru-RU" sz="2000" dirty="0" err="1">
                <a:latin typeface="Monotype Corsiva" panose="03010101010201010101" pitchFamily="66" charset="0"/>
              </a:rPr>
              <a:t>забезпечення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успіху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його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лікування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3" name="Рисунок 2" descr="uzn_13754164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785320"/>
            <a:ext cx="4138302" cy="27623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hin-Implant-Surgery-in-Ind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914" y="2554301"/>
            <a:ext cx="3240360" cy="4068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e4a6eae2764brsv16-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0870" y="4005063"/>
            <a:ext cx="4803286" cy="240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71769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32656"/>
            <a:ext cx="777686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err="1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Транспортування</a:t>
            </a:r>
            <a:r>
              <a:rPr lang="ru-RU" sz="4800" b="1" cap="none" spc="0" dirty="0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cap="none" spc="0" dirty="0" err="1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хворих</a:t>
            </a:r>
            <a:endParaRPr lang="ru-RU" sz="4800" b="1" cap="none" spc="0" dirty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Транспортування хворого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6903" y="213285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36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9028" y="260647"/>
            <a:ext cx="599330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Догляд за </a:t>
            </a:r>
            <a:r>
              <a:rPr lang="ru-RU" sz="4000" b="1" dirty="0" err="1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важкохворими</a:t>
            </a:r>
            <a:r>
              <a:rPr lang="ru-RU" sz="4000" b="1" dirty="0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4000" b="1" dirty="0" err="1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годування</a:t>
            </a:r>
            <a:r>
              <a:rPr lang="ru-RU" sz="40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40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поїння</a:t>
            </a:r>
            <a:endParaRPr lang="ru-RU" sz="4000" b="1" cap="none" spc="0" dirty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Догляд за важкохворими,годування, поїння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28600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1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2"/>
            <a:ext cx="775385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Вимірювання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пульсу,  </a:t>
            </a:r>
            <a:r>
              <a:rPr lang="ru-RU" sz="4800" b="1" dirty="0" err="1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тиску</a:t>
            </a:r>
            <a:r>
              <a:rPr lang="ru-RU" sz="4800" b="1" dirty="0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</a:t>
            </a:r>
          </a:p>
          <a:p>
            <a:pPr algn="ctr"/>
            <a:r>
              <a:rPr lang="ru-RU" sz="4800" b="1" dirty="0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дихання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температури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тіла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800" b="1" cap="none" spc="0" dirty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Вимірювання пульсу, тиску, дихання, температури тіла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5176" y="2492896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8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660850"/>
            <a:ext cx="4572000" cy="923330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 smtClean="0"/>
              <a:t> </a:t>
            </a:r>
            <a:r>
              <a:rPr lang="ru-RU" dirty="0"/>
              <a:t>Для </a:t>
            </a:r>
            <a:r>
              <a:rPr lang="ru-RU" dirty="0" err="1"/>
              <a:t>утамування</a:t>
            </a:r>
            <a:r>
              <a:rPr lang="ru-RU" dirty="0"/>
              <a:t> </a:t>
            </a:r>
            <a:r>
              <a:rPr lang="ru-RU" dirty="0" err="1"/>
              <a:t>спраги</a:t>
            </a:r>
            <a:r>
              <a:rPr lang="ru-RU" dirty="0"/>
              <a:t> </a:t>
            </a:r>
            <a:r>
              <a:rPr lang="ru-RU" dirty="0" err="1"/>
              <a:t>дають</a:t>
            </a:r>
            <a:r>
              <a:rPr lang="ru-RU" dirty="0"/>
              <a:t> </a:t>
            </a:r>
            <a:r>
              <a:rPr lang="ru-RU" dirty="0" err="1"/>
              <a:t>мінеральну</a:t>
            </a:r>
            <a:r>
              <a:rPr lang="ru-RU" dirty="0"/>
              <a:t> воду і солоно-</a:t>
            </a:r>
            <a:r>
              <a:rPr lang="ru-RU" dirty="0" err="1"/>
              <a:t>лужну</a:t>
            </a:r>
            <a:r>
              <a:rPr lang="ru-RU" dirty="0"/>
              <a:t> </a:t>
            </a:r>
            <a:r>
              <a:rPr lang="ru-RU" dirty="0" err="1"/>
              <a:t>суміш</a:t>
            </a:r>
            <a:r>
              <a:rPr lang="ru-RU" dirty="0"/>
              <a:t>: на 1 л води 5 г </a:t>
            </a:r>
            <a:r>
              <a:rPr lang="ru-RU" dirty="0" err="1"/>
              <a:t>кухонної</a:t>
            </a:r>
            <a:r>
              <a:rPr lang="ru-RU" dirty="0"/>
              <a:t> </a:t>
            </a:r>
            <a:r>
              <a:rPr lang="ru-RU" dirty="0" err="1"/>
              <a:t>солі</a:t>
            </a:r>
            <a:r>
              <a:rPr lang="ru-RU" dirty="0"/>
              <a:t> і 2 г </a:t>
            </a:r>
            <a:r>
              <a:rPr lang="ru-RU" dirty="0" err="1"/>
              <a:t>гідрокарбонату</a:t>
            </a:r>
            <a:r>
              <a:rPr lang="ru-RU" dirty="0"/>
              <a:t> </a:t>
            </a:r>
            <a:r>
              <a:rPr lang="ru-RU" dirty="0" err="1"/>
              <a:t>натрію</a:t>
            </a:r>
            <a:r>
              <a:rPr lang="ru-RU" dirty="0"/>
              <a:t>. </a:t>
            </a:r>
          </a:p>
        </p:txBody>
      </p:sp>
      <p:pic>
        <p:nvPicPr>
          <p:cNvPr id="3" name="Рисунок 2" descr="201112141351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1398506"/>
            <a:ext cx="376644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07238" y="188640"/>
            <a:ext cx="83295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Догляд за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опіковими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хворими</a:t>
            </a:r>
            <a:endParaRPr lang="ru-RU" sz="4800" b="1" cap="none" spc="0" dirty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238" y="2782669"/>
            <a:ext cx="4572000" cy="646331"/>
          </a:xfrm>
          <a:prstGeom prst="rect">
            <a:avLst/>
          </a:prstGeom>
          <a:solidFill>
            <a:srgbClr val="F1DEA7">
              <a:alpha val="87059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 err="1"/>
              <a:t>Ліжко</a:t>
            </a:r>
            <a:r>
              <a:rPr lang="ru-RU" dirty="0"/>
              <a:t> </a:t>
            </a:r>
            <a:r>
              <a:rPr lang="ru-RU" dirty="0" err="1"/>
              <a:t>застеляють</a:t>
            </a:r>
            <a:r>
              <a:rPr lang="ru-RU" dirty="0"/>
              <a:t> стерильною </a:t>
            </a:r>
            <a:r>
              <a:rPr lang="ru-RU" dirty="0" err="1"/>
              <a:t>білизною</a:t>
            </a:r>
            <a:r>
              <a:rPr lang="ru-RU" dirty="0"/>
              <a:t>, </a:t>
            </a:r>
            <a:r>
              <a:rPr lang="ru-RU" dirty="0" err="1"/>
              <a:t>бо</a:t>
            </a:r>
            <a:r>
              <a:rPr lang="ru-RU" dirty="0"/>
              <a:t> </a:t>
            </a:r>
            <a:r>
              <a:rPr lang="ru-RU" dirty="0" err="1"/>
              <a:t>обпечені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сприйнятливі</a:t>
            </a:r>
            <a:r>
              <a:rPr lang="ru-RU" dirty="0"/>
              <a:t> до </a:t>
            </a:r>
            <a:r>
              <a:rPr lang="ru-RU" dirty="0" err="1"/>
              <a:t>інфекцій</a:t>
            </a:r>
            <a:r>
              <a:rPr lang="ru-RU" dirty="0"/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5125" y="3702248"/>
            <a:ext cx="4572000" cy="923330"/>
          </a:xfrm>
          <a:prstGeom prst="rect">
            <a:avLst/>
          </a:prstGeom>
          <a:solidFill>
            <a:srgbClr val="F1DEA7">
              <a:alpha val="87059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 smtClean="0"/>
              <a:t>Треба </a:t>
            </a:r>
            <a:r>
              <a:rPr lang="ru-RU" dirty="0" err="1"/>
              <a:t>стежити</a:t>
            </a:r>
            <a:r>
              <a:rPr lang="ru-RU" dirty="0"/>
              <a:t> за пульсом, </a:t>
            </a:r>
            <a:r>
              <a:rPr lang="ru-RU" dirty="0" err="1"/>
              <a:t>диханням</a:t>
            </a:r>
            <a:r>
              <a:rPr lang="ru-RU" dirty="0"/>
              <a:t>, температурою </a:t>
            </a:r>
            <a:r>
              <a:rPr lang="ru-RU" dirty="0" err="1"/>
              <a:t>тіла</a:t>
            </a:r>
            <a:r>
              <a:rPr lang="ru-RU" dirty="0"/>
              <a:t> і </a:t>
            </a:r>
            <a:r>
              <a:rPr lang="ru-RU" dirty="0" err="1"/>
              <a:t>своєчасністю</a:t>
            </a:r>
            <a:r>
              <a:rPr lang="ru-RU" dirty="0"/>
              <a:t> </a:t>
            </a:r>
            <a:r>
              <a:rPr lang="ru-RU" dirty="0" err="1"/>
              <a:t>фізіологічних</a:t>
            </a:r>
            <a:r>
              <a:rPr lang="ru-RU" dirty="0"/>
              <a:t> </a:t>
            </a:r>
            <a:r>
              <a:rPr lang="ru-RU" dirty="0" err="1"/>
              <a:t>випорожнень</a:t>
            </a:r>
            <a:r>
              <a:rPr lang="ru-RU" dirty="0"/>
              <a:t> </a:t>
            </a:r>
            <a:r>
              <a:rPr lang="ru-RU" dirty="0" err="1"/>
              <a:t>хворих</a:t>
            </a:r>
            <a:r>
              <a:rPr lang="ru-RU" dirty="0"/>
              <a:t>. </a:t>
            </a:r>
          </a:p>
        </p:txBody>
      </p:sp>
      <p:pic>
        <p:nvPicPr>
          <p:cNvPr id="9" name="Рисунок 8" descr="b_2010-12-09_12918999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57808" y="4163911"/>
            <a:ext cx="3300666" cy="2640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680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7" y="188640"/>
            <a:ext cx="93245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solidFill>
                  <a:srgbClr val="F1DEA7"/>
                </a:solidFill>
              </a:rPr>
              <a:t>Догляд за </a:t>
            </a:r>
            <a:r>
              <a:rPr lang="ru-RU" sz="4800" b="1" dirty="0" err="1">
                <a:solidFill>
                  <a:srgbClr val="F1DEA7"/>
                </a:solidFill>
              </a:rPr>
              <a:t>післяопераційними</a:t>
            </a:r>
            <a:r>
              <a:rPr lang="ru-RU" sz="4800" b="1" dirty="0">
                <a:solidFill>
                  <a:srgbClr val="F1DEA7"/>
                </a:solidFill>
              </a:rPr>
              <a:t> </a:t>
            </a:r>
            <a:r>
              <a:rPr lang="ru-RU" sz="4800" b="1" dirty="0" err="1">
                <a:solidFill>
                  <a:srgbClr val="F1DEA7"/>
                </a:solidFill>
              </a:rPr>
              <a:t>хворими</a:t>
            </a:r>
            <a:endParaRPr lang="ru-RU" sz="4800" b="1" cap="none" spc="0" dirty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60850"/>
            <a:ext cx="4572000" cy="923330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Треба </a:t>
            </a:r>
            <a:r>
              <a:rPr lang="ru-RU" dirty="0" err="1"/>
              <a:t>вміти</a:t>
            </a:r>
            <a:r>
              <a:rPr lang="ru-RU" dirty="0"/>
              <a:t> </a:t>
            </a:r>
            <a:r>
              <a:rPr lang="ru-RU" dirty="0" err="1"/>
              <a:t>голити</a:t>
            </a:r>
            <a:r>
              <a:rPr lang="ru-RU" dirty="0"/>
              <a:t> хворого, </a:t>
            </a:r>
            <a:r>
              <a:rPr lang="ru-RU" dirty="0" err="1"/>
              <a:t>ставити</a:t>
            </a:r>
            <a:r>
              <a:rPr lang="ru-RU" dirty="0"/>
              <a:t> </a:t>
            </a:r>
            <a:r>
              <a:rPr lang="ru-RU" dirty="0" err="1"/>
              <a:t>йому</a:t>
            </a:r>
            <a:r>
              <a:rPr lang="ru-RU" dirty="0"/>
              <a:t> </a:t>
            </a:r>
            <a:r>
              <a:rPr lang="ru-RU" dirty="0" err="1"/>
              <a:t>очисну</a:t>
            </a:r>
            <a:r>
              <a:rPr lang="ru-RU" dirty="0"/>
              <a:t> </a:t>
            </a:r>
            <a:r>
              <a:rPr lang="ru-RU" dirty="0" err="1"/>
              <a:t>клізму</a:t>
            </a:r>
            <a:r>
              <a:rPr lang="ru-RU" dirty="0"/>
              <a:t>, </a:t>
            </a:r>
            <a:r>
              <a:rPr lang="ru-RU" dirty="0" err="1"/>
              <a:t>вимити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, </a:t>
            </a:r>
            <a:r>
              <a:rPr lang="ru-RU" dirty="0" err="1"/>
              <a:t>підстригти</a:t>
            </a:r>
            <a:r>
              <a:rPr lang="ru-RU" dirty="0"/>
              <a:t> </a:t>
            </a:r>
            <a:r>
              <a:rPr lang="ru-RU" dirty="0" err="1"/>
              <a:t>нігті</a:t>
            </a:r>
            <a:r>
              <a:rPr lang="ru-RU" dirty="0"/>
              <a:t> на руках і </a:t>
            </a:r>
            <a:r>
              <a:rPr lang="ru-RU" dirty="0" smtClean="0"/>
              <a:t>ногах.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852936"/>
            <a:ext cx="4572000" cy="923330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післяопераційний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спостерігати</a:t>
            </a:r>
            <a:r>
              <a:rPr lang="ru-RU" dirty="0"/>
              <a:t> за частотою пульсу, </a:t>
            </a:r>
            <a:r>
              <a:rPr lang="ru-RU" dirty="0" err="1"/>
              <a:t>серцевих</a:t>
            </a:r>
            <a:r>
              <a:rPr lang="ru-RU" dirty="0"/>
              <a:t> </a:t>
            </a:r>
            <a:r>
              <a:rPr lang="ru-RU" dirty="0" err="1"/>
              <a:t>скорочень</a:t>
            </a:r>
            <a:r>
              <a:rPr lang="ru-RU" dirty="0"/>
              <a:t>, </a:t>
            </a:r>
            <a:r>
              <a:rPr lang="ru-RU" dirty="0" err="1"/>
              <a:t>вимірювати</a:t>
            </a:r>
            <a:r>
              <a:rPr lang="ru-RU" dirty="0"/>
              <a:t> температуру </a:t>
            </a:r>
            <a:r>
              <a:rPr lang="ru-RU" dirty="0" err="1" smtClean="0"/>
              <a:t>тіла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05064"/>
            <a:ext cx="4572000" cy="646331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післяопераційний</a:t>
            </a:r>
            <a:r>
              <a:rPr lang="ru-RU" dirty="0"/>
              <a:t>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можлива</a:t>
            </a:r>
            <a:r>
              <a:rPr lang="ru-RU" dirty="0"/>
              <a:t> </a:t>
            </a:r>
            <a:r>
              <a:rPr lang="ru-RU" dirty="0" err="1"/>
              <a:t>зовнішня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внутрішня</a:t>
            </a:r>
            <a:r>
              <a:rPr lang="ru-RU" dirty="0"/>
              <a:t> </a:t>
            </a:r>
            <a:r>
              <a:rPr lang="ru-RU" dirty="0" err="1"/>
              <a:t>кровотеча</a:t>
            </a:r>
            <a:r>
              <a:rPr lang="ru-RU" dirty="0"/>
              <a:t>. </a:t>
            </a:r>
          </a:p>
        </p:txBody>
      </p:sp>
      <p:sp>
        <p:nvSpPr>
          <p:cNvPr id="7" name="Прямоугольник 6">
            <a:hlinkClick r:id="rId2" action="ppaction://hlinksldjump"/>
          </p:cNvPr>
          <p:cNvSpPr/>
          <p:nvPr/>
        </p:nvSpPr>
        <p:spPr>
          <a:xfrm>
            <a:off x="2295849" y="5301208"/>
            <a:ext cx="771373" cy="369332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dirty="0" smtClean="0"/>
              <a:t>Відео 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687040" y="4651395"/>
            <a:ext cx="5323509" cy="2133457"/>
            <a:chOff x="1198662" y="2924944"/>
            <a:chExt cx="8023302" cy="2681610"/>
          </a:xfrm>
        </p:grpSpPr>
        <p:pic>
          <p:nvPicPr>
            <p:cNvPr id="9" name="Рисунок 8" descr="4320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03118" y="2924944"/>
              <a:ext cx="3918846" cy="268161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" name="Рисунок 9" descr="0222161016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8662" y="2924944"/>
              <a:ext cx="4104456" cy="26737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1" name="Рисунок 10" descr="Radial_pul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2052388"/>
            <a:ext cx="3492719" cy="2275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175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Миття голови, обрізання нігтів, підмивання хворої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564904"/>
            <a:ext cx="3048000" cy="2286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0977" y="188640"/>
            <a:ext cx="86420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Миття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голови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обрізання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нігтів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, </a:t>
            </a:r>
            <a:endParaRPr lang="ru-RU" sz="4800" b="1" dirty="0" smtClean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4800" b="1" dirty="0" err="1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підмивання</a:t>
            </a:r>
            <a:r>
              <a:rPr lang="ru-RU" sz="4800" b="1" dirty="0" smtClean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хворої</a:t>
            </a:r>
            <a:endParaRPr lang="ru-RU" sz="4800" b="1" cap="none" spc="0" dirty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403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38308" y="260648"/>
            <a:ext cx="73028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Догляд за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хворими</a:t>
            </a:r>
            <a:r>
              <a:rPr lang="ru-RU" sz="4800" b="1" dirty="0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800" b="1" dirty="0" err="1">
                <a:ln w="11430"/>
                <a:solidFill>
                  <a:srgbClr val="F1DEA7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дітьми</a:t>
            </a:r>
            <a:endParaRPr lang="ru-RU" sz="4800" b="1" cap="none" spc="0" dirty="0">
              <a:ln w="11430"/>
              <a:solidFill>
                <a:srgbClr val="F1DEA7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660850"/>
            <a:ext cx="4572000" cy="1200329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 err="1"/>
              <a:t>Важкохворим</a:t>
            </a:r>
            <a:r>
              <a:rPr lang="ru-RU" dirty="0"/>
              <a:t> </a:t>
            </a:r>
            <a:r>
              <a:rPr lang="ru-RU" dirty="0" err="1"/>
              <a:t>дітям</a:t>
            </a:r>
            <a:r>
              <a:rPr lang="ru-RU" dirty="0"/>
              <a:t> </a:t>
            </a:r>
            <a:r>
              <a:rPr lang="ru-RU" dirty="0" err="1"/>
              <a:t>уранці</a:t>
            </a:r>
            <a:r>
              <a:rPr lang="ru-RU" dirty="0"/>
              <a:t> та на </a:t>
            </a:r>
            <a:r>
              <a:rPr lang="ru-RU" dirty="0" err="1"/>
              <a:t>ніч</a:t>
            </a:r>
            <a:r>
              <a:rPr lang="ru-RU" dirty="0"/>
              <a:t> </a:t>
            </a:r>
            <a:r>
              <a:rPr lang="ru-RU" dirty="0" err="1"/>
              <a:t>слід</a:t>
            </a:r>
            <a:r>
              <a:rPr lang="ru-RU" dirty="0"/>
              <a:t> </a:t>
            </a:r>
            <a:r>
              <a:rPr lang="ru-RU" dirty="0" err="1"/>
              <a:t>протирати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, </a:t>
            </a:r>
            <a:r>
              <a:rPr lang="ru-RU" dirty="0" err="1"/>
              <a:t>шию</a:t>
            </a:r>
            <a:r>
              <a:rPr lang="ru-RU" dirty="0"/>
              <a:t>, складки </a:t>
            </a:r>
            <a:r>
              <a:rPr lang="ru-RU" dirty="0" err="1"/>
              <a:t>шкіри</a:t>
            </a:r>
            <a:r>
              <a:rPr lang="ru-RU" dirty="0"/>
              <a:t> ватною </a:t>
            </a:r>
            <a:r>
              <a:rPr lang="ru-RU" dirty="0" err="1"/>
              <a:t>або</a:t>
            </a:r>
            <a:r>
              <a:rPr lang="ru-RU" dirty="0"/>
              <a:t> марлевою </a:t>
            </a:r>
            <a:r>
              <a:rPr lang="ru-RU" dirty="0" err="1"/>
              <a:t>кулькою</a:t>
            </a:r>
            <a:r>
              <a:rPr lang="ru-RU" dirty="0"/>
              <a:t>, </a:t>
            </a:r>
            <a:r>
              <a:rPr lang="ru-RU" dirty="0" err="1"/>
              <a:t>змоченою</a:t>
            </a:r>
            <a:r>
              <a:rPr lang="ru-RU" dirty="0"/>
              <a:t> в </a:t>
            </a:r>
            <a:r>
              <a:rPr lang="ru-RU" dirty="0" err="1"/>
              <a:t>теплій</a:t>
            </a:r>
            <a:r>
              <a:rPr lang="ru-RU" dirty="0"/>
              <a:t> </a:t>
            </a:r>
            <a:r>
              <a:rPr lang="ru-RU" dirty="0" err="1"/>
              <a:t>кип'яченій</a:t>
            </a:r>
            <a:r>
              <a:rPr lang="ru-RU" dirty="0"/>
              <a:t> </a:t>
            </a:r>
            <a:r>
              <a:rPr lang="ru-RU" dirty="0" err="1"/>
              <a:t>воді</a:t>
            </a:r>
            <a:endParaRPr lang="uk-UA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3068960"/>
            <a:ext cx="4572000" cy="923330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Таблетки (</a:t>
            </a:r>
            <a:r>
              <a:rPr lang="ru-RU" dirty="0" err="1"/>
              <a:t>пігулки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даються</a:t>
            </a:r>
            <a:r>
              <a:rPr lang="ru-RU" dirty="0"/>
              <a:t> маленьким </a:t>
            </a:r>
            <a:r>
              <a:rPr lang="ru-RU" dirty="0" err="1"/>
              <a:t>дітям</a:t>
            </a:r>
            <a:r>
              <a:rPr lang="ru-RU" dirty="0"/>
              <a:t>, </a:t>
            </a:r>
            <a:r>
              <a:rPr lang="ru-RU" dirty="0" err="1"/>
              <a:t>необхідно</a:t>
            </a:r>
            <a:r>
              <a:rPr lang="ru-RU" dirty="0"/>
              <a:t> </a:t>
            </a:r>
            <a:r>
              <a:rPr lang="ru-RU" dirty="0" err="1"/>
              <a:t>подрібнювати</a:t>
            </a:r>
            <a:r>
              <a:rPr lang="ru-RU" dirty="0"/>
              <a:t> і </a:t>
            </a:r>
            <a:r>
              <a:rPr lang="ru-RU" dirty="0" err="1"/>
              <a:t>змішувати</a:t>
            </a:r>
            <a:r>
              <a:rPr lang="ru-RU" dirty="0"/>
              <a:t> з </a:t>
            </a:r>
            <a:r>
              <a:rPr lang="ru-RU" dirty="0" err="1"/>
              <a:t>цукровим</a:t>
            </a:r>
            <a:r>
              <a:rPr lang="ru-RU" dirty="0"/>
              <a:t> сиропом. </a:t>
            </a:r>
            <a:endParaRPr lang="uk-UA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185218"/>
            <a:ext cx="4572000" cy="646331"/>
          </a:xfrm>
          <a:prstGeom prst="rect">
            <a:avLst/>
          </a:prstGeom>
          <a:solidFill>
            <a:srgbClr val="F1DEA7">
              <a:alpha val="87843"/>
            </a:srgb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випадку</a:t>
            </a:r>
            <a:r>
              <a:rPr lang="ru-RU" dirty="0"/>
              <a:t> </a:t>
            </a:r>
            <a:r>
              <a:rPr lang="ru-RU" dirty="0" err="1"/>
              <a:t>блювоти</a:t>
            </a:r>
            <a:r>
              <a:rPr lang="ru-RU" dirty="0"/>
              <a:t> </a:t>
            </a:r>
            <a:r>
              <a:rPr lang="ru-RU" dirty="0" err="1"/>
              <a:t>дитину</a:t>
            </a:r>
            <a:r>
              <a:rPr lang="ru-RU" dirty="0"/>
              <a:t> треба </a:t>
            </a:r>
            <a:r>
              <a:rPr lang="ru-RU" dirty="0" err="1"/>
              <a:t>посадити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покласти</a:t>
            </a:r>
            <a:r>
              <a:rPr lang="ru-RU" dirty="0"/>
              <a:t> на </a:t>
            </a:r>
            <a:r>
              <a:rPr lang="ru-RU" dirty="0" err="1"/>
              <a:t>бік</a:t>
            </a:r>
            <a:r>
              <a:rPr lang="ru-RU" dirty="0"/>
              <a:t>.</a:t>
            </a:r>
            <a:endParaRPr lang="uk-UA" dirty="0" smtClean="0"/>
          </a:p>
        </p:txBody>
      </p:sp>
      <p:pic>
        <p:nvPicPr>
          <p:cNvPr id="7" name="Рисунок 6" descr="4e4a6eae2764brsv16-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89756" y="4521460"/>
            <a:ext cx="4346848" cy="2173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07595ee843121101536f115d9b9dce4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0418" y="1657567"/>
            <a:ext cx="3576599" cy="2376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910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214</Words>
  <Application>Microsoft Office PowerPoint</Application>
  <PresentationFormat>Экран (4:3)</PresentationFormat>
  <Paragraphs>23</Paragraphs>
  <Slides>10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Ксюша1</dc:creator>
  <cp:lastModifiedBy>Ксюша1</cp:lastModifiedBy>
  <cp:revision>7</cp:revision>
  <dcterms:created xsi:type="dcterms:W3CDTF">2014-04-01T16:41:58Z</dcterms:created>
  <dcterms:modified xsi:type="dcterms:W3CDTF">2014-04-01T17:59:30Z</dcterms:modified>
</cp:coreProperties>
</file>