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01368A-BEC5-4140-BBEE-CB21D3A2C932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EBCA7B5-0020-4E56-8547-74FA96E9CB31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280920" cy="5121752"/>
          </a:xfrm>
        </p:spPr>
        <p:txBody>
          <a:bodyPr/>
          <a:lstStyle/>
          <a:p>
            <a:r>
              <a:rPr lang="uk-UA" dirty="0" smtClean="0"/>
              <a:t>Україна В ПЕРІОД ДЕСТАЛІНІЗАЦІЇ(СЕРЕДИНА 50-Х—СЕРЕДИНА 60-Х РОКІВ)</a:t>
            </a:r>
            <a:br>
              <a:rPr lang="uk-UA" dirty="0" smtClean="0"/>
            </a:br>
            <a:r>
              <a:rPr lang="uk-UA" dirty="0" smtClean="0"/>
              <a:t>	</a:t>
            </a:r>
            <a:r>
              <a:rPr lang="uk-UA" dirty="0" smtClean="0"/>
              <a:t>		Хрущовська відлига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060848"/>
          </a:xfrm>
        </p:spPr>
        <p:txBody>
          <a:bodyPr/>
          <a:lstStyle/>
          <a:p>
            <a:r>
              <a:rPr lang="ru-RU" b="1" dirty="0" smtClean="0"/>
              <a:t>ВХОДЖЕННЯ КРИМУ ДО СКЛАДУ УРСР, УТВОРЕННЯ ЧЕРКАСЬКОЇ ОБЛАСТІ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2856"/>
            <a:ext cx="7283152" cy="432048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19 лютого 1954 р. – указ Президії Верховної Ради СРСР на честь 300-річчя </a:t>
            </a:r>
            <a:r>
              <a:rPr lang="uk-UA" b="1" dirty="0" err="1" smtClean="0"/>
              <a:t>возз</a:t>
            </a:r>
            <a:r>
              <a:rPr lang="uk-UA" b="1" dirty="0" smtClean="0"/>
              <a:t> </a:t>
            </a:r>
            <a:r>
              <a:rPr lang="uk-UA" b="1" dirty="0" err="1" smtClean="0"/>
              <a:t>‘єднання</a:t>
            </a:r>
            <a:r>
              <a:rPr lang="uk-UA" b="1" dirty="0" smtClean="0"/>
              <a:t> України з Росією «Про передачу Кримської області зі складу РРФСР до складу УРСР»</a:t>
            </a:r>
            <a:r>
              <a:rPr lang="uk-UA" dirty="0" smtClean="0"/>
              <a:t>, «враховуючи спільність економіки, територіальну близькість і тісні господарські зв’язки між Кримською областю і Українською </a:t>
            </a:r>
            <a:r>
              <a:rPr lang="en-US" dirty="0" smtClean="0"/>
              <a:t>PCP».</a:t>
            </a:r>
          </a:p>
          <a:p>
            <a:r>
              <a:rPr lang="en-US" dirty="0" smtClean="0"/>
              <a:t>7 </a:t>
            </a:r>
            <a:r>
              <a:rPr lang="uk-UA" dirty="0" smtClean="0"/>
              <a:t>січня 1954 р. була створена</a:t>
            </a:r>
            <a:r>
              <a:rPr lang="uk-UA" b="1" dirty="0" smtClean="0"/>
              <a:t> Черкаська область УРСР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945068" cy="6095653"/>
          </a:xfrm>
        </p:spPr>
      </p:pic>
      <p:pic>
        <p:nvPicPr>
          <p:cNvPr id="5" name="Рисунок 4" descr="300px-Map_of_Ukraine_political_simple_Oblast_Tscherkas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579937"/>
            <a:ext cx="3462468" cy="321721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368152"/>
          </a:xfrm>
        </p:spPr>
        <p:txBody>
          <a:bodyPr/>
          <a:lstStyle/>
          <a:p>
            <a:r>
              <a:rPr lang="ru-RU" b="1" dirty="0" smtClean="0"/>
              <a:t>РОЗВИТОК ЕКОНОМІКИ УРСР У 1951-1955 </a:t>
            </a:r>
            <a:r>
              <a:rPr lang="ru-RU" b="1" dirty="0" err="1" smtClean="0"/>
              <a:t>pp</a:t>
            </a:r>
            <a:r>
              <a:rPr lang="ru-RU" b="1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5157192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Промисловість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 smtClean="0">
                <a:latin typeface="Comic Sans MS" pitchFamily="66" charset="0"/>
              </a:rPr>
              <a:t>- Промисловість України, як і раніше, посідала важливе місце в загальносоюзній економіці.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- Особливого розвитку набули паливно-енергетична, металургійна, машинобудівна галузі.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- Було побудовано Каховську ГЕС, зросли обсяги видобутку вугілля, нафти, газу.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- Перекіс у бік важкої промисловості зберігся незмінним.</a:t>
            </a: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 err="1" smtClean="0">
                <a:solidFill>
                  <a:schemeClr val="tx2">
                    <a:lumMod val="50000"/>
                  </a:schemeClr>
                </a:solidFill>
              </a:rPr>
              <a:t>Сільське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tx2">
                    <a:lumMod val="50000"/>
                  </a:schemeClr>
                </a:solidFill>
              </a:rPr>
              <a:t>господарство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Розвитку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сільського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приділило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значну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увагу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укрупнення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колгоспів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перетворення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частини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радгоспи</a:t>
            </a:r>
            <a:r>
              <a:rPr lang="ru-RU" dirty="0" smtClean="0">
                <a:latin typeface="Comic Sans MS" pitchFamily="66" charset="0"/>
              </a:rPr>
              <a:t>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У </a:t>
            </a:r>
            <a:r>
              <a:rPr lang="ru-RU" dirty="0" err="1" smtClean="0">
                <a:latin typeface="Comic Sans MS" pitchFamily="66" charset="0"/>
              </a:rPr>
              <a:t>вересні</a:t>
            </a:r>
            <a:r>
              <a:rPr lang="ru-RU" dirty="0" smtClean="0">
                <a:latin typeface="Comic Sans MS" pitchFamily="66" charset="0"/>
              </a:rPr>
              <a:t> 1953 р. на </a:t>
            </a:r>
            <a:r>
              <a:rPr lang="ru-RU" dirty="0" err="1" smtClean="0">
                <a:latin typeface="Comic Sans MS" pitchFamily="66" charset="0"/>
              </a:rPr>
              <a:t>пленумі</a:t>
            </a:r>
            <a:r>
              <a:rPr lang="ru-RU" dirty="0" smtClean="0">
                <a:latin typeface="Comic Sans MS" pitchFamily="66" charset="0"/>
              </a:rPr>
              <a:t> ЦК КПРС </a:t>
            </a:r>
            <a:r>
              <a:rPr lang="ru-RU" dirty="0" err="1" smtClean="0">
                <a:latin typeface="Comic Sans MS" pitchFamily="66" charset="0"/>
              </a:rPr>
              <a:t>започатковано</a:t>
            </a:r>
            <a:r>
              <a:rPr lang="ru-RU" dirty="0" smtClean="0">
                <a:latin typeface="Comic Sans MS" pitchFamily="66" charset="0"/>
              </a:rPr>
              <a:t> низку реформ у аграрному </a:t>
            </a:r>
            <a:r>
              <a:rPr lang="ru-RU" dirty="0" err="1" smtClean="0">
                <a:latin typeface="Comic Sans MS" pitchFamily="66" charset="0"/>
              </a:rPr>
              <a:t>секторі</a:t>
            </a:r>
            <a:r>
              <a:rPr lang="ru-RU" dirty="0" smtClean="0">
                <a:latin typeface="Comic Sans MS" pitchFamily="66" charset="0"/>
              </a:rPr>
              <a:t>: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збільшення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капіталовкладень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сільське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господарство</a:t>
            </a:r>
            <a:r>
              <a:rPr lang="ru-RU" dirty="0" smtClean="0">
                <a:latin typeface="Comic Sans MS" pitchFamily="66" charset="0"/>
              </a:rPr>
              <a:t>;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забезпечення</a:t>
            </a:r>
            <a:r>
              <a:rPr lang="ru-RU" dirty="0" smtClean="0">
                <a:latin typeface="Comic Sans MS" pitchFamily="66" charset="0"/>
              </a:rPr>
              <a:t> кадрами МТС;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списання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заборгованості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колгоспів</a:t>
            </a:r>
            <a:r>
              <a:rPr lang="ru-RU" dirty="0" smtClean="0">
                <a:latin typeface="Comic Sans MS" pitchFamily="66" charset="0"/>
              </a:rPr>
              <a:t>;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збільшення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заготівельно-закупівельних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цін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сільськогосподарську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продукцію</a:t>
            </a:r>
            <a:r>
              <a:rPr lang="ru-RU" dirty="0" smtClean="0">
                <a:latin typeface="Comic Sans MS" pitchFamily="66" charset="0"/>
              </a:rPr>
              <a:t>;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заохочення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особистого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підсобного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господарства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зменшення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податків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тверда сума та </a:t>
            </a:r>
            <a:r>
              <a:rPr lang="ru-RU" dirty="0" err="1" smtClean="0">
                <a:latin typeface="Comic Sans MS" pitchFamily="66" charset="0"/>
              </a:rPr>
              <a:t>заповідність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розмірам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господарства</a:t>
            </a:r>
            <a:r>
              <a:rPr lang="ru-RU" dirty="0" smtClean="0">
                <a:latin typeface="Comic Sans MS" pitchFamily="66" charset="0"/>
              </a:rPr>
              <a:t>);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лютий-березень</a:t>
            </a:r>
            <a:r>
              <a:rPr lang="ru-RU" dirty="0" smtClean="0">
                <a:latin typeface="Comic Sans MS" pitchFamily="66" charset="0"/>
              </a:rPr>
              <a:t> 1954 р. – початок </a:t>
            </a:r>
            <a:r>
              <a:rPr lang="ru-RU" dirty="0" err="1" smtClean="0">
                <a:latin typeface="Comic Sans MS" pitchFamily="66" charset="0"/>
              </a:rPr>
              <a:t>освоєння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цілинних</a:t>
            </a:r>
            <a:r>
              <a:rPr lang="ru-RU" dirty="0" smtClean="0">
                <a:latin typeface="Comic Sans MS" pitchFamily="66" charset="0"/>
              </a:rPr>
              <a:t> земель (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України</a:t>
            </a:r>
            <a:r>
              <a:rPr lang="ru-RU" dirty="0" smtClean="0">
                <a:latin typeface="Comic Sans MS" pitchFamily="66" charset="0"/>
              </a:rPr>
              <a:t> до Казахстану та </a:t>
            </a:r>
            <a:r>
              <a:rPr lang="ru-RU" dirty="0" err="1" smtClean="0">
                <a:latin typeface="Comic Sans MS" pitchFamily="66" charset="0"/>
              </a:rPr>
              <a:t>Сибіру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була</a:t>
            </a:r>
            <a:r>
              <a:rPr lang="ru-RU" dirty="0" smtClean="0">
                <a:latin typeface="Comic Sans MS" pitchFamily="66" charset="0"/>
              </a:rPr>
              <a:t> направлена </a:t>
            </a:r>
            <a:r>
              <a:rPr lang="ru-RU" dirty="0" err="1" smtClean="0">
                <a:latin typeface="Comic Sans MS" pitchFamily="66" charset="0"/>
              </a:rPr>
              <a:t>значна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кількість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людських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матеріальних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ресурсів</a:t>
            </a:r>
            <a:r>
              <a:rPr lang="ru-RU" dirty="0" smtClean="0">
                <a:latin typeface="Comic Sans MS" pitchFamily="66" charset="0"/>
              </a:rPr>
              <a:t>).</a:t>
            </a: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результаті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сільське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господарство</a:t>
            </a:r>
            <a:r>
              <a:rPr lang="ru-RU" dirty="0" smtClean="0">
                <a:latin typeface="Comic Sans MS" pitchFamily="66" charset="0"/>
              </a:rPr>
              <a:t> стало </a:t>
            </a:r>
            <a:r>
              <a:rPr lang="ru-RU" dirty="0" err="1" smtClean="0">
                <a:latin typeface="Comic Sans MS" pitchFamily="66" charset="0"/>
              </a:rPr>
              <a:t>рентабельним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валова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продукція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зросла</a:t>
            </a:r>
            <a:r>
              <a:rPr lang="ru-RU" dirty="0" smtClean="0">
                <a:latin typeface="Comic Sans MS" pitchFamily="66" charset="0"/>
              </a:rPr>
              <a:t> на 35,3 % у </a:t>
            </a:r>
            <a:r>
              <a:rPr lang="ru-RU" dirty="0" err="1" smtClean="0">
                <a:latin typeface="Comic Sans MS" pitchFamily="66" charset="0"/>
              </a:rPr>
              <a:t>порівнянні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попередньою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п’ятирічкою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620688"/>
            <a:ext cx="379095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ro-more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1676"/>
            <a:ext cx="4533848" cy="2856324"/>
          </a:xfrm>
          <a:prstGeom prst="rect">
            <a:avLst/>
          </a:prstGeom>
        </p:spPr>
      </p:pic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90110"/>
            <a:ext cx="3672408" cy="2754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3861048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Виїзд людей на освоєння  цілинних земель в Казахстані</a:t>
            </a:r>
            <a:endParaRPr lang="uk-UA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Каховська ГЕС</a:t>
            </a:r>
            <a:endParaRPr lang="uk-UA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26464"/>
          </a:xfrm>
        </p:spPr>
        <p:txBody>
          <a:bodyPr/>
          <a:lstStyle/>
          <a:p>
            <a:r>
              <a:rPr lang="uk-UA" sz="2800" b="1" u="sng" dirty="0" smtClean="0"/>
              <a:t>14-25 лютого 1956 </a:t>
            </a:r>
            <a:r>
              <a:rPr lang="en-US" sz="2800" b="1" u="sng" dirty="0" smtClean="0"/>
              <a:t>p. </a:t>
            </a:r>
            <a:r>
              <a:rPr lang="uk-UA" sz="2800" b="1" u="sng" dirty="0" smtClean="0"/>
              <a:t>відбувся </a:t>
            </a:r>
            <a:r>
              <a:rPr lang="en-US" sz="2800" b="1" u="sng" dirty="0" smtClean="0"/>
              <a:t>XX </a:t>
            </a:r>
            <a:r>
              <a:rPr lang="uk-UA" sz="2800" b="1" u="sng" dirty="0" smtClean="0"/>
              <a:t>з’їзд КПРС</a:t>
            </a:r>
            <a:r>
              <a:rPr lang="uk-UA" sz="2800" dirty="0" smtClean="0"/>
              <a:t>, на якому М.Хрущов виступив із закритою доповіддю </a:t>
            </a:r>
            <a:r>
              <a:rPr lang="uk-UA" sz="2800" b="1" u="sng" dirty="0" smtClean="0"/>
              <a:t>«Про культ особи Й.Сталіна та його наслідки»</a:t>
            </a:r>
            <a:r>
              <a:rPr lang="uk-UA" sz="2800" dirty="0" smtClean="0"/>
              <a:t>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604448" cy="508518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Comic Sans MS" pitchFamily="66" charset="0"/>
              </a:rPr>
              <a:t>- критика сталінської політики як хибної та злочинної за організацію масових репресій, депортацію під час війни, використання незаконних методів слідства…;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- критика особи, а не системи, яка її породила (причинами появи культу Сталіна називали його риси характеру, гостру боротьбу з капіталістичним оточенням тощо);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- початком злочинної політики визначався 1934 р., тобто не ставилися під сумнів методи проведення колективізації, голодомор 1932-1933 рр. і т. ін.;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- небажання правлячої верхівки розділити відповідальність за вчинені злочини; незмінність партійних засад.</a:t>
            </a:r>
            <a:endParaRPr lang="uk-UA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3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536504" cy="6005006"/>
          </a:xfrm>
        </p:spPr>
      </p:pic>
      <p:pic>
        <p:nvPicPr>
          <p:cNvPr id="5" name="Рисунок 4" descr="33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6672"/>
            <a:ext cx="3744416" cy="547260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5092774" cy="3389010"/>
          </a:xfrm>
        </p:spPr>
      </p:pic>
      <p:pic>
        <p:nvPicPr>
          <p:cNvPr id="5" name="Рисунок 4" descr="linsurrection-de-budapest-ecrasee-par-les-forces-sovietiquesstalin_down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4703" y="548680"/>
            <a:ext cx="3329297" cy="2404492"/>
          </a:xfrm>
          <a:prstGeom prst="rect">
            <a:avLst/>
          </a:prstGeom>
        </p:spPr>
      </p:pic>
      <p:pic>
        <p:nvPicPr>
          <p:cNvPr id="6" name="Рисунок 5" descr="щгипл7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8546"/>
            <a:ext cx="4067944" cy="2709453"/>
          </a:xfrm>
          <a:prstGeom prst="rect">
            <a:avLst/>
          </a:prstGeom>
        </p:spPr>
      </p:pic>
      <p:pic>
        <p:nvPicPr>
          <p:cNvPr id="7" name="Рисунок 6" descr="M10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365104"/>
            <a:ext cx="34671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42900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30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червня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1956 р. – постанова ЦК КПРС «Про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подолання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культу особи та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його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наслідків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»</a:t>
            </a:r>
            <a:endParaRPr lang="uk-UA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474024" cy="1152128"/>
          </a:xfrm>
        </p:spPr>
        <p:txBody>
          <a:bodyPr/>
          <a:lstStyle/>
          <a:p>
            <a:r>
              <a:rPr lang="uk-UA" b="1" dirty="0" smtClean="0"/>
              <a:t>ОПІР ДЕСТАЛІНІЗАЦІЇ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46840"/>
          </a:xfrm>
        </p:spPr>
        <p:txBody>
          <a:bodyPr>
            <a:normAutofit fontScale="77500" lnSpcReduction="20000"/>
          </a:bodyPr>
          <a:lstStyle/>
          <a:p>
            <a:r>
              <a:rPr lang="uk-UA" sz="3300" dirty="0" smtClean="0">
                <a:latin typeface="Comic Sans MS" pitchFamily="66" charset="0"/>
              </a:rPr>
              <a:t>Червень 1957 р. – виступ групи колишніх активних учасників сталінської політики (В.Молотов, Л.</a:t>
            </a:r>
            <a:r>
              <a:rPr lang="uk-UA" sz="3300" dirty="0" err="1" smtClean="0">
                <a:latin typeface="Comic Sans MS" pitchFamily="66" charset="0"/>
              </a:rPr>
              <a:t>Каганович</a:t>
            </a:r>
            <a:r>
              <a:rPr lang="uk-UA" sz="3300" dirty="0" smtClean="0">
                <a:latin typeface="Comic Sans MS" pitchFamily="66" charset="0"/>
              </a:rPr>
              <a:t>, К.</a:t>
            </a:r>
            <a:r>
              <a:rPr lang="uk-UA" sz="3300" dirty="0" err="1" smtClean="0">
                <a:latin typeface="Comic Sans MS" pitchFamily="66" charset="0"/>
              </a:rPr>
              <a:t>Ворошилов</a:t>
            </a:r>
            <a:r>
              <a:rPr lang="uk-UA" sz="3300" dirty="0" smtClean="0">
                <a:latin typeface="Comic Sans MS" pitchFamily="66" charset="0"/>
              </a:rPr>
              <a:t>, М.</a:t>
            </a:r>
            <a:r>
              <a:rPr lang="uk-UA" sz="3300" dirty="0" err="1" smtClean="0">
                <a:latin typeface="Comic Sans MS" pitchFamily="66" charset="0"/>
              </a:rPr>
              <a:t>Булганін</a:t>
            </a:r>
            <a:r>
              <a:rPr lang="uk-UA" sz="3300" dirty="0" smtClean="0">
                <a:latin typeface="Comic Sans MS" pitchFamily="66" charset="0"/>
              </a:rPr>
              <a:t> та ін.) проти підриву «керівної ролі партії», постановка питання про зміщення М.Хрущова. Але Хрущов уже мав міцну «групу підтримки» зі своїх ставлеників</a:t>
            </a:r>
            <a:r>
              <a:rPr lang="uk-UA" sz="3300" dirty="0" smtClean="0">
                <a:latin typeface="Comic Sans MS" pitchFamily="66" charset="0"/>
              </a:rPr>
              <a:t>.</a:t>
            </a:r>
          </a:p>
          <a:p>
            <a:r>
              <a:rPr lang="uk-UA" sz="3300" dirty="0" smtClean="0">
                <a:latin typeface="Comic Sans MS" pitchFamily="66" charset="0"/>
              </a:rPr>
              <a:t>Березень 1958 р. – виключення противників </a:t>
            </a:r>
            <a:r>
              <a:rPr lang="uk-UA" sz="3300" dirty="0" err="1" smtClean="0">
                <a:latin typeface="Comic Sans MS" pitchFamily="66" charset="0"/>
              </a:rPr>
              <a:t>десталінізації</a:t>
            </a:r>
            <a:r>
              <a:rPr lang="uk-UA" sz="3300" dirty="0" smtClean="0">
                <a:latin typeface="Comic Sans MS" pitchFamily="66" charset="0"/>
              </a:rPr>
              <a:t> зі складу Президії ЦК, звільнення М. </a:t>
            </a:r>
            <a:r>
              <a:rPr lang="uk-UA" sz="3300" dirty="0" err="1" smtClean="0">
                <a:latin typeface="Comic Sans MS" pitchFamily="66" charset="0"/>
              </a:rPr>
              <a:t>Булганіна</a:t>
            </a:r>
            <a:r>
              <a:rPr lang="uk-UA" sz="3300" dirty="0" smtClean="0">
                <a:latin typeface="Comic Sans MS" pitchFamily="66" charset="0"/>
              </a:rPr>
              <a:t> з посади голови Ради Міністрів СРСР. Цю посаду обійняв М. Хрущов, одночасно залишаючись першим секретарем ЦК КПРС. Таким чином, М. Хрущов зосередив у своїх руках майже всю владу в державі.</a:t>
            </a:r>
          </a:p>
          <a:p>
            <a:r>
              <a:rPr lang="uk-UA" sz="3300" dirty="0" smtClean="0">
                <a:latin typeface="Comic Sans MS" pitchFamily="66" charset="0"/>
              </a:rPr>
              <a:t>Опір </a:t>
            </a:r>
            <a:r>
              <a:rPr lang="uk-UA" sz="3300" dirty="0" err="1" smtClean="0">
                <a:latin typeface="Comic Sans MS" pitchFamily="66" charset="0"/>
              </a:rPr>
              <a:t>десталінізації</a:t>
            </a:r>
            <a:r>
              <a:rPr lang="uk-UA" sz="3300" dirty="0" smtClean="0">
                <a:latin typeface="Comic Sans MS" pitchFamily="66" charset="0"/>
              </a:rPr>
              <a:t> був подоланий!</a:t>
            </a:r>
          </a:p>
          <a:p>
            <a:endParaRPr lang="uk-U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978080" cy="1165816"/>
          </a:xfrm>
        </p:spPr>
        <p:txBody>
          <a:bodyPr/>
          <a:lstStyle/>
          <a:p>
            <a:r>
              <a:rPr lang="uk-UA" b="1" dirty="0" smtClean="0"/>
              <a:t>ПОГЛИБЛЕННЯ ПРОЦЕСУ ДЕСТАЛІНІЗАЦІЇ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txBody>
          <a:bodyPr/>
          <a:lstStyle/>
          <a:p>
            <a:r>
              <a:rPr lang="uk-UA" dirty="0" smtClean="0"/>
              <a:t>1. </a:t>
            </a:r>
            <a:r>
              <a:rPr lang="uk-UA" b="1" dirty="0" smtClean="0"/>
              <a:t>Прискорення політичної реабілітації</a:t>
            </a:r>
            <a:r>
              <a:rPr lang="uk-UA" dirty="0" smtClean="0"/>
              <a:t> (на кінець 50-х років переглянуто 5,5 </a:t>
            </a:r>
            <a:r>
              <a:rPr lang="uk-UA" dirty="0" err="1" smtClean="0"/>
              <a:t>млн</a:t>
            </a:r>
            <a:r>
              <a:rPr lang="uk-UA" dirty="0" smtClean="0"/>
              <a:t> справ, за якими реабілітовано 3,5 </a:t>
            </a:r>
            <a:r>
              <a:rPr lang="uk-UA" dirty="0" err="1" smtClean="0"/>
              <a:t>млн</a:t>
            </a:r>
            <a:r>
              <a:rPr lang="uk-UA" dirty="0" smtClean="0"/>
              <a:t> чол., серед реабілітованих – Л. Курбас, М. Куліш, В. Чубар, С. </a:t>
            </a:r>
            <a:r>
              <a:rPr lang="uk-UA" dirty="0" err="1" smtClean="0"/>
              <a:t>Косіор</a:t>
            </a:r>
            <a:r>
              <a:rPr lang="uk-UA" dirty="0" smtClean="0"/>
              <a:t> та ін.);</a:t>
            </a:r>
          </a:p>
          <a:p>
            <a:r>
              <a:rPr lang="uk-UA" b="1" dirty="0" smtClean="0"/>
              <a:t>Не підлягали реабілітації особи, звинувачені в «буржуазному націоналізмі».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268760"/>
            <a:ext cx="4009114" cy="19442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5 </a:t>
            </a:r>
            <a:r>
              <a:rPr lang="ru-RU" sz="3200" b="1" dirty="0" err="1" smtClean="0">
                <a:latin typeface="Comic Sans MS" pitchFamily="66" charset="0"/>
              </a:rPr>
              <a:t>березня</a:t>
            </a:r>
            <a:r>
              <a:rPr lang="ru-RU" sz="3200" b="1" dirty="0" smtClean="0">
                <a:latin typeface="Comic Sans MS" pitchFamily="66" charset="0"/>
              </a:rPr>
              <a:t> 1953 р. помер </a:t>
            </a:r>
            <a:r>
              <a:rPr lang="ru-RU" sz="3200" b="1" dirty="0" err="1" smtClean="0">
                <a:latin typeface="Comic Sans MS" pitchFamily="66" charset="0"/>
              </a:rPr>
              <a:t>Й.Сталін</a:t>
            </a:r>
            <a:r>
              <a:rPr lang="ru-RU" sz="3200" b="1" dirty="0" smtClean="0">
                <a:latin typeface="Comic Sans MS" pitchFamily="66" charset="0"/>
              </a:rPr>
              <a:t>.</a:t>
            </a:r>
            <a:endParaRPr lang="uk-UA" sz="3200" dirty="0">
              <a:latin typeface="Comic Sans MS" pitchFamily="66" charset="0"/>
            </a:endParaRPr>
          </a:p>
        </p:txBody>
      </p:sp>
      <p:pic>
        <p:nvPicPr>
          <p:cNvPr id="4" name="Рисунок 3" descr="5f626ec655467a1ab7f7ff83f34b1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7976" y="332656"/>
            <a:ext cx="4026024" cy="2930945"/>
          </a:xfrm>
          <a:prstGeom prst="rect">
            <a:avLst/>
          </a:prstGeom>
        </p:spPr>
      </p:pic>
      <p:pic>
        <p:nvPicPr>
          <p:cNvPr id="5" name="Рисунок 4" descr="FA7E2509-72F4-4017-B82D-31360C9A4F49_w640_r1_cw81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59" y="3501008"/>
            <a:ext cx="5016353" cy="30149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kurb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270860" cy="5185923"/>
          </a:xfrm>
        </p:spPr>
      </p:pic>
      <p:pic>
        <p:nvPicPr>
          <p:cNvPr id="5" name="Рисунок 4" descr="indeк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3776444" cy="356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53732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Лесь Курбас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022904"/>
          </a:xfrm>
        </p:spPr>
        <p:txBody>
          <a:bodyPr>
            <a:normAutofit fontScale="70000" lnSpcReduction="20000"/>
          </a:bodyPr>
          <a:lstStyle/>
          <a:p>
            <a:r>
              <a:rPr lang="uk-UA" sz="3300" dirty="0" smtClean="0">
                <a:latin typeface="Comic Sans MS" pitchFamily="66" charset="0"/>
              </a:rPr>
              <a:t>2. Курс </a:t>
            </a:r>
            <a:r>
              <a:rPr lang="en-US" sz="3300" dirty="0" smtClean="0">
                <a:latin typeface="Comic Sans MS" pitchFamily="66" charset="0"/>
              </a:rPr>
              <a:t>XXII </a:t>
            </a:r>
            <a:r>
              <a:rPr lang="uk-UA" sz="3300" dirty="0" smtClean="0">
                <a:latin typeface="Comic Sans MS" pitchFamily="66" charset="0"/>
              </a:rPr>
              <a:t>з’їзду КПРС (жовтень 1961 р.) на поглиблення </a:t>
            </a:r>
            <a:r>
              <a:rPr lang="uk-UA" sz="3300" dirty="0" err="1" smtClean="0">
                <a:latin typeface="Comic Sans MS" pitchFamily="66" charset="0"/>
              </a:rPr>
              <a:t>десталінізації</a:t>
            </a:r>
            <a:r>
              <a:rPr lang="uk-UA" sz="3300" dirty="0" smtClean="0">
                <a:latin typeface="Comic Sans MS" pitchFamily="66" charset="0"/>
              </a:rPr>
              <a:t>:</a:t>
            </a:r>
          </a:p>
          <a:p>
            <a:r>
              <a:rPr lang="uk-UA" sz="3300" dirty="0" smtClean="0">
                <a:latin typeface="Comic Sans MS" pitchFamily="66" charset="0"/>
              </a:rPr>
              <a:t>- звинувачення у масових репресіях не тільки Сталіна, але й людей із його найближчого оточення (зокрема В. Молотова, Л. </a:t>
            </a:r>
            <a:r>
              <a:rPr lang="uk-UA" sz="3300" dirty="0" err="1" smtClean="0">
                <a:latin typeface="Comic Sans MS" pitchFamily="66" charset="0"/>
              </a:rPr>
              <a:t>Кагановича</a:t>
            </a:r>
            <a:r>
              <a:rPr lang="uk-UA" sz="3300" dirty="0" smtClean="0">
                <a:latin typeface="Comic Sans MS" pitchFamily="66" charset="0"/>
              </a:rPr>
              <a:t>, Г. </a:t>
            </a:r>
            <a:r>
              <a:rPr lang="uk-UA" sz="3300" dirty="0" err="1" smtClean="0">
                <a:latin typeface="Comic Sans MS" pitchFamily="66" charset="0"/>
              </a:rPr>
              <a:t>Маленкова</a:t>
            </a:r>
            <a:r>
              <a:rPr lang="uk-UA" sz="3300" dirty="0" smtClean="0">
                <a:latin typeface="Comic Sans MS" pitchFamily="66" charset="0"/>
              </a:rPr>
              <a:t> та ін.);</a:t>
            </a:r>
            <a:br>
              <a:rPr lang="uk-UA" sz="3300" dirty="0" smtClean="0">
                <a:latin typeface="Comic Sans MS" pitchFamily="66" charset="0"/>
              </a:rPr>
            </a:br>
            <a:r>
              <a:rPr lang="uk-UA" sz="3300" dirty="0" smtClean="0">
                <a:latin typeface="Comic Sans MS" pitchFamily="66" charset="0"/>
              </a:rPr>
              <a:t>- рішення про винесення тіла Сталіна з мавзолею на Красній площі, зруйнування численних пам’ятників, перейменування всіх міст, колгоспів, вулиць, установ, названих на честь вождя, вилучення його творів із бібліотек;</a:t>
            </a:r>
            <a:br>
              <a:rPr lang="uk-UA" sz="3300" dirty="0" smtClean="0">
                <a:latin typeface="Comic Sans MS" pitchFamily="66" charset="0"/>
              </a:rPr>
            </a:br>
            <a:r>
              <a:rPr lang="uk-UA" sz="3300" dirty="0" smtClean="0">
                <a:latin typeface="Comic Sans MS" pitchFamily="66" charset="0"/>
              </a:rPr>
              <a:t>- лібералізація партійного життя: курс на переростання диктатури пролетаріату в загальнонародну державу; </a:t>
            </a:r>
            <a:r>
              <a:rPr lang="uk-UA" sz="3300" b="1" dirty="0" smtClean="0">
                <a:latin typeface="Comic Sans MS" pitchFamily="66" charset="0"/>
              </a:rPr>
              <a:t>регулярне оновлення на чверть складу керівних органів КПРС</a:t>
            </a:r>
            <a:r>
              <a:rPr lang="uk-UA" sz="3300" dirty="0" smtClean="0">
                <a:latin typeface="Comic Sans MS" pitchFamily="66" charset="0"/>
              </a:rPr>
              <a:t>, перебування на найвищих посадах не більше трьох строків.</a:t>
            </a:r>
          </a:p>
          <a:p>
            <a:r>
              <a:rPr lang="uk-UA" sz="3300" b="1" dirty="0" smtClean="0">
                <a:latin typeface="Comic Sans MS" pitchFamily="66" charset="0"/>
              </a:rPr>
              <a:t>Лібералізація</a:t>
            </a:r>
            <a:r>
              <a:rPr lang="uk-UA" sz="3300" dirty="0" smtClean="0">
                <a:latin typeface="Comic Sans MS" pitchFamily="66" charset="0"/>
              </a:rPr>
              <a:t> – пом’якшення політичного режиму, вільнодумство.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0"/>
            <a:ext cx="4680520" cy="659735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3. </a:t>
            </a:r>
            <a:r>
              <a:rPr lang="uk-UA" b="1" dirty="0" smtClean="0"/>
              <a:t>Розширення повноважень республіканських рад</a:t>
            </a:r>
            <a:r>
              <a:rPr lang="uk-UA" dirty="0" smtClean="0"/>
              <a:t> (зокрема, Верховна Рада УРСР ухвалила низку законів про бюджетні права УРСР і місцевих рад, судоустрій, цивільний, кримінальний та процесуальний кодекси і т. ін.).</a:t>
            </a:r>
          </a:p>
          <a:p>
            <a:r>
              <a:rPr lang="uk-UA" dirty="0" smtClean="0"/>
              <a:t>4. Уведення в практику всенародного обговорення проектів законів та інших важливих питань.</a:t>
            </a:r>
          </a:p>
          <a:p>
            <a:r>
              <a:rPr lang="uk-UA" dirty="0" smtClean="0"/>
              <a:t>5. Розширення прав профспілок.</a:t>
            </a:r>
            <a:endParaRPr lang="uk-UA" dirty="0"/>
          </a:p>
        </p:txBody>
      </p:sp>
      <p:pic>
        <p:nvPicPr>
          <p:cNvPr id="5" name="Рисунок 4" descr="ffa5bcac6c487714f5c9e1dc6017bb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20688"/>
            <a:ext cx="3926004" cy="446449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37824"/>
          </a:xfrm>
        </p:spPr>
        <p:txBody>
          <a:bodyPr/>
          <a:lstStyle/>
          <a:p>
            <a:r>
              <a:rPr lang="ru-RU" b="1" dirty="0" smtClean="0"/>
              <a:t>ЕКОНОМІЧНІ РЕФОРМИ М.ХРУЩОВА ТА ЇХ НАСЛІДКИ ДЛЯ УКРАЇНИ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654752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Промисловість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 smtClean="0"/>
              <a:t>- </a:t>
            </a:r>
            <a:r>
              <a:rPr lang="uk-UA" b="1" dirty="0" smtClean="0"/>
              <a:t>Спроба децентралізації управління промисловістю</a:t>
            </a:r>
            <a:r>
              <a:rPr lang="uk-UA" dirty="0" smtClean="0"/>
              <a:t> та будівництвом шляхом створення </a:t>
            </a:r>
            <a:r>
              <a:rPr lang="uk-UA" b="1" dirty="0" smtClean="0"/>
              <a:t>раднаргоспів</a:t>
            </a:r>
            <a:r>
              <a:rPr lang="uk-UA" dirty="0" smtClean="0"/>
              <a:t> та ліквідації низки галузевих міністерств (в УРСР було створено спочатку 11, а згодом ще 3 економічні райони на чолі з раднаргоспами). Позитивні риси: розширення господарчих прав на місцях, наближення управління до виробництва, скорочення управлінського апарату. Негативні: ускладнення зв’язків між підприємствами окремих раднаргоспів, так зване «місництво», незацікавленість у комплексному розвитку всієї галузі.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0"/>
            <a:ext cx="8219256" cy="6355560"/>
          </a:xfrm>
        </p:spPr>
        <p:txBody>
          <a:bodyPr/>
          <a:lstStyle/>
          <a:p>
            <a:r>
              <a:rPr lang="uk-UA" b="1" dirty="0" smtClean="0"/>
              <a:t>Раднаргоспи (Ради народного господарства)</a:t>
            </a:r>
            <a:r>
              <a:rPr lang="uk-UA" dirty="0" smtClean="0"/>
              <a:t> – територіальні органи управління, створені в </a:t>
            </a:r>
            <a:r>
              <a:rPr lang="uk-UA" b="1" dirty="0" smtClean="0"/>
              <a:t>1957 р.</a:t>
            </a:r>
            <a:r>
              <a:rPr lang="uk-UA" dirty="0" smtClean="0"/>
              <a:t> замість галузевих міністерств, які помітно поліпшили керування економікою регіонів, але призвели до розриву зв’язків між окремими галузями.</a:t>
            </a:r>
            <a:endParaRPr lang="uk-UA" dirty="0"/>
          </a:p>
        </p:txBody>
      </p:sp>
      <p:pic>
        <p:nvPicPr>
          <p:cNvPr id="5" name="Рисунок 4" descr="image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140968"/>
            <a:ext cx="5267325" cy="351472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0"/>
            <a:ext cx="8219256" cy="635556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Збережено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старі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важелі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адміністративно-командної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системи</a:t>
            </a:r>
            <a:r>
              <a:rPr lang="ru-RU" sz="2400" dirty="0" smtClean="0">
                <a:latin typeface="Comic Sans MS" pitchFamily="66" charset="0"/>
              </a:rPr>
              <a:t>, реформа не </a:t>
            </a:r>
            <a:r>
              <a:rPr lang="ru-RU" sz="2400" dirty="0" err="1" smtClean="0">
                <a:latin typeface="Comic Sans MS" pitchFamily="66" charset="0"/>
              </a:rPr>
              <a:t>була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підкріплена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введенням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госпрозрахунку</a:t>
            </a:r>
            <a:r>
              <a:rPr lang="ru-RU" sz="2400" dirty="0" smtClean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наданням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самостійності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підприємствам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призвело</a:t>
            </a:r>
            <a:r>
              <a:rPr lang="ru-RU" sz="2400" dirty="0" smtClean="0">
                <a:latin typeface="Comic Sans MS" pitchFamily="66" charset="0"/>
              </a:rPr>
              <a:t> до </a:t>
            </a:r>
            <a:r>
              <a:rPr lang="ru-RU" sz="2400" dirty="0" err="1" smtClean="0">
                <a:latin typeface="Comic Sans MS" pitchFamily="66" charset="0"/>
              </a:rPr>
              <a:t>повернення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старої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централізованої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схеми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управління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b="1" dirty="0" smtClean="0">
                <a:latin typeface="Comic Sans MS" pitchFamily="66" charset="0"/>
              </a:rPr>
              <a:t>У 1960 р. створено </a:t>
            </a:r>
            <a:r>
              <a:rPr lang="ru-RU" sz="2400" b="1" dirty="0" err="1" smtClean="0">
                <a:latin typeface="Comic Sans MS" pitchFamily="66" charset="0"/>
              </a:rPr>
              <a:t>Українську</a:t>
            </a:r>
            <a:r>
              <a:rPr lang="ru-RU" sz="2400" b="1" dirty="0" smtClean="0">
                <a:latin typeface="Comic Sans MS" pitchFamily="66" charset="0"/>
              </a:rPr>
              <a:t> раду народного </a:t>
            </a:r>
            <a:r>
              <a:rPr lang="ru-RU" sz="2400" b="1" dirty="0" err="1" smtClean="0">
                <a:latin typeface="Comic Sans MS" pitchFamily="66" charset="0"/>
              </a:rPr>
              <a:t>господарства</a:t>
            </a:r>
            <a:r>
              <a:rPr lang="ru-RU" sz="2400" dirty="0" smtClean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зменшено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кількість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українських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раднаргоспів</a:t>
            </a:r>
            <a:r>
              <a:rPr lang="ru-RU" sz="2400" dirty="0" smtClean="0">
                <a:latin typeface="Comic Sans MS" pitchFamily="66" charset="0"/>
              </a:rPr>
              <a:t> до 7; у 1963 р. </a:t>
            </a:r>
            <a:r>
              <a:rPr lang="ru-RU" sz="2400" dirty="0" err="1" smtClean="0">
                <a:latin typeface="Comic Sans MS" pitchFamily="66" charset="0"/>
              </a:rPr>
              <a:t>організовано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Вищу</a:t>
            </a:r>
            <a:r>
              <a:rPr lang="ru-RU" sz="2400" dirty="0" smtClean="0">
                <a:latin typeface="Comic Sans MS" pitchFamily="66" charset="0"/>
              </a:rPr>
              <a:t> раду народного </a:t>
            </a:r>
            <a:r>
              <a:rPr lang="ru-RU" sz="2400" dirty="0" err="1" smtClean="0">
                <a:latin typeface="Comic Sans MS" pitchFamily="66" charset="0"/>
              </a:rPr>
              <a:t>господарства</a:t>
            </a:r>
            <a:r>
              <a:rPr lang="ru-RU" sz="2400" dirty="0" smtClean="0">
                <a:latin typeface="Comic Sans MS" pitchFamily="66" charset="0"/>
              </a:rPr>
              <a:t> СРСР та низку </a:t>
            </a:r>
            <a:r>
              <a:rPr lang="ru-RU" sz="2400" dirty="0" err="1" smtClean="0">
                <a:latin typeface="Comic Sans MS" pitchFamily="66" charset="0"/>
              </a:rPr>
              <a:t>державних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комітетів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окремих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галузей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промисловості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r>
              <a:rPr lang="uk-UA" sz="2400" dirty="0" smtClean="0">
                <a:latin typeface="Comic Sans MS" pitchFamily="66" charset="0"/>
              </a:rPr>
              <a:t>Впровадження здобутків </a:t>
            </a:r>
            <a:r>
              <a:rPr lang="uk-UA" sz="2400" b="1" dirty="0" smtClean="0">
                <a:latin typeface="Comic Sans MS" pitchFamily="66" charset="0"/>
              </a:rPr>
              <a:t>науково-технічної революції (НТР)</a:t>
            </a:r>
            <a:r>
              <a:rPr lang="uk-UA" sz="2400" dirty="0" smtClean="0">
                <a:latin typeface="Comic Sans MS" pitchFamily="66" charset="0"/>
              </a:rPr>
              <a:t> у виробництво (створення Державного комітету Ради Міністрів СРСР у справах нової техніки, Всесоюзного товариства винахідників і раціоналізаторів, в УРСР відкрито 5 тис. організацій цього товариства).</a:t>
            </a:r>
            <a:endParaRPr lang="uk-UA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0"/>
            <a:ext cx="8291264" cy="6453336"/>
          </a:xfrm>
        </p:spPr>
        <p:txBody>
          <a:bodyPr>
            <a:normAutofit/>
          </a:bodyPr>
          <a:lstStyle/>
          <a:p>
            <a:r>
              <a:rPr lang="uk-UA" u="sng" dirty="0" smtClean="0"/>
              <a:t>Позитивні риси:</a:t>
            </a:r>
            <a:r>
              <a:rPr lang="uk-UA" dirty="0" smtClean="0"/>
              <a:t> впровадження перших кібернетичних машин, </a:t>
            </a:r>
            <a:r>
              <a:rPr lang="uk-UA" b="1" u="sng" dirty="0" smtClean="0"/>
              <a:t>запуск першого штучного супутника Землі в 1957 р., політ Ю. Гагаріна в космос у 1961 р</a:t>
            </a:r>
            <a:r>
              <a:rPr lang="uk-UA" dirty="0" smtClean="0"/>
              <a:t>., використання атомної енергії в мирних цілях, заміна паровозів тепловозами й електровозами, пароплавів – теплоходами, використання нових машин та технологій тощо. </a:t>
            </a:r>
            <a:r>
              <a:rPr lang="uk-UA" b="1" u="sng" dirty="0" smtClean="0"/>
              <a:t>6 листопада 1960 р. відкриття Київського метрополітену.</a:t>
            </a:r>
            <a:endParaRPr lang="uk-UA" dirty="0" smtClean="0"/>
          </a:p>
          <a:p>
            <a:r>
              <a:rPr lang="uk-UA" dirty="0" smtClean="0"/>
              <a:t>Негативні: повільні темпи НТР, перекіс у бік оборонної галузі, недостатні асигнування на науку, відсутність конкурентної боротьби виробників на ринку.</a:t>
            </a:r>
          </a:p>
          <a:p>
            <a:endParaRPr lang="uk-U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3226668" cy="3226668"/>
          </a:xfrm>
          <a:prstGeom prst="rect">
            <a:avLst/>
          </a:prstGeom>
        </p:spPr>
      </p:pic>
      <p:pic>
        <p:nvPicPr>
          <p:cNvPr id="7" name="Содержимое 6" descr="оприщнпщишгип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3188376" cy="2448272"/>
          </a:xfrm>
        </p:spPr>
      </p:pic>
      <p:pic>
        <p:nvPicPr>
          <p:cNvPr id="8" name="Рисунок 7" descr="мет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2656"/>
            <a:ext cx="3821963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292494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Київський метрополітен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Рисунок 9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717032"/>
            <a:ext cx="4499992" cy="27947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260648"/>
            <a:ext cx="8064896" cy="6094912"/>
          </a:xfrm>
        </p:spPr>
        <p:txBody>
          <a:bodyPr>
            <a:normAutofit fontScale="40000" lnSpcReduction="20000"/>
          </a:bodyPr>
          <a:lstStyle/>
          <a:p>
            <a:r>
              <a:rPr lang="uk-UA" sz="7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Сільське господарство</a:t>
            </a:r>
          </a:p>
          <a:p>
            <a:r>
              <a:rPr lang="uk-UA" sz="5100" dirty="0" smtClean="0">
                <a:latin typeface="Comic Sans MS" pitchFamily="66" charset="0"/>
              </a:rPr>
              <a:t>- </a:t>
            </a:r>
            <a:r>
              <a:rPr lang="uk-UA" sz="5100" b="1" dirty="0" smtClean="0">
                <a:latin typeface="Comic Sans MS" pitchFamily="66" charset="0"/>
              </a:rPr>
              <a:t>Велика увага до розвитку аграрного сектору</a:t>
            </a:r>
            <a:r>
              <a:rPr lang="uk-UA" sz="5100" dirty="0" smtClean="0">
                <a:latin typeface="Comic Sans MS" pitchFamily="66" charset="0"/>
              </a:rPr>
              <a:t>.</a:t>
            </a:r>
          </a:p>
          <a:p>
            <a:r>
              <a:rPr lang="uk-UA" sz="5100" dirty="0" smtClean="0">
                <a:latin typeface="Comic Sans MS" pitchFamily="66" charset="0"/>
              </a:rPr>
              <a:t>- Новий наступ на особисті присадибні господарства, спричинений впровадженням у життя ідеї про стирання різниці між містом і селом та будівництвом так званих </a:t>
            </a:r>
            <a:r>
              <a:rPr lang="uk-UA" sz="5100" b="1" u="sng" dirty="0" err="1" smtClean="0">
                <a:latin typeface="Comic Sans MS" pitchFamily="66" charset="0"/>
              </a:rPr>
              <a:t>агроміст</a:t>
            </a:r>
            <a:r>
              <a:rPr lang="uk-UA" sz="5100" dirty="0" smtClean="0">
                <a:latin typeface="Comic Sans MS" pitchFamily="66" charset="0"/>
              </a:rPr>
              <a:t>: у 1956 р. встановлено високий податок за утримання худоби в міській місцевості, обмежено власників худоби у пасовищах і заготівлі кормів; у 1959 р. заборонено утримувати худобу в містах і робітничих селищах, встановлено ліміт на утримання живності на селі; зменшення продажу продуктів тваринництва, підвищення цін на них.</a:t>
            </a:r>
          </a:p>
          <a:p>
            <a:r>
              <a:rPr lang="uk-UA" sz="5100" dirty="0" smtClean="0">
                <a:latin typeface="Comic Sans MS" pitchFamily="66" charset="0"/>
              </a:rPr>
              <a:t>- Продовження </a:t>
            </a:r>
            <a:r>
              <a:rPr lang="uk-UA" sz="5100" b="1" u="sng" dirty="0" smtClean="0">
                <a:latin typeface="Comic Sans MS" pitchFamily="66" charset="0"/>
              </a:rPr>
              <a:t>«цілинної епопеї» </a:t>
            </a:r>
            <a:r>
              <a:rPr lang="uk-UA" sz="5100" dirty="0" smtClean="0">
                <a:latin typeface="Comic Sans MS" pitchFamily="66" charset="0"/>
              </a:rPr>
              <a:t>(перша </a:t>
            </a:r>
            <a:r>
              <a:rPr lang="uk-UA" sz="5100" dirty="0" err="1" smtClean="0">
                <a:latin typeface="Comic Sans MS" pitchFamily="66" charset="0"/>
              </a:rPr>
              <a:t>надпрограма</a:t>
            </a:r>
            <a:r>
              <a:rPr lang="uk-UA" sz="5100" dirty="0" smtClean="0">
                <a:latin typeface="Comic Sans MS" pitchFamily="66" charset="0"/>
              </a:rPr>
              <a:t> М.Хрущова), в якій взяло участь 80 тис. українських юнаків та дівчат.</a:t>
            </a:r>
          </a:p>
          <a:p>
            <a:r>
              <a:rPr lang="uk-UA" sz="5100" dirty="0" smtClean="0">
                <a:latin typeface="Comic Sans MS" pitchFamily="66" charset="0"/>
              </a:rPr>
              <a:t>- </a:t>
            </a:r>
            <a:r>
              <a:rPr lang="uk-UA" sz="5100" b="1" u="sng" dirty="0" smtClean="0">
                <a:latin typeface="Comic Sans MS" pitchFamily="66" charset="0"/>
              </a:rPr>
              <a:t>«Кукурудзяна кампанія»</a:t>
            </a:r>
            <a:r>
              <a:rPr lang="uk-UA" sz="5100" dirty="0" smtClean="0">
                <a:latin typeface="Comic Sans MS" pitchFamily="66" charset="0"/>
              </a:rPr>
              <a:t> (друга </a:t>
            </a:r>
            <a:r>
              <a:rPr lang="uk-UA" sz="5100" dirty="0" err="1" smtClean="0">
                <a:latin typeface="Comic Sans MS" pitchFamily="66" charset="0"/>
              </a:rPr>
              <a:t>надпрограма</a:t>
            </a:r>
            <a:r>
              <a:rPr lang="uk-UA" sz="5100" dirty="0" smtClean="0">
                <a:latin typeface="Comic Sans MS" pitchFamily="66" charset="0"/>
              </a:rPr>
              <a:t> М.Хрущова) – спроба вирішити проблему з кормами, збільшивши обсяги виробництва; зменшення посівів пшениці та інших цінних культур в Україні. «Кукурудзяна епопея» набула надмірно великих розмірів. У 1963 р. «цариця полів» зайняла 40% посівних площ.</a:t>
            </a:r>
          </a:p>
          <a:p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32656"/>
            <a:ext cx="5821211" cy="3460720"/>
          </a:xfrm>
        </p:spPr>
      </p:pic>
      <p:pic>
        <p:nvPicPr>
          <p:cNvPr id="5" name="Рисунок 4" descr="ж пмдгн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597" y="260648"/>
            <a:ext cx="2933075" cy="5472688"/>
          </a:xfrm>
          <a:prstGeom prst="rect">
            <a:avLst/>
          </a:prstGeom>
        </p:spPr>
      </p:pic>
      <p:pic>
        <p:nvPicPr>
          <p:cNvPr id="6" name="Рисунок 5" descr="1297625974_w400_d070ae0c2e937dcebd372e6d89b3a3c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861048"/>
            <a:ext cx="2622818" cy="299695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8208912" cy="666936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У результаті формується тимчасове «колективне керівництво» – розподіл найвищих посад між найближчими соратниками Й.Сталіна (Г.</a:t>
            </a:r>
            <a:r>
              <a:rPr lang="uk-UA" sz="2400" dirty="0" err="1" smtClean="0">
                <a:latin typeface="Comic Sans MS" pitchFamily="66" charset="0"/>
              </a:rPr>
              <a:t>Маленков</a:t>
            </a:r>
            <a:r>
              <a:rPr lang="uk-UA" sz="2400" dirty="0" smtClean="0">
                <a:latin typeface="Comic Sans MS" pitchFamily="66" charset="0"/>
              </a:rPr>
              <a:t> – голова Ради Міністрів СРСР, </a:t>
            </a:r>
            <a:r>
              <a:rPr lang="uk-UA" sz="2400" b="1" dirty="0" smtClean="0">
                <a:latin typeface="Comic Sans MS" pitchFamily="66" charset="0"/>
              </a:rPr>
              <a:t>М.Хрущов – перший секретар ЦК КПРС</a:t>
            </a:r>
            <a:r>
              <a:rPr lang="uk-UA" sz="2400" dirty="0" smtClean="0">
                <a:latin typeface="Comic Sans MS" pitchFamily="66" charset="0"/>
              </a:rPr>
              <a:t>, Л.</a:t>
            </a:r>
            <a:r>
              <a:rPr lang="uk-UA" sz="2400" dirty="0" err="1" smtClean="0">
                <a:latin typeface="Comic Sans MS" pitchFamily="66" charset="0"/>
              </a:rPr>
              <a:t>Берія</a:t>
            </a:r>
            <a:r>
              <a:rPr lang="uk-UA" sz="2400" dirty="0" smtClean="0">
                <a:latin typeface="Comic Sans MS" pitchFamily="66" charset="0"/>
              </a:rPr>
              <a:t> – голова Міністерства внутрішніх справ і держбезпеки). Такий компроміс був нетривким, колишні соратники не довіряли один одному, боялися та шукали слушної нагоди позбутися конкурентів. 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4" name="Рисунок 3" descr="Лаврентий_Бе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01008"/>
            <a:ext cx="2103120" cy="2743200"/>
          </a:xfrm>
          <a:prstGeom prst="rect">
            <a:avLst/>
          </a:prstGeom>
        </p:spPr>
      </p:pic>
      <p:pic>
        <p:nvPicPr>
          <p:cNvPr id="5" name="Рисунок 4" descr="хрущ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2437901" cy="3230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623731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Лаврентій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Берія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645333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Микита Хрущов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5040560" cy="6355560"/>
          </a:xfrm>
        </p:spPr>
        <p:txBody>
          <a:bodyPr>
            <a:normAutofit fontScale="62500" lnSpcReduction="20000"/>
          </a:bodyPr>
          <a:lstStyle/>
          <a:p>
            <a:endParaRPr lang="uk-UA" sz="3500" dirty="0" smtClean="0">
              <a:latin typeface="Comic Sans MS" pitchFamily="66" charset="0"/>
            </a:endParaRPr>
          </a:p>
          <a:p>
            <a:r>
              <a:rPr lang="uk-UA" sz="3500" dirty="0" smtClean="0">
                <a:latin typeface="Comic Sans MS" pitchFamily="66" charset="0"/>
              </a:rPr>
              <a:t>Реорганізація МТС (перетворення МТС на ремонтно-технічні станції з обслуговування колгоспної техніки шляхом примусового викупу колгоспами старої техніки МТС за завищеними цінами); перетворення слушної ідеї надання можливості колгоспам вільно розпоряджатися власною технікою на їх чергове обкрадання.</a:t>
            </a:r>
          </a:p>
          <a:p>
            <a:r>
              <a:rPr lang="uk-UA" sz="3500" dirty="0" smtClean="0">
                <a:latin typeface="Comic Sans MS" pitchFamily="66" charset="0"/>
              </a:rPr>
              <a:t>- </a:t>
            </a:r>
            <a:r>
              <a:rPr lang="uk-UA" sz="3500" b="1" dirty="0" err="1" smtClean="0">
                <a:latin typeface="Comic Sans MS" pitchFamily="66" charset="0"/>
              </a:rPr>
              <a:t>Надпрограма</a:t>
            </a:r>
            <a:r>
              <a:rPr lang="uk-UA" sz="3500" b="1" dirty="0" smtClean="0">
                <a:latin typeface="Comic Sans MS" pitchFamily="66" charset="0"/>
              </a:rPr>
              <a:t> у тваринництві</a:t>
            </a:r>
            <a:r>
              <a:rPr lang="uk-UA" sz="3500" dirty="0" smtClean="0">
                <a:latin typeface="Comic Sans MS" pitchFamily="66" charset="0"/>
              </a:rPr>
              <a:t> (третя </a:t>
            </a:r>
            <a:r>
              <a:rPr lang="uk-UA" sz="3500" dirty="0" err="1" smtClean="0">
                <a:latin typeface="Comic Sans MS" pitchFamily="66" charset="0"/>
              </a:rPr>
              <a:t>надпрограма</a:t>
            </a:r>
            <a:r>
              <a:rPr lang="uk-UA" sz="3500" dirty="0" smtClean="0">
                <a:latin typeface="Comic Sans MS" pitchFamily="66" charset="0"/>
              </a:rPr>
              <a:t> М.Хрущова) – за 3-4 роки наздогнати США у виробництві м’яса, молока та масла на душу населення; завищені плани здачі продукції тваринництва, зменшення поголів’я худоби.</a:t>
            </a:r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0648"/>
            <a:ext cx="3825108" cy="3131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МТС</a:t>
            </a:r>
            <a:endParaRPr lang="uk-UA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022904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Соціальна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сфера</a:t>
            </a:r>
          </a:p>
          <a:p>
            <a:r>
              <a:rPr lang="ru-RU" dirty="0" smtClean="0"/>
              <a:t>- </a:t>
            </a:r>
            <a:r>
              <a:rPr lang="ru-RU" b="1" dirty="0" err="1" smtClean="0">
                <a:latin typeface="Comic Sans MS" pitchFamily="66" charset="0"/>
              </a:rPr>
              <a:t>Збільшення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мінімальної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зарплатні</a:t>
            </a:r>
            <a:r>
              <a:rPr lang="ru-RU" b="1" dirty="0" smtClean="0">
                <a:latin typeface="Comic Sans MS" pitchFamily="66" charset="0"/>
              </a:rPr>
              <a:t> та </a:t>
            </a:r>
            <a:r>
              <a:rPr lang="ru-RU" b="1" dirty="0" err="1" smtClean="0">
                <a:latin typeface="Comic Sans MS" pitchFamily="66" charset="0"/>
              </a:rPr>
              <a:t>пенсій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b="1" dirty="0" err="1" smtClean="0">
                <a:latin typeface="Comic Sans MS" pitchFamily="66" charset="0"/>
              </a:rPr>
              <a:t>Скорочення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робочого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тижня</a:t>
            </a:r>
            <a:r>
              <a:rPr lang="ru-RU" b="1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- </a:t>
            </a:r>
            <a:r>
              <a:rPr lang="ru-RU" b="1" u="sng" dirty="0" err="1" smtClean="0">
                <a:latin typeface="Comic Sans MS" pitchFamily="66" charset="0"/>
              </a:rPr>
              <a:t>Видача</a:t>
            </a:r>
            <a:r>
              <a:rPr lang="ru-RU" b="1" u="sng" dirty="0" smtClean="0">
                <a:latin typeface="Comic Sans MS" pitchFamily="66" charset="0"/>
              </a:rPr>
              <a:t> </a:t>
            </a:r>
            <a:r>
              <a:rPr lang="ru-RU" b="1" u="sng" dirty="0" err="1" smtClean="0">
                <a:latin typeface="Comic Sans MS" pitchFamily="66" charset="0"/>
              </a:rPr>
              <a:t>паспортів</a:t>
            </a:r>
            <a:r>
              <a:rPr lang="ru-RU" b="1" u="sng" dirty="0" smtClean="0">
                <a:latin typeface="Comic Sans MS" pitchFamily="66" charset="0"/>
              </a:rPr>
              <a:t> селянам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b="1" u="sng" dirty="0" err="1" smtClean="0">
                <a:latin typeface="Comic Sans MS" pitchFamily="66" charset="0"/>
              </a:rPr>
              <a:t>введення</a:t>
            </a:r>
            <a:r>
              <a:rPr lang="ru-RU" b="1" u="sng" dirty="0" smtClean="0">
                <a:latin typeface="Comic Sans MS" pitchFamily="66" charset="0"/>
              </a:rPr>
              <a:t> </a:t>
            </a:r>
            <a:r>
              <a:rPr lang="ru-RU" b="1" u="sng" dirty="0" err="1" smtClean="0">
                <a:latin typeface="Comic Sans MS" pitchFamily="66" charset="0"/>
              </a:rPr>
              <a:t>зарплатні</a:t>
            </a:r>
            <a:r>
              <a:rPr lang="ru-RU" b="1" u="sng" dirty="0" smtClean="0">
                <a:latin typeface="Comic Sans MS" pitchFamily="66" charset="0"/>
              </a:rPr>
              <a:t> </a:t>
            </a:r>
            <a:r>
              <a:rPr lang="ru-RU" b="1" u="sng" dirty="0" err="1" smtClean="0">
                <a:latin typeface="Comic Sans MS" pitchFamily="66" charset="0"/>
              </a:rPr>
              <a:t>колгоспникам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Скасування</a:t>
            </a:r>
            <a:r>
              <a:rPr lang="ru-RU" dirty="0" smtClean="0">
                <a:latin typeface="Comic Sans MS" pitchFamily="66" charset="0"/>
              </a:rPr>
              <a:t> плати за </a:t>
            </a:r>
            <a:r>
              <a:rPr lang="ru-RU" dirty="0" err="1" smtClean="0">
                <a:latin typeface="Comic Sans MS" pitchFamily="66" charset="0"/>
              </a:rPr>
              <a:t>навчання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err="1" smtClean="0">
                <a:latin typeface="Comic Sans MS" pitchFamily="66" charset="0"/>
              </a:rPr>
              <a:t>Припинення</a:t>
            </a:r>
            <a:r>
              <a:rPr lang="ru-RU" dirty="0" smtClean="0">
                <a:latin typeface="Comic Sans MS" pitchFamily="66" charset="0"/>
              </a:rPr>
              <a:t> практики </a:t>
            </a:r>
            <a:r>
              <a:rPr lang="ru-RU" dirty="0" err="1" smtClean="0">
                <a:latin typeface="Comic Sans MS" pitchFamily="66" charset="0"/>
              </a:rPr>
              <a:t>примусових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державних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позик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b="1" u="sng" dirty="0" err="1" smtClean="0">
                <a:latin typeface="Comic Sans MS" pitchFamily="66" charset="0"/>
              </a:rPr>
              <a:t>Широкомасштабне</a:t>
            </a:r>
            <a:r>
              <a:rPr lang="ru-RU" b="1" u="sng" dirty="0" smtClean="0">
                <a:latin typeface="Comic Sans MS" pitchFamily="66" charset="0"/>
              </a:rPr>
              <a:t> </a:t>
            </a:r>
            <a:r>
              <a:rPr lang="ru-RU" b="1" u="sng" dirty="0" err="1" smtClean="0">
                <a:latin typeface="Comic Sans MS" pitchFamily="66" charset="0"/>
              </a:rPr>
              <a:t>житлове</a:t>
            </a:r>
            <a:r>
              <a:rPr lang="ru-RU" b="1" u="sng" dirty="0" smtClean="0">
                <a:latin typeface="Comic Sans MS" pitchFamily="66" charset="0"/>
              </a:rPr>
              <a:t> </a:t>
            </a:r>
            <a:r>
              <a:rPr lang="ru-RU" b="1" u="sng" dirty="0" err="1" smtClean="0">
                <a:latin typeface="Comic Sans MS" pitchFamily="66" charset="0"/>
              </a:rPr>
              <a:t>будівництво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b="1" dirty="0" err="1" smtClean="0">
                <a:latin typeface="Comic Sans MS" pitchFamily="66" charset="0"/>
              </a:rPr>
              <a:t>Грошова</a:t>
            </a:r>
            <a:r>
              <a:rPr lang="ru-RU" b="1" dirty="0" smtClean="0">
                <a:latin typeface="Comic Sans MS" pitchFamily="66" charset="0"/>
              </a:rPr>
              <a:t> реформа 1961 р</a:t>
            </a:r>
            <a:r>
              <a:rPr lang="ru-RU" dirty="0" smtClean="0">
                <a:latin typeface="Comic Sans MS" pitchFamily="66" charset="0"/>
              </a:rPr>
              <a:t>., </a:t>
            </a:r>
            <a:r>
              <a:rPr lang="ru-RU" dirty="0" err="1" smtClean="0">
                <a:latin typeface="Comic Sans MS" pitchFamily="66" charset="0"/>
              </a:rPr>
              <a:t>наслідком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якої</a:t>
            </a:r>
            <a:r>
              <a:rPr lang="ru-RU" dirty="0" smtClean="0">
                <a:latin typeface="Comic Sans MS" pitchFamily="66" charset="0"/>
              </a:rPr>
              <a:t> стало </a:t>
            </a:r>
            <a:r>
              <a:rPr lang="ru-RU" dirty="0" err="1" smtClean="0">
                <a:latin typeface="Comic Sans MS" pitchFamily="66" charset="0"/>
              </a:rPr>
              <a:t>зростання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цін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товари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5944720" cy="3691984"/>
          </a:xfrm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5378" y="4293096"/>
            <a:ext cx="4236230" cy="218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232" y="1556792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“Хрущовки”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691680" y="4509120"/>
            <a:ext cx="223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Грошова реформа 1961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26464"/>
          </a:xfrm>
        </p:spPr>
        <p:txBody>
          <a:bodyPr/>
          <a:lstStyle/>
          <a:p>
            <a:r>
              <a:rPr lang="ru-RU" b="1" dirty="0" smtClean="0"/>
              <a:t>УСУНЕННЯ М. ХРУЩОВА ВІД ВЛАДИ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44684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Comic Sans MS" pitchFamily="66" charset="0"/>
              </a:rPr>
              <a:t>Початок 60-х рр. </a:t>
            </a:r>
            <a:r>
              <a:rPr lang="en-US" dirty="0" smtClean="0">
                <a:latin typeface="Comic Sans MS" pitchFamily="66" charset="0"/>
              </a:rPr>
              <a:t>XX </a:t>
            </a:r>
            <a:r>
              <a:rPr lang="uk-UA" dirty="0" smtClean="0">
                <a:latin typeface="Comic Sans MS" pitchFamily="66" charset="0"/>
              </a:rPr>
              <a:t>ст. – зростання невдоволення політикою М. Хрущова серед різних верств населення у зв’язку з ростом цін, замороженням зарплатні, дефіцитом товарів, наступом на особисте господарство селян, формуванням нового «культу особи» і т. ін.</a:t>
            </a:r>
          </a:p>
          <a:p>
            <a:r>
              <a:rPr lang="uk-UA" dirty="0" smtClean="0">
                <a:latin typeface="Comic Sans MS" pitchFamily="66" charset="0"/>
              </a:rPr>
              <a:t>- Хвиля робітничих виступів у Краматорську, Черкасах, Харкові, Києві. Найбільші – 1962 р. у Донецьку, </a:t>
            </a:r>
            <a:r>
              <a:rPr lang="uk-UA" dirty="0" err="1" smtClean="0">
                <a:latin typeface="Comic Sans MS" pitchFamily="66" charset="0"/>
              </a:rPr>
              <a:t>Жданові</a:t>
            </a:r>
            <a:r>
              <a:rPr lang="uk-UA" dirty="0" smtClean="0">
                <a:latin typeface="Comic Sans MS" pitchFamily="66" charset="0"/>
              </a:rPr>
              <a:t> (нині — Маріуполь) та </a:t>
            </a:r>
            <a:r>
              <a:rPr lang="uk-UA" b="1" dirty="0" smtClean="0">
                <a:latin typeface="Comic Sans MS" pitchFamily="66" charset="0"/>
              </a:rPr>
              <a:t>Новочеркаську (тут 7-тисячну демонстрацію розстріляли війська)</a:t>
            </a:r>
            <a:r>
              <a:rPr lang="uk-UA" dirty="0" smtClean="0">
                <a:latin typeface="Comic Sans MS" pitchFamily="66" charset="0"/>
              </a:rPr>
              <a:t>, 1963 р. у Кривому Розі.</a:t>
            </a:r>
          </a:p>
          <a:p>
            <a:r>
              <a:rPr lang="uk-UA" dirty="0" smtClean="0">
                <a:latin typeface="Comic Sans MS" pitchFamily="66" charset="0"/>
              </a:rPr>
              <a:t>- Партійне керівництво, невдоволене </a:t>
            </a:r>
            <a:r>
              <a:rPr lang="uk-UA" b="1" dirty="0" smtClean="0">
                <a:latin typeface="Comic Sans MS" pitchFamily="66" charset="0"/>
              </a:rPr>
              <a:t>«волюнтаризмом»</a:t>
            </a:r>
            <a:r>
              <a:rPr lang="uk-UA" dirty="0" smtClean="0">
                <a:latin typeface="Comic Sans MS" pitchFamily="66" charset="0"/>
              </a:rPr>
              <a:t> М. Хрущова, скороченням партійного апарату та втратою привілеїв, поглибленням демократичних процесів, склало змову.</a:t>
            </a:r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4824536" cy="635556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latin typeface="Comic Sans MS" pitchFamily="66" charset="0"/>
              </a:rPr>
              <a:t>Волюнтаризм </a:t>
            </a:r>
            <a:r>
              <a:rPr lang="uk-UA" dirty="0" smtClean="0">
                <a:latin typeface="Comic Sans MS" pitchFamily="66" charset="0"/>
              </a:rPr>
              <a:t>- соціально-політична діяльність, що характеризується суб’єктивними бажаннями, рішеннями окремих осіб чи груп осіб.</a:t>
            </a:r>
          </a:p>
          <a:p>
            <a:r>
              <a:rPr lang="uk-UA" b="1" dirty="0" smtClean="0">
                <a:latin typeface="Comic Sans MS" pitchFamily="66" charset="0"/>
              </a:rPr>
              <a:t>14 жовтня 1964 р. </a:t>
            </a:r>
            <a:r>
              <a:rPr lang="uk-UA" b="1" dirty="0" err="1" smtClean="0">
                <a:latin typeface="Comic Sans MS" pitchFamily="66" charset="0"/>
              </a:rPr>
              <a:t>-пленум</a:t>
            </a:r>
            <a:r>
              <a:rPr lang="uk-UA" b="1" dirty="0" smtClean="0">
                <a:latin typeface="Comic Sans MS" pitchFamily="66" charset="0"/>
              </a:rPr>
              <a:t> ЦК КПРС звільнив М. Хрущова </a:t>
            </a:r>
            <a:r>
              <a:rPr lang="uk-UA" dirty="0" smtClean="0">
                <a:latin typeface="Comic Sans MS" pitchFamily="66" charset="0"/>
              </a:rPr>
              <a:t>з усіх посад «за станом здоров’я». Сама можливість такого кроку була великою заслугою самого М. Хрущова. </a:t>
            </a:r>
            <a:r>
              <a:rPr lang="uk-UA" b="1" dirty="0" smtClean="0">
                <a:latin typeface="Comic Sans MS" pitchFamily="66" charset="0"/>
              </a:rPr>
              <a:t>Першим секретарем ЦК КПРС став Л. Брежнєв</a:t>
            </a:r>
            <a:r>
              <a:rPr lang="uk-UA" dirty="0" smtClean="0">
                <a:latin typeface="Comic Sans MS" pitchFamily="66" charset="0"/>
              </a:rPr>
              <a:t>, головою Ради Міністрів СРСР – О. </a:t>
            </a:r>
            <a:r>
              <a:rPr lang="uk-UA" dirty="0" err="1" smtClean="0">
                <a:latin typeface="Comic Sans MS" pitchFamily="66" charset="0"/>
              </a:rPr>
              <a:t>Косигін</a:t>
            </a:r>
            <a:r>
              <a:rPr lang="uk-UA" dirty="0" smtClean="0"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 descr="Brezhnev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76672"/>
            <a:ext cx="3602772" cy="4393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52292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Л.Брежнєв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65816"/>
          </a:xfrm>
        </p:spPr>
        <p:txBody>
          <a:bodyPr/>
          <a:lstStyle/>
          <a:p>
            <a:r>
              <a:rPr lang="uk-UA" b="1" dirty="0" smtClean="0"/>
              <a:t>ЗАРОДЖЕННЯ ДИСИДЕНТСЬКОГО РУХУ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4968552" cy="4582744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Дисидентство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опозиційний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панівного</a:t>
            </a:r>
            <a:r>
              <a:rPr lang="ru-RU" dirty="0" smtClean="0"/>
              <a:t> державного ладу, </a:t>
            </a:r>
            <a:r>
              <a:rPr lang="ru-RU" dirty="0" err="1" smtClean="0"/>
              <a:t>протистояння</a:t>
            </a:r>
            <a:r>
              <a:rPr lang="ru-RU" dirty="0" smtClean="0"/>
              <a:t> </a:t>
            </a:r>
            <a:r>
              <a:rPr lang="ru-RU" dirty="0" err="1" smtClean="0"/>
              <a:t>офіційній</a:t>
            </a:r>
            <a:r>
              <a:rPr lang="ru-RU" dirty="0" smtClean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 та </a:t>
            </a:r>
            <a:r>
              <a:rPr lang="ru-RU" dirty="0" err="1" smtClean="0"/>
              <a:t>політиці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Середина 50-х </a:t>
            </a:r>
            <a:r>
              <a:rPr lang="ru-RU" dirty="0" err="1" smtClean="0"/>
              <a:t>років</a:t>
            </a:r>
            <a:r>
              <a:rPr lang="ru-RU" dirty="0" smtClean="0"/>
              <a:t> –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дисидентського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в СРСР, </a:t>
            </a:r>
            <a:r>
              <a:rPr lang="ru-RU" dirty="0" err="1" smtClean="0"/>
              <a:t>зокрема</a:t>
            </a:r>
            <a:r>
              <a:rPr lang="ru-RU" dirty="0" smtClean="0"/>
              <a:t> в УРСР.</a:t>
            </a:r>
          </a:p>
          <a:p>
            <a:endParaRPr lang="uk-UA" dirty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3948276" cy="288239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19256" cy="609491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Причини виникнення дисидентського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руху:</a:t>
            </a:r>
            <a:endParaRPr lang="uk-UA" dirty="0" smtClean="0"/>
          </a:p>
          <a:p>
            <a:r>
              <a:rPr lang="uk-UA" dirty="0" smtClean="0"/>
              <a:t>- </a:t>
            </a:r>
            <a:r>
              <a:rPr lang="uk-UA" dirty="0" smtClean="0"/>
              <a:t>поліпшення внутрішньополітичного клімату за часів «відлиги», що призвело до нової хвилі національно-визвольної боротьби;</a:t>
            </a:r>
            <a:br>
              <a:rPr lang="uk-UA" dirty="0" smtClean="0"/>
            </a:br>
            <a:r>
              <a:rPr lang="uk-UA" dirty="0" smtClean="0"/>
              <a:t>- антикомуністичні виступи в країнах Східної Європи (в Угорщині, Польщі, Чехословаччині);</a:t>
            </a:r>
            <a:br>
              <a:rPr lang="uk-UA" dirty="0" smtClean="0"/>
            </a:br>
            <a:r>
              <a:rPr lang="uk-UA" dirty="0" smtClean="0"/>
              <a:t>- активний правозахисний рух, спричинений прийняттям Декларації прав людини (1948 р.);</a:t>
            </a:r>
            <a:br>
              <a:rPr lang="uk-UA" dirty="0" smtClean="0"/>
            </a:br>
            <a:r>
              <a:rPr lang="uk-UA" dirty="0" smtClean="0"/>
              <a:t>- монопольна влада партійно-радянської бюрократичної верхівки;</a:t>
            </a:r>
            <a:br>
              <a:rPr lang="uk-UA" dirty="0" smtClean="0"/>
            </a:br>
            <a:r>
              <a:rPr lang="uk-UA" dirty="0" smtClean="0"/>
              <a:t>- постійні утиски та обмеження національного та культурно-духовного життя;</a:t>
            </a:r>
            <a:br>
              <a:rPr lang="uk-UA" dirty="0" smtClean="0"/>
            </a:br>
            <a:r>
              <a:rPr lang="uk-UA" dirty="0" smtClean="0"/>
              <a:t>- політика русифікації.</a:t>
            </a:r>
          </a:p>
          <a:p>
            <a:endParaRPr lang="uk-U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602290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Форми боротьби дисидентів:</a:t>
            </a:r>
            <a:endParaRPr lang="uk-UA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uk-UA" dirty="0" smtClean="0"/>
              <a:t>протести, звернення на адресу керівників країни, «відкриті листи» до ООН («Відкритий лист» до ООН українських політв’язнів мордовських концтаборів, у якому узагальнювалися головні вимоги українського </a:t>
            </a:r>
            <a:r>
              <a:rPr lang="uk-UA" dirty="0" err="1" smtClean="0"/>
              <a:t>дисидентства</a:t>
            </a:r>
            <a:r>
              <a:rPr lang="uk-UA" dirty="0" smtClean="0"/>
              <a:t>, висловлювався рішучий протест проти дискримінації українства); поширення нелегальної літератури («самвидав»); створення в Україні дисидентських організацій.</a:t>
            </a:r>
            <a:r>
              <a:rPr lang="uk-UA" b="1" dirty="0" smtClean="0"/>
              <a:t> 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1772816"/>
          </a:xfrm>
        </p:spPr>
        <p:txBody>
          <a:bodyPr/>
          <a:lstStyle/>
          <a:p>
            <a:r>
              <a:rPr lang="uk-UA" b="1" dirty="0" smtClean="0"/>
              <a:t>Найвідоміші дисидентські організації України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7200" dirty="0" err="1" smtClean="0">
                <a:latin typeface="Comic Sans MS" pitchFamily="66" charset="0"/>
              </a:rPr>
              <a:t>Українська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робітничо-селянська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спілка</a:t>
            </a:r>
            <a:r>
              <a:rPr lang="ru-RU" sz="7200" dirty="0" smtClean="0">
                <a:latin typeface="Comic Sans MS" pitchFamily="66" charset="0"/>
              </a:rPr>
              <a:t>(УРСС) Створена у </a:t>
            </a:r>
            <a:r>
              <a:rPr lang="ru-RU" sz="7200" dirty="0" err="1" smtClean="0">
                <a:latin typeface="Comic Sans MS" pitchFamily="66" charset="0"/>
              </a:rPr>
              <a:t>Львові</a:t>
            </a:r>
            <a:r>
              <a:rPr lang="ru-RU" sz="7200" dirty="0" smtClean="0">
                <a:latin typeface="Comic Sans MS" pitchFamily="66" charset="0"/>
              </a:rPr>
              <a:t> </a:t>
            </a:r>
          </a:p>
          <a:p>
            <a:endParaRPr lang="ru-RU" sz="7200" dirty="0" smtClean="0">
              <a:latin typeface="Comic Sans MS" pitchFamily="66" charset="0"/>
            </a:endParaRPr>
          </a:p>
          <a:p>
            <a:r>
              <a:rPr lang="ru-RU" sz="7200" dirty="0" err="1" smtClean="0">
                <a:latin typeface="Comic Sans MS" pitchFamily="66" charset="0"/>
              </a:rPr>
              <a:t>Об'єднана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партія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визволення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України</a:t>
            </a:r>
            <a:endParaRPr lang="ru-RU" sz="7200" dirty="0" smtClean="0">
              <a:latin typeface="Comic Sans MS" pitchFamily="66" charset="0"/>
            </a:endParaRPr>
          </a:p>
          <a:p>
            <a:endParaRPr lang="ru-RU" sz="7200" dirty="0" smtClean="0">
              <a:latin typeface="Comic Sans MS" pitchFamily="66" charset="0"/>
            </a:endParaRPr>
          </a:p>
          <a:p>
            <a:r>
              <a:rPr lang="ru-RU" sz="7200" dirty="0" err="1" smtClean="0">
                <a:latin typeface="Comic Sans MS" pitchFamily="66" charset="0"/>
              </a:rPr>
              <a:t>Український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національний</a:t>
            </a:r>
            <a:r>
              <a:rPr lang="ru-RU" sz="7200" dirty="0" smtClean="0">
                <a:latin typeface="Comic Sans MS" pitchFamily="66" charset="0"/>
              </a:rPr>
              <a:t> фронт (УНФ) Створена </a:t>
            </a:r>
            <a:r>
              <a:rPr lang="ru-RU" sz="7200" dirty="0" err="1" smtClean="0">
                <a:latin typeface="Comic Sans MS" pitchFamily="66" charset="0"/>
              </a:rPr>
              <a:t>З.Красівським</a:t>
            </a:r>
            <a:r>
              <a:rPr lang="ru-RU" sz="7200" dirty="0" smtClean="0">
                <a:latin typeface="Comic Sans MS" pitchFamily="66" charset="0"/>
              </a:rPr>
              <a:t> та </a:t>
            </a:r>
            <a:r>
              <a:rPr lang="ru-RU" sz="7200" dirty="0" err="1" smtClean="0">
                <a:latin typeface="Comic Sans MS" pitchFamily="66" charset="0"/>
              </a:rPr>
              <a:t>М.Дяком</a:t>
            </a:r>
            <a:r>
              <a:rPr lang="ru-RU" sz="7200" dirty="0" smtClean="0">
                <a:latin typeface="Comic Sans MS" pitchFamily="66" charset="0"/>
              </a:rPr>
              <a:t> </a:t>
            </a:r>
          </a:p>
          <a:p>
            <a:endParaRPr lang="ru-RU" sz="7200" dirty="0" smtClean="0">
              <a:latin typeface="Comic Sans MS" pitchFamily="66" charset="0"/>
            </a:endParaRPr>
          </a:p>
          <a:p>
            <a:r>
              <a:rPr lang="ru-RU" sz="7200" dirty="0" err="1" smtClean="0">
                <a:latin typeface="Comic Sans MS" pitchFamily="66" charset="0"/>
              </a:rPr>
              <a:t>Український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національний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комітет</a:t>
            </a:r>
            <a:r>
              <a:rPr lang="ru-RU" sz="7200" dirty="0" smtClean="0">
                <a:latin typeface="Comic Sans MS" pitchFamily="66" charset="0"/>
              </a:rPr>
              <a:t> (УНК)</a:t>
            </a:r>
          </a:p>
          <a:p>
            <a:endParaRPr lang="ru-RU" sz="7200" dirty="0" smtClean="0">
              <a:latin typeface="Comic Sans MS" pitchFamily="66" charset="0"/>
            </a:endParaRPr>
          </a:p>
          <a:p>
            <a:r>
              <a:rPr lang="ru-RU" sz="7200" dirty="0" err="1" smtClean="0">
                <a:latin typeface="Comic Sans MS" pitchFamily="66" charset="0"/>
              </a:rPr>
              <a:t>Демократичний</a:t>
            </a:r>
            <a:r>
              <a:rPr lang="ru-RU" sz="7200" dirty="0" smtClean="0">
                <a:latin typeface="Comic Sans MS" pitchFamily="66" charset="0"/>
              </a:rPr>
              <a:t> союз </a:t>
            </a:r>
            <a:r>
              <a:rPr lang="ru-RU" sz="7200" dirty="0" err="1" smtClean="0">
                <a:latin typeface="Comic Sans MS" pitchFamily="66" charset="0"/>
              </a:rPr>
              <a:t>соціалістів</a:t>
            </a:r>
            <a:endParaRPr lang="ru-RU" sz="7200" dirty="0" smtClean="0">
              <a:latin typeface="Comic Sans MS" pitchFamily="66" charset="0"/>
            </a:endParaRPr>
          </a:p>
          <a:p>
            <a:endParaRPr lang="ru-RU" sz="7200" dirty="0" smtClean="0">
              <a:latin typeface="Comic Sans MS" pitchFamily="66" charset="0"/>
            </a:endParaRPr>
          </a:p>
          <a:p>
            <a:r>
              <a:rPr lang="ru-RU" sz="7200" dirty="0" err="1" smtClean="0">
                <a:latin typeface="Comic Sans MS" pitchFamily="66" charset="0"/>
              </a:rPr>
              <a:t>Партія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боротьби</a:t>
            </a:r>
            <a:r>
              <a:rPr lang="ru-RU" sz="7200" dirty="0" smtClean="0">
                <a:latin typeface="Comic Sans MS" pitchFamily="66" charset="0"/>
              </a:rPr>
              <a:t> за </a:t>
            </a:r>
            <a:r>
              <a:rPr lang="ru-RU" sz="7200" dirty="0" err="1" smtClean="0">
                <a:latin typeface="Comic Sans MS" pitchFamily="66" charset="0"/>
              </a:rPr>
              <a:t>реалізацію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ленінських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ідей</a:t>
            </a:r>
            <a:endParaRPr lang="ru-RU" sz="7200" dirty="0" smtClean="0">
              <a:latin typeface="Comic Sans MS" pitchFamily="66" charset="0"/>
            </a:endParaRPr>
          </a:p>
          <a:p>
            <a:endParaRPr lang="ru-RU" sz="7200" dirty="0" smtClean="0">
              <a:latin typeface="Comic Sans MS" pitchFamily="66" charset="0"/>
            </a:endParaRPr>
          </a:p>
          <a:p>
            <a:r>
              <a:rPr lang="ru-RU" sz="7200" dirty="0" err="1" smtClean="0">
                <a:latin typeface="Comic Sans MS" pitchFamily="66" charset="0"/>
              </a:rPr>
              <a:t>Реалістичний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робітничий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гурток</a:t>
            </a:r>
            <a:r>
              <a:rPr lang="ru-RU" sz="7200" dirty="0" smtClean="0">
                <a:latin typeface="Comic Sans MS" pitchFamily="66" charset="0"/>
              </a:rPr>
              <a:t> </a:t>
            </a:r>
            <a:r>
              <a:rPr lang="ru-RU" sz="7200" dirty="0" err="1" smtClean="0">
                <a:latin typeface="Comic Sans MS" pitchFamily="66" charset="0"/>
              </a:rPr>
              <a:t>демократів</a:t>
            </a:r>
            <a:r>
              <a:rPr lang="ru-RU" sz="7200" dirty="0" smtClean="0">
                <a:latin typeface="Comic Sans MS" pitchFamily="66" charset="0"/>
              </a:rPr>
              <a:t> — </a:t>
            </a:r>
            <a:r>
              <a:rPr lang="ru-RU" sz="7200" dirty="0" err="1" smtClean="0">
                <a:latin typeface="Comic Sans MS" pitchFamily="66" charset="0"/>
              </a:rPr>
              <a:t>створений</a:t>
            </a:r>
            <a:r>
              <a:rPr lang="ru-RU" sz="7200" dirty="0" smtClean="0">
                <a:latin typeface="Comic Sans MS" pitchFamily="66" charset="0"/>
              </a:rPr>
              <a:t> на </a:t>
            </a:r>
            <a:r>
              <a:rPr lang="ru-RU" sz="7200" dirty="0" err="1" smtClean="0">
                <a:latin typeface="Comic Sans MS" pitchFamily="66" charset="0"/>
              </a:rPr>
              <a:t>Донбасі</a:t>
            </a:r>
            <a:endParaRPr lang="uk-UA" sz="7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>
            <a:normAutofit/>
          </a:bodyPr>
          <a:lstStyle/>
          <a:p>
            <a:r>
              <a:rPr lang="uk-UA" dirty="0" smtClean="0"/>
              <a:t>У 1962-1965 рр. було проведено судові процеси над активними дисидентами. Репресії були проти П.Григоренка, І.</a:t>
            </a:r>
            <a:r>
              <a:rPr lang="uk-UA" dirty="0" err="1" smtClean="0"/>
              <a:t>СвітличногоЮ</a:t>
            </a:r>
            <a:r>
              <a:rPr lang="uk-UA" dirty="0" smtClean="0"/>
              <a:t>, П.</a:t>
            </a:r>
            <a:r>
              <a:rPr lang="uk-UA" dirty="0" err="1" smtClean="0"/>
              <a:t>Заливахи</a:t>
            </a:r>
            <a:r>
              <a:rPr lang="uk-UA" dirty="0" smtClean="0"/>
              <a:t>, В.Мороза…</a:t>
            </a:r>
          </a:p>
          <a:p>
            <a:r>
              <a:rPr lang="uk-UA" b="1" dirty="0" smtClean="0"/>
              <a:t>У травні 1961 р. у Львові почався закритий судовий процес над УРСС.</a:t>
            </a:r>
            <a:r>
              <a:rPr lang="uk-UA" dirty="0" smtClean="0"/>
              <a:t> Суд засудив </a:t>
            </a:r>
            <a:r>
              <a:rPr lang="uk-UA" b="1" dirty="0" smtClean="0"/>
              <a:t>Л. </a:t>
            </a:r>
            <a:r>
              <a:rPr lang="uk-UA" b="1" dirty="0" err="1" smtClean="0"/>
              <a:t>Лукяненка</a:t>
            </a:r>
            <a:r>
              <a:rPr lang="uk-UA" dirty="0" smtClean="0"/>
              <a:t> до розстрілу. Вирок замінили 15 роками позбавлення волі.</a:t>
            </a:r>
          </a:p>
          <a:p>
            <a:r>
              <a:rPr lang="uk-UA" dirty="0" smtClean="0"/>
              <a:t>Відповіддю на арешти дисидентів стала </a:t>
            </a:r>
            <a:r>
              <a:rPr lang="uk-UA" b="1" dirty="0" smtClean="0"/>
              <a:t>стаття  І.Дзюби «Інтернаціоналізм чи русифікація?» (1965 р.)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734872"/>
          </a:xfrm>
        </p:spPr>
        <p:txBody>
          <a:bodyPr/>
          <a:lstStyle/>
          <a:p>
            <a:r>
              <a:rPr lang="ru-RU" b="1" dirty="0" err="1" smtClean="0"/>
              <a:t>Боротьба</a:t>
            </a:r>
            <a:r>
              <a:rPr lang="ru-RU" b="1" dirty="0" smtClean="0"/>
              <a:t> за </a:t>
            </a:r>
            <a:r>
              <a:rPr lang="ru-RU" b="1" dirty="0" err="1" smtClean="0"/>
              <a:t>владу</a:t>
            </a:r>
            <a:r>
              <a:rPr lang="ru-RU" b="1" dirty="0" smtClean="0"/>
              <a:t>, у </a:t>
            </a:r>
            <a:r>
              <a:rPr lang="ru-RU" b="1" dirty="0" err="1" smtClean="0"/>
              <a:t>результаті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перемогу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</a:t>
            </a:r>
            <a:r>
              <a:rPr lang="ru-RU" b="1" dirty="0" err="1" smtClean="0"/>
              <a:t>М.Хрущов</a:t>
            </a:r>
            <a:r>
              <a:rPr lang="ru-RU" dirty="0" smtClean="0"/>
              <a:t> </a:t>
            </a:r>
          </a:p>
          <a:p>
            <a:r>
              <a:rPr lang="ru-RU" dirty="0" smtClean="0"/>
              <a:t>26 </a:t>
            </a:r>
            <a:r>
              <a:rPr lang="ru-RU" dirty="0" err="1" smtClean="0"/>
              <a:t>червня</a:t>
            </a:r>
            <a:r>
              <a:rPr lang="ru-RU" dirty="0" smtClean="0"/>
              <a:t> 1953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заарештований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страчений</a:t>
            </a:r>
            <a:r>
              <a:rPr lang="ru-RU" dirty="0" smtClean="0"/>
              <a:t> </a:t>
            </a:r>
            <a:r>
              <a:rPr lang="ru-RU" dirty="0" err="1" smtClean="0"/>
              <a:t>Л.Берія</a:t>
            </a:r>
            <a:r>
              <a:rPr lang="ru-RU" dirty="0" smtClean="0"/>
              <a:t> за </a:t>
            </a:r>
            <a:r>
              <a:rPr lang="ru-RU" dirty="0" err="1" smtClean="0"/>
              <a:t>звинуваченням</a:t>
            </a:r>
            <a:r>
              <a:rPr lang="ru-RU" dirty="0" smtClean="0"/>
              <a:t> у </a:t>
            </a:r>
            <a:r>
              <a:rPr lang="ru-RU" dirty="0" err="1" smtClean="0"/>
              <a:t>шпигунстві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підготовці</a:t>
            </a:r>
            <a:r>
              <a:rPr lang="ru-RU" dirty="0" smtClean="0"/>
              <a:t> державного перевороту. </a:t>
            </a:r>
          </a:p>
          <a:p>
            <a:endParaRPr lang="uk-UA" dirty="0"/>
          </a:p>
        </p:txBody>
      </p:sp>
      <p:pic>
        <p:nvPicPr>
          <p:cNvPr id="4" name="Рисунок 3" descr="rubase_2_462061407_50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140968"/>
            <a:ext cx="2416303" cy="346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2866618" cy="357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393305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Левко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ук’яненко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пщигнп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6726" y="1"/>
            <a:ext cx="3117273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5688" y="37170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Іван Дзюба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Dzuba_Boo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908720"/>
            <a:ext cx="2521370" cy="3645024"/>
          </a:xfrm>
          <a:prstGeom prst="rect">
            <a:avLst/>
          </a:prstGeom>
        </p:spPr>
      </p:pic>
      <p:pic>
        <p:nvPicPr>
          <p:cNvPr id="9" name="Рисунок 8" descr="iщчша ипіш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8820" y="4725144"/>
            <a:ext cx="4642600" cy="159631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5904656" cy="6022904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 smtClean="0">
                <a:solidFill>
                  <a:schemeClr val="tx2">
                    <a:lumMod val="50000"/>
                  </a:schemeClr>
                </a:solidFill>
              </a:rPr>
              <a:t>Шістдеся́тники</a:t>
            </a:r>
            <a:r>
              <a:rPr lang="vi-VN" dirty="0" smtClean="0"/>
              <a:t> — назва нової генерації (покоління) радянської та української національної інтелігенції, що ввійшла у </a:t>
            </a:r>
            <a:r>
              <a:rPr lang="vi-VN" dirty="0" smtClean="0"/>
              <a:t>культу</a:t>
            </a:r>
            <a:r>
              <a:rPr lang="uk-UA" dirty="0" smtClean="0"/>
              <a:t>р</a:t>
            </a:r>
            <a:r>
              <a:rPr lang="vi-VN" dirty="0" smtClean="0"/>
              <a:t>у </a:t>
            </a:r>
            <a:r>
              <a:rPr lang="vi-VN" dirty="0" smtClean="0"/>
              <a:t>(мистецтво, літературу тощо) та політику в СРСР в другій половині </a:t>
            </a:r>
            <a:r>
              <a:rPr lang="vi-VN" dirty="0" smtClean="0"/>
              <a:t>195</a:t>
            </a:r>
            <a:r>
              <a:rPr lang="uk-UA" dirty="0" smtClean="0"/>
              <a:t>0</a:t>
            </a:r>
            <a:r>
              <a:rPr lang="vi-VN" dirty="0" smtClean="0"/>
              <a:t>-х</a:t>
            </a:r>
            <a:r>
              <a:rPr lang="vi-VN" dirty="0" smtClean="0"/>
              <a:t> — у період тимчасового послаблення </a:t>
            </a:r>
            <a:r>
              <a:rPr lang="vi-VN" dirty="0" smtClean="0"/>
              <a:t>комуністичн</a:t>
            </a:r>
            <a:r>
              <a:rPr lang="uk-UA" dirty="0" smtClean="0"/>
              <a:t>о</a:t>
            </a:r>
            <a:r>
              <a:rPr lang="vi-VN" dirty="0" smtClean="0"/>
              <a:t>-більшовицького </a:t>
            </a:r>
            <a:r>
              <a:rPr lang="vi-VN" dirty="0" smtClean="0"/>
              <a:t>тоталітаризму та хрущовської «відлиги» (десталінізації та деякої лібералізації) і найповніше себе творчо виявила на початку та в середині 1960-х років (звідси й назва).</a:t>
            </a:r>
            <a:endParaRPr lang="uk-UA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5948" y="764704"/>
            <a:ext cx="2988052" cy="439324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960020" cy="311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534682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32129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Василь Симоненко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645024"/>
            <a:ext cx="2140262" cy="2979342"/>
          </a:xfrm>
          <a:prstGeom prst="rect">
            <a:avLst/>
          </a:prstGeom>
        </p:spPr>
      </p:pic>
      <p:pic>
        <p:nvPicPr>
          <p:cNvPr id="8" name="Рисунок 7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077072"/>
            <a:ext cx="3197716" cy="239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6256" y="501317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ергій Параджанов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4908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Алла  Горська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а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717656" cy="3563457"/>
          </a:xfrm>
        </p:spPr>
      </p:pic>
      <p:pic>
        <p:nvPicPr>
          <p:cNvPr id="8" name="Рисунок 7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0648"/>
            <a:ext cx="3830548" cy="2638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6136" y="2996952"/>
            <a:ext cx="248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Микола Вінграновський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Рисунок 9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5" y="2924944"/>
            <a:ext cx="2304256" cy="35908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0"/>
            <a:ext cx="6408712" cy="6355560"/>
          </a:xfrm>
        </p:spPr>
        <p:txBody>
          <a:bodyPr>
            <a:normAutofit fontScale="92500"/>
          </a:bodyPr>
          <a:lstStyle/>
          <a:p>
            <a:r>
              <a:rPr lang="uk-UA" sz="2600" b="1" u="sng" dirty="0" smtClean="0">
                <a:latin typeface="Comic Sans MS" pitchFamily="66" charset="0"/>
              </a:rPr>
              <a:t>Червень 1953 р.</a:t>
            </a:r>
            <a:r>
              <a:rPr lang="uk-UA" sz="2600" dirty="0" smtClean="0">
                <a:latin typeface="Comic Sans MS" pitchFamily="66" charset="0"/>
              </a:rPr>
              <a:t> – </a:t>
            </a:r>
            <a:r>
              <a:rPr lang="uk-UA" sz="2600" b="1" u="sng" dirty="0" smtClean="0">
                <a:latin typeface="Comic Sans MS" pitchFamily="66" charset="0"/>
              </a:rPr>
              <a:t>звільнення з посади першого секретаря ЦК </a:t>
            </a:r>
            <a:r>
              <a:rPr lang="uk-UA" sz="2600" b="1" u="sng" dirty="0" err="1" smtClean="0">
                <a:latin typeface="Comic Sans MS" pitchFamily="66" charset="0"/>
              </a:rPr>
              <a:t>КП</a:t>
            </a:r>
            <a:r>
              <a:rPr lang="uk-UA" sz="2600" b="1" u="sng" dirty="0" smtClean="0">
                <a:latin typeface="Comic Sans MS" pitchFamily="66" charset="0"/>
              </a:rPr>
              <a:t>(б)У Л.Мельникова, обрання О.Кириченка</a:t>
            </a:r>
            <a:r>
              <a:rPr lang="uk-UA" sz="2600" dirty="0" smtClean="0">
                <a:latin typeface="Comic Sans MS" pitchFamily="66" charset="0"/>
              </a:rPr>
              <a:t> (вперше українець за походженням обійняв таку високу посаду); арешт і страта міністра внутрішніх справ УРСР П.</a:t>
            </a:r>
            <a:r>
              <a:rPr lang="uk-UA" sz="2600" dirty="0" err="1" smtClean="0">
                <a:latin typeface="Comic Sans MS" pitchFamily="66" charset="0"/>
              </a:rPr>
              <a:t>Мешика</a:t>
            </a:r>
            <a:r>
              <a:rPr lang="uk-UA" sz="2600" dirty="0" smtClean="0">
                <a:latin typeface="Comic Sans MS" pitchFamily="66" charset="0"/>
              </a:rPr>
              <a:t> та його заступника.</a:t>
            </a:r>
          </a:p>
          <a:p>
            <a:r>
              <a:rPr lang="uk-UA" sz="2600" b="1" dirty="0" smtClean="0">
                <a:latin typeface="Comic Sans MS" pitchFamily="66" charset="0"/>
              </a:rPr>
              <a:t>З 1957 р. по 1963 р. посаду першого секретаря ЦК </a:t>
            </a:r>
            <a:r>
              <a:rPr lang="uk-UA" sz="2600" b="1" dirty="0" err="1" smtClean="0">
                <a:latin typeface="Comic Sans MS" pitchFamily="66" charset="0"/>
              </a:rPr>
              <a:t>КП</a:t>
            </a:r>
            <a:r>
              <a:rPr lang="uk-UA" sz="2600" b="1" dirty="0" smtClean="0">
                <a:latin typeface="Comic Sans MS" pitchFamily="66" charset="0"/>
              </a:rPr>
              <a:t>(б)У обіймав М.</a:t>
            </a:r>
            <a:r>
              <a:rPr lang="uk-UA" sz="2600" b="1" dirty="0" err="1" smtClean="0">
                <a:latin typeface="Comic Sans MS" pitchFamily="66" charset="0"/>
              </a:rPr>
              <a:t>Підгорний</a:t>
            </a:r>
            <a:r>
              <a:rPr lang="uk-UA" sz="2600" b="1" dirty="0" smtClean="0">
                <a:latin typeface="Comic Sans MS" pitchFamily="66" charset="0"/>
              </a:rPr>
              <a:t>.</a:t>
            </a:r>
            <a:r>
              <a:rPr lang="uk-UA" sz="2600" dirty="0" smtClean="0">
                <a:latin typeface="Comic Sans MS" pitchFamily="66" charset="0"/>
              </a:rPr>
              <a:t> </a:t>
            </a:r>
          </a:p>
          <a:p>
            <a:r>
              <a:rPr lang="uk-UA" sz="2600" dirty="0" smtClean="0">
                <a:latin typeface="Comic Sans MS" pitchFamily="66" charset="0"/>
              </a:rPr>
              <a:t>1955 р. – звільнення Г.</a:t>
            </a:r>
            <a:r>
              <a:rPr lang="uk-UA" sz="2600" dirty="0" err="1" smtClean="0">
                <a:latin typeface="Comic Sans MS" pitchFamily="66" charset="0"/>
              </a:rPr>
              <a:t>Маленкова</a:t>
            </a:r>
            <a:r>
              <a:rPr lang="uk-UA" sz="2600" dirty="0" smtClean="0">
                <a:latin typeface="Comic Sans MS" pitchFamily="66" charset="0"/>
              </a:rPr>
              <a:t> з посади голови Ради Міністрів СРСР та обрання М.</a:t>
            </a:r>
            <a:r>
              <a:rPr lang="uk-UA" sz="2600" dirty="0" err="1" smtClean="0">
                <a:latin typeface="Comic Sans MS" pitchFamily="66" charset="0"/>
              </a:rPr>
              <a:t>Булганіна</a:t>
            </a:r>
            <a:r>
              <a:rPr lang="uk-UA" sz="2600" dirty="0" smtClean="0">
                <a:latin typeface="Comic Sans MS" pitchFamily="66" charset="0"/>
              </a:rPr>
              <a:t>. </a:t>
            </a:r>
          </a:p>
          <a:p>
            <a:r>
              <a:rPr lang="uk-UA" sz="2600" b="1" dirty="0" smtClean="0">
                <a:latin typeface="Comic Sans MS" pitchFamily="66" charset="0"/>
              </a:rPr>
              <a:t>М.Хрущов як перший секретар ЦК КПРС отримав усю повноту влади!</a:t>
            </a:r>
            <a:r>
              <a:rPr lang="uk-UA" sz="2600" dirty="0" smtClean="0">
                <a:latin typeface="Comic Sans MS" pitchFamily="66" charset="0"/>
              </a:rPr>
              <a:t> </a:t>
            </a:r>
          </a:p>
          <a:p>
            <a:endParaRPr lang="uk-UA" dirty="0"/>
          </a:p>
        </p:txBody>
      </p:sp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770" y="260648"/>
            <a:ext cx="1834961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0" y="321297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О.Кириченко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підгор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670708"/>
            <a:ext cx="1656184" cy="2379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4" y="6093296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М.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Підгорний</a:t>
            </a:r>
            <a:endParaRPr lang="uk-UA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914400"/>
          </a:xfrm>
        </p:spPr>
        <p:txBody>
          <a:bodyPr/>
          <a:lstStyle/>
          <a:p>
            <a:r>
              <a:rPr lang="uk-UA" b="1" dirty="0" smtClean="0"/>
              <a:t>ПОЧАТОК ДЕСТАЛІНІЗАЦІЇ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219256" cy="5086800"/>
          </a:xfrm>
        </p:spPr>
        <p:txBody>
          <a:bodyPr/>
          <a:lstStyle/>
          <a:p>
            <a:r>
              <a:rPr lang="uk-UA" b="1" dirty="0" err="1" smtClean="0"/>
              <a:t>Десталінізація</a:t>
            </a:r>
            <a:r>
              <a:rPr lang="uk-UA" dirty="0" smtClean="0"/>
              <a:t> – процес ліквідації наслідків </a:t>
            </a:r>
            <a:r>
              <a:rPr lang="uk-UA" dirty="0" err="1" smtClean="0"/>
              <a:t>сталінізації</a:t>
            </a:r>
            <a:r>
              <a:rPr lang="uk-UA" dirty="0" smtClean="0"/>
              <a:t>, що почався після смерті Й.Сталіна.</a:t>
            </a:r>
          </a:p>
          <a:p>
            <a:r>
              <a:rPr lang="uk-UA" dirty="0" smtClean="0"/>
              <a:t>- Створення комісій з перегляду справ засуджених у 1934-1953 </a:t>
            </a:r>
            <a:r>
              <a:rPr lang="en-US" dirty="0" smtClean="0"/>
              <a:t>pp.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uk-UA" dirty="0" smtClean="0"/>
              <a:t>Початок</a:t>
            </a:r>
            <a:r>
              <a:rPr lang="uk-UA" sz="2800" dirty="0" smtClean="0"/>
              <a:t> </a:t>
            </a:r>
            <a:r>
              <a:rPr lang="uk-UA" sz="2800" b="1" dirty="0" smtClean="0"/>
              <a:t>реабілітації</a:t>
            </a:r>
            <a:r>
              <a:rPr lang="uk-UA" sz="2800" dirty="0" smtClean="0"/>
              <a:t> </a:t>
            </a:r>
            <a:r>
              <a:rPr lang="uk-UA" dirty="0" smtClean="0"/>
              <a:t>безвинно засуджених.</a:t>
            </a:r>
          </a:p>
          <a:p>
            <a:endParaRPr lang="uk-UA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1460" y="3789040"/>
            <a:ext cx="4828772" cy="28803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568952" cy="6858000"/>
          </a:xfrm>
        </p:spPr>
        <p:txBody>
          <a:bodyPr>
            <a:normAutofit fontScale="92500" lnSpcReduction="10000"/>
          </a:bodyPr>
          <a:lstStyle/>
          <a:p>
            <a:r>
              <a:rPr lang="uk-UA" sz="2600" b="1" dirty="0" smtClean="0"/>
              <a:t>Реабілітація</a:t>
            </a:r>
            <a:r>
              <a:rPr lang="uk-UA" sz="2600" dirty="0" smtClean="0"/>
              <a:t> – виправдання, поновлення доброго імені чи репутації несправедливо обвинуваченої, обмовленої або засудженої особи.</a:t>
            </a:r>
          </a:p>
          <a:p>
            <a:r>
              <a:rPr lang="uk-UA" sz="2600" dirty="0" smtClean="0"/>
              <a:t>- Ліквідація позасудових органів, воєнних трибуналів військ МВС, скасування надзвичайних законів і постанов, спрямованих на боротьбу з «ворогами народу».</a:t>
            </a:r>
            <a:br>
              <a:rPr lang="uk-UA" sz="2600" dirty="0" smtClean="0"/>
            </a:br>
            <a:r>
              <a:rPr lang="uk-UA" sz="2600" dirty="0" smtClean="0"/>
              <a:t>- </a:t>
            </a:r>
            <a:r>
              <a:rPr lang="uk-UA" sz="2600" b="1" dirty="0" smtClean="0"/>
              <a:t>Чистка органів</a:t>
            </a:r>
            <a:r>
              <a:rPr lang="uk-UA" sz="2600" dirty="0" smtClean="0"/>
              <a:t> держбезпеки і значне скорочення їх кількості.</a:t>
            </a:r>
            <a:br>
              <a:rPr lang="uk-UA" sz="2600" dirty="0" smtClean="0"/>
            </a:br>
            <a:r>
              <a:rPr lang="uk-UA" sz="2600" dirty="0" smtClean="0"/>
              <a:t>- Припинення ідеологічних кампаній проти інтелігенції, націоналізму тощо.</a:t>
            </a:r>
            <a:br>
              <a:rPr lang="uk-UA" sz="2600" dirty="0" smtClean="0"/>
            </a:br>
            <a:r>
              <a:rPr lang="uk-UA" sz="2600" dirty="0" smtClean="0"/>
              <a:t>- Уповільнення процесу русифікації.</a:t>
            </a:r>
            <a:br>
              <a:rPr lang="uk-UA" sz="2600" dirty="0" smtClean="0"/>
            </a:br>
            <a:r>
              <a:rPr lang="uk-UA" sz="2600" dirty="0" smtClean="0"/>
              <a:t>- Зростання ролі українського чинника в різних сферах суспільного життя (висування місцевих і на керівні посади в регіонах, поява вихідців з України в найближчому оточенні М.Хрущова</a:t>
            </a:r>
            <a:r>
              <a:rPr lang="uk-UA" sz="2600" dirty="0" smtClean="0"/>
              <a:t>)</a:t>
            </a:r>
          </a:p>
          <a:p>
            <a:r>
              <a:rPr lang="ru-RU" sz="2600" b="1" dirty="0" err="1" smtClean="0"/>
              <a:t>Розширення</a:t>
            </a:r>
            <a:r>
              <a:rPr lang="ru-RU" sz="2600" b="1" dirty="0" smtClean="0"/>
              <a:t> прав </a:t>
            </a:r>
            <a:r>
              <a:rPr lang="ru-RU" sz="2600" b="1" dirty="0" err="1" smtClean="0"/>
              <a:t>республік</a:t>
            </a:r>
            <a:r>
              <a:rPr lang="ru-RU" sz="2600" dirty="0" smtClean="0"/>
              <a:t> (в </a:t>
            </a:r>
            <a:r>
              <a:rPr lang="ru-RU" sz="2600" dirty="0" err="1" smtClean="0"/>
              <a:t>Україні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союзного до </a:t>
            </a:r>
            <a:r>
              <a:rPr lang="ru-RU" sz="2600" dirty="0" err="1" smtClean="0"/>
              <a:t>республіканського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підпорядкування</a:t>
            </a:r>
            <a:r>
              <a:rPr lang="ru-RU" sz="2600" dirty="0" smtClean="0"/>
              <a:t> переведено </a:t>
            </a:r>
            <a:r>
              <a:rPr lang="ru-RU" sz="2600" dirty="0" err="1" smtClean="0"/>
              <a:t>декілька</a:t>
            </a:r>
            <a:r>
              <a:rPr lang="ru-RU" sz="2600" dirty="0" smtClean="0"/>
              <a:t> </a:t>
            </a:r>
            <a:r>
              <a:rPr lang="ru-RU" sz="2600" dirty="0" err="1" smtClean="0"/>
              <a:t>тисяч</a:t>
            </a:r>
            <a:r>
              <a:rPr lang="ru-RU" sz="2600" dirty="0" smtClean="0"/>
              <a:t> </a:t>
            </a:r>
            <a:r>
              <a:rPr lang="ru-RU" sz="2600" dirty="0" err="1" smtClean="0"/>
              <a:t>підприємств</a:t>
            </a:r>
            <a:r>
              <a:rPr lang="ru-RU" sz="2600" dirty="0" smtClean="0"/>
              <a:t> та </a:t>
            </a:r>
            <a:r>
              <a:rPr lang="ru-RU" sz="2600" dirty="0" err="1" smtClean="0"/>
              <a:t>організацій</a:t>
            </a:r>
            <a:r>
              <a:rPr lang="ru-RU" sz="2600" dirty="0" smtClean="0"/>
              <a:t>).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644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188640"/>
            <a:ext cx="8064896" cy="6166920"/>
          </a:xfrm>
        </p:spPr>
        <p:txBody>
          <a:bodyPr/>
          <a:lstStyle/>
          <a:p>
            <a:r>
              <a:rPr lang="uk-UA" dirty="0" smtClean="0"/>
              <a:t>Процеси лібералізації суспільства 1953-1964 р. отримали назву </a:t>
            </a:r>
            <a:r>
              <a:rPr lang="uk-UA" b="1" dirty="0" smtClean="0"/>
              <a:t>«відлига»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«Відлига»</a:t>
            </a:r>
            <a:r>
              <a:rPr lang="uk-UA" dirty="0" smtClean="0"/>
              <a:t> – це назва періоду перебування М.Хрущова при владі в СРСР (1954-1964), що характеризувався політикою </a:t>
            </a:r>
            <a:r>
              <a:rPr lang="uk-UA" dirty="0" err="1" smtClean="0"/>
              <a:t>десталінізації</a:t>
            </a:r>
            <a:r>
              <a:rPr lang="uk-UA" dirty="0" smtClean="0"/>
              <a:t>, політичною реабілітацією і непослідовністю реформ.</a:t>
            </a:r>
          </a:p>
          <a:p>
            <a:endParaRPr lang="uk-UA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140968"/>
            <a:ext cx="5976664" cy="33123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1722</Words>
  <Application>Microsoft Office PowerPoint</Application>
  <PresentationFormat>Экран (4:3)</PresentationFormat>
  <Paragraphs>116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Метро</vt:lpstr>
      <vt:lpstr>Україна В ПЕРІОД ДЕСТАЛІНІЗАЦІЇ(СЕРЕДИНА 50-Х—СЕРЕДИНА 60-Х РОКІВ)    Хрущовська відлига</vt:lpstr>
      <vt:lpstr>Слайд 2</vt:lpstr>
      <vt:lpstr>Слайд 3</vt:lpstr>
      <vt:lpstr>Слайд 4</vt:lpstr>
      <vt:lpstr>Слайд 5</vt:lpstr>
      <vt:lpstr>ПОЧАТОК ДЕСТАЛІНІЗАЦІЇ</vt:lpstr>
      <vt:lpstr>Слайд 7</vt:lpstr>
      <vt:lpstr>Слайд 8</vt:lpstr>
      <vt:lpstr>Слайд 9</vt:lpstr>
      <vt:lpstr>ВХОДЖЕННЯ КРИМУ ДО СКЛАДУ УРСР, УТВОРЕННЯ ЧЕРКАСЬКОЇ ОБЛАСТІ</vt:lpstr>
      <vt:lpstr>Слайд 11</vt:lpstr>
      <vt:lpstr>РОЗВИТОК ЕКОНОМІКИ УРСР У 1951-1955 pp.</vt:lpstr>
      <vt:lpstr>Слайд 13</vt:lpstr>
      <vt:lpstr>Слайд 14</vt:lpstr>
      <vt:lpstr>14-25 лютого 1956 p. відбувся XX з’їзд КПРС, на якому М.Хрущов виступив із закритою доповіддю «Про культ особи Й.Сталіна та його наслідки»:</vt:lpstr>
      <vt:lpstr>Слайд 16</vt:lpstr>
      <vt:lpstr>Слайд 17</vt:lpstr>
      <vt:lpstr>ОПІР ДЕСТАЛІНІЗАЦІЇ</vt:lpstr>
      <vt:lpstr>ПОГЛИБЛЕННЯ ПРОЦЕСУ ДЕСТАЛІНІЗАЦІЇ</vt:lpstr>
      <vt:lpstr>Слайд 20</vt:lpstr>
      <vt:lpstr>Слайд 21</vt:lpstr>
      <vt:lpstr>Слайд 22</vt:lpstr>
      <vt:lpstr>ЕКОНОМІЧНІ РЕФОРМИ М.ХРУЩОВА ТА ЇХ НАСЛІДКИ ДЛЯ УКРАЇНИ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УСУНЕННЯ М. ХРУЩОВА ВІД ВЛАДИ</vt:lpstr>
      <vt:lpstr>Слайд 34</vt:lpstr>
      <vt:lpstr>ЗАРОДЖЕННЯ ДИСИДЕНТСЬКОГО РУХУ</vt:lpstr>
      <vt:lpstr>Слайд 36</vt:lpstr>
      <vt:lpstr>Слайд 37</vt:lpstr>
      <vt:lpstr>Найвідоміші дисидентські організації України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ПЕРІОД ДЕСТАЛІНІЗАЦІЇ(СЕРЕДИНА 50-Х—СЕРЕДИНА 60-Х РОКІВ)    Хрущовська відлига</dc:title>
  <dc:creator>1</dc:creator>
  <cp:lastModifiedBy>1</cp:lastModifiedBy>
  <cp:revision>22</cp:revision>
  <dcterms:created xsi:type="dcterms:W3CDTF">2013-12-22T15:01:32Z</dcterms:created>
  <dcterms:modified xsi:type="dcterms:W3CDTF">2013-12-22T18:22:09Z</dcterms:modified>
</cp:coreProperties>
</file>