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2" d="100"/>
          <a:sy n="72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EE0A3-0417-42BF-A0A0-D347922ED2F3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73DF7-A702-4B7B-87F7-68D6F9A18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2E05-DDA9-4452-8819-EE220E98FF1B}" type="datetimeFigureOut">
              <a:rPr lang="ru-RU" smtClean="0"/>
              <a:pPr/>
              <a:t>15.12.2012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F37C-AC71-4078-A303-23D9384B8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5387975"/>
            <a:ext cx="9286908" cy="1470025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  <a:ea typeface="MS Gothic" pitchFamily="49" charset="-128"/>
              </a:rPr>
              <a:t>Сполучен</a:t>
            </a:r>
            <a:r>
              <a:rPr lang="uk-UA" sz="72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abriola" pitchFamily="82" charset="0"/>
                <a:ea typeface="MS Gothic" pitchFamily="49" charset="-128"/>
              </a:rPr>
              <a:t>і Штати Америки</a:t>
            </a:r>
            <a:endParaRPr lang="ru-RU" sz="7200" b="1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Gabriola" pitchFamily="82" charset="0"/>
              <a:ea typeface="MS Gothic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Gabriola" pitchFamily="82" charset="0"/>
              </a:rPr>
              <a:t>Столиця: місто Вашингтон</a:t>
            </a:r>
          </a:p>
          <a:p>
            <a:pPr algn="ctr"/>
            <a:r>
              <a:rPr lang="uk-UA" sz="4800" dirty="0" smtClean="0">
                <a:latin typeface="Gabriola" pitchFamily="82" charset="0"/>
              </a:rPr>
              <a:t>Площа: </a:t>
            </a:r>
            <a:r>
              <a:rPr lang="ru-RU" sz="4800" dirty="0">
                <a:latin typeface="Gabriola" pitchFamily="82" charset="0"/>
              </a:rPr>
              <a:t>9 826 675 км² </a:t>
            </a:r>
            <a:endParaRPr lang="ru-RU" sz="4800" dirty="0" smtClean="0">
              <a:latin typeface="Gabriola" pitchFamily="82" charset="0"/>
            </a:endParaRPr>
          </a:p>
          <a:p>
            <a:pPr algn="r"/>
            <a:r>
              <a:rPr lang="uk-UA" sz="4800" dirty="0" smtClean="0">
                <a:latin typeface="Gabriola" pitchFamily="82" charset="0"/>
              </a:rPr>
              <a:t>Населення: </a:t>
            </a:r>
            <a:r>
              <a:rPr lang="ru-RU" sz="4800" dirty="0" smtClean="0">
                <a:latin typeface="Gabriola" pitchFamily="82" charset="0"/>
              </a:rPr>
              <a:t>309,134,000</a:t>
            </a:r>
            <a:endParaRPr lang="uk-UA" sz="3200" dirty="0" smtClean="0">
              <a:latin typeface="Gabriola" pitchFamily="82" charset="0"/>
            </a:endParaRPr>
          </a:p>
          <a:p>
            <a:pPr algn="r"/>
            <a:endParaRPr lang="ru-RU" sz="2800" dirty="0">
              <a:latin typeface="Gabriola" pitchFamily="82" charset="0"/>
            </a:endParaRPr>
          </a:p>
        </p:txBody>
      </p:sp>
      <p:pic>
        <p:nvPicPr>
          <p:cNvPr id="1029" name="Picture 5" descr="C:\Users\ммм\Downloads\USA_fl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214554"/>
            <a:ext cx="5516578" cy="367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Готель </a:t>
            </a:r>
            <a:r>
              <a:rPr lang="en-US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“Plaza” 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(англ. </a:t>
            </a:r>
            <a:r>
              <a:rPr lang="en-US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Kristen ITC" pitchFamily="66" charset="0"/>
              </a:rPr>
              <a:t>The Plaza Hotel</a:t>
            </a:r>
            <a:r>
              <a:rPr lang="en-US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) -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п'ятизірковий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в Нью-Йорку, </a:t>
            </a:r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один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найстаріших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місті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найбільш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впізнаваних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у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світі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. 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Комісія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збереження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Нью-Йорка в 1978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дала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готелю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особливий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статус</a:t>
            </a:r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, прирівнюючи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його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до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національних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історичних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пам'яток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. Так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став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об'єктом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відвідин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туристами.  Дебют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готелю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у великому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кіно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відбувся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в 1959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році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у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фільмі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«На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північ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через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північний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захід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»,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зробило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«Плазу»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більш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популярною.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Також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готель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фігурує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в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картині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«Один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вдома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2: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Загублений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у Нью-Йорку.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7" name="Picture 3" descr="C:\Users\ммм\Downloads\time-lapse-st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7191328" cy="330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мм\Downloads\plaza_hotel_new_york_refe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8791" y="1000108"/>
            <a:ext cx="3605209" cy="250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мм\Downloads\US-GreatSeal-Obvers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7181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28926" y="0"/>
            <a:ext cx="62150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          </a:t>
            </a:r>
            <a:r>
              <a:rPr lang="uk-UA" sz="5400" u="sng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Сполучені</a:t>
            </a:r>
            <a:br>
              <a:rPr lang="uk-UA" sz="5400" u="sng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</a:br>
            <a:r>
              <a:rPr lang="uk-UA" sz="5400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 </a:t>
            </a:r>
            <a:r>
              <a:rPr lang="uk-UA" sz="5400" u="sng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Штати Америки </a:t>
            </a:r>
            <a:r>
              <a:rPr lang="uk-UA" sz="2000" u="sng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(</a:t>
            </a:r>
            <a:r>
              <a:rPr lang="uk-UA" sz="20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англ.</a:t>
            </a:r>
            <a:r>
              <a:rPr lang="en-US" sz="4000" b="1" i="1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hiller" pitchFamily="82" charset="0"/>
              </a:rPr>
              <a:t>United States</a:t>
            </a:r>
            <a:r>
              <a:rPr lang="uk-UA" sz="2400" b="1" i="1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)</a:t>
            </a:r>
            <a:r>
              <a:rPr lang="uk-UA" sz="3600" b="1" i="1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</a:rPr>
              <a:t> </a:t>
            </a:r>
            <a:r>
              <a:rPr lang="uk-UA" sz="3600" i="1" spc="300" dirty="0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–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держава в 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Північній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Америці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, 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що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складається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з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 50 </a:t>
            </a:r>
            <a:r>
              <a:rPr lang="ru-RU" sz="3600" spc="300" dirty="0" err="1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штатів</a:t>
            </a:r>
            <a:r>
              <a:rPr lang="ru-RU" sz="3600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" pitchFamily="18" charset="0"/>
              </a:rPr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357562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США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— одна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найбільш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етнічно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строкатих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мультикультурних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країн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у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світі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,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що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склалося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історично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внаслідок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великомасштабної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імміграції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різних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країн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та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континентів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2" name="Picture 4" descr="C:\Users\ммм\Downloads\image1284362850_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429000"/>
            <a:ext cx="485775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72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7818" y="214290"/>
            <a:ext cx="37861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Нью-Йорк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— 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штат 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США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ru-RU" sz="36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між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Великими озерами</a:t>
            </a:r>
            <a:r>
              <a:rPr lang="ru-RU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та 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      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Атлантичним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океаном.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3074" name="Picture 2" descr="C:\Users\ммм\Downloads\800px-Flag_of_New_Yor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64357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0430" y="428604"/>
            <a:ext cx="207170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</a:t>
            </a:r>
            <a:r>
              <a:rPr lang="uk-UA" sz="44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Gabriola" pitchFamily="82" charset="0"/>
              </a:rPr>
              <a:t>Прапор                            </a:t>
            </a:r>
          </a:p>
          <a:p>
            <a:r>
              <a:rPr lang="uk-UA" sz="32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Gabriola" pitchFamily="82" charset="0"/>
              </a:rPr>
              <a:t>           </a:t>
            </a:r>
            <a:r>
              <a:rPr lang="uk-UA" sz="4000" b="1" dirty="0" err="1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Gabriola" pitchFamily="82" charset="0"/>
              </a:rPr>
              <a:t>Нью-</a:t>
            </a:r>
            <a:endParaRPr lang="uk-UA" sz="4000" b="1" dirty="0" smtClean="0">
              <a:ln w="3175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latin typeface="Gabriola" pitchFamily="82" charset="0"/>
            </a:endParaRPr>
          </a:p>
          <a:p>
            <a:r>
              <a:rPr lang="uk-UA" sz="40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Gabriola" pitchFamily="82" charset="0"/>
              </a:rPr>
              <a:t>       Йорку</a:t>
            </a:r>
            <a:endParaRPr lang="ru-RU" sz="32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571744"/>
            <a:ext cx="507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uk-UA" sz="3600" dirty="0" smtClean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endParaRPr lang="uk-UA" sz="3600" dirty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Столиця</a:t>
            </a:r>
            <a:r>
              <a:rPr lang="uk-UA" sz="3600" dirty="0" smtClean="0">
                <a:latin typeface="Gabriola" pitchFamily="82" charset="0"/>
              </a:rPr>
              <a:t>: </a:t>
            </a:r>
            <a:r>
              <a:rPr lang="uk-UA" sz="3600" dirty="0" err="1" smtClean="0">
                <a:latin typeface="Gabriola" pitchFamily="82" charset="0"/>
              </a:rPr>
              <a:t>Олбані</a:t>
            </a:r>
            <a:endParaRPr lang="uk-UA" sz="3600" dirty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Площа</a:t>
            </a:r>
            <a:r>
              <a:rPr lang="uk-UA" sz="3600" dirty="0" smtClean="0">
                <a:latin typeface="Gabriola" pitchFamily="82" charset="0"/>
              </a:rPr>
              <a:t>:</a:t>
            </a:r>
            <a:r>
              <a:rPr lang="ru-RU" sz="3600" dirty="0">
                <a:latin typeface="Gabriola" pitchFamily="82" charset="0"/>
              </a:rPr>
              <a:t> 141 205 км²</a:t>
            </a:r>
            <a:endParaRPr lang="uk-UA" sz="3600" dirty="0" smtClean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Населення</a:t>
            </a:r>
            <a:r>
              <a:rPr lang="uk-UA" sz="3600" dirty="0" smtClean="0">
                <a:latin typeface="Gabriola" pitchFamily="82" charset="0"/>
              </a:rPr>
              <a:t>: </a:t>
            </a:r>
            <a:r>
              <a:rPr lang="ru-RU" sz="3600" dirty="0">
                <a:latin typeface="Gabriola" pitchFamily="82" charset="0"/>
              </a:rPr>
              <a:t>18 976 457</a:t>
            </a:r>
            <a:endParaRPr lang="uk-UA" sz="3600" dirty="0" smtClean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Девіз</a:t>
            </a:r>
            <a:r>
              <a:rPr lang="uk-UA" sz="3600" dirty="0" smtClean="0">
                <a:latin typeface="Gabriola" pitchFamily="82" charset="0"/>
              </a:rPr>
              <a:t> : </a:t>
            </a:r>
            <a:r>
              <a:rPr lang="la-Latn" sz="3200" b="1" i="1" dirty="0" smtClean="0">
                <a:solidFill>
                  <a:srgbClr val="FF0000"/>
                </a:solidFill>
                <a:latin typeface="Gabriola" pitchFamily="82" charset="0"/>
              </a:rPr>
              <a:t>Excelsior</a:t>
            </a:r>
            <a:r>
              <a:rPr lang="uk-UA" sz="3600" i="1" dirty="0" smtClean="0">
                <a:latin typeface="Gabriola" pitchFamily="82" charset="0"/>
              </a:rPr>
              <a:t> – </a:t>
            </a:r>
            <a:r>
              <a:rPr lang="ru-RU" sz="3600" i="1" dirty="0" smtClean="0">
                <a:latin typeface="Gabriola" pitchFamily="82" charset="0"/>
              </a:rPr>
              <a:t>Все </a:t>
            </a:r>
            <a:r>
              <a:rPr lang="ru-RU" sz="3600" i="1" dirty="0" err="1" smtClean="0">
                <a:latin typeface="Gabriola" pitchFamily="82" charset="0"/>
              </a:rPr>
              <a:t>вище</a:t>
            </a:r>
            <a:endParaRPr lang="uk-UA" sz="3600" dirty="0" smtClean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Гімн</a:t>
            </a:r>
            <a:r>
              <a:rPr lang="uk-UA" sz="3600" dirty="0" smtClean="0">
                <a:latin typeface="Gabriola" pitchFamily="82" charset="0"/>
              </a:rPr>
              <a:t> : </a:t>
            </a:r>
            <a:r>
              <a:rPr lang="en-US" sz="3600" dirty="0">
                <a:latin typeface="Gabriola" pitchFamily="82" charset="0"/>
              </a:rPr>
              <a:t>I Love New </a:t>
            </a:r>
            <a:r>
              <a:rPr lang="en-US" sz="3600" dirty="0" smtClean="0">
                <a:latin typeface="Gabriola" pitchFamily="82" charset="0"/>
              </a:rPr>
              <a:t>York</a:t>
            </a:r>
            <a:endParaRPr lang="uk-UA" sz="3600" dirty="0" smtClean="0">
              <a:latin typeface="Gabriola" pitchFamily="82" charset="0"/>
            </a:endParaRPr>
          </a:p>
          <a:p>
            <a:pPr>
              <a:lnSpc>
                <a:spcPct val="80000"/>
              </a:lnSpc>
            </a:pPr>
            <a:r>
              <a:rPr lang="uk-UA" sz="3600" b="1" dirty="0" smtClean="0">
                <a:latin typeface="Gabriola" pitchFamily="82" charset="0"/>
              </a:rPr>
              <a:t>Найбільше місто</a:t>
            </a:r>
            <a:r>
              <a:rPr lang="uk-UA" sz="3600" dirty="0" smtClean="0">
                <a:latin typeface="Gabriola" pitchFamily="82" charset="0"/>
              </a:rPr>
              <a:t>: Нью-Йорк</a:t>
            </a:r>
          </a:p>
          <a:p>
            <a:pPr>
              <a:lnSpc>
                <a:spcPct val="80000"/>
              </a:lnSpc>
            </a:pPr>
            <a:r>
              <a:rPr lang="ru-RU" sz="3600" b="1" dirty="0" smtClean="0">
                <a:latin typeface="Gabriola" pitchFamily="82" charset="0"/>
              </a:rPr>
              <a:t>Губернатор</a:t>
            </a:r>
            <a:r>
              <a:rPr lang="ru-RU" sz="3600" dirty="0" smtClean="0">
                <a:latin typeface="Gabriola" pitchFamily="82" charset="0"/>
              </a:rPr>
              <a:t>: </a:t>
            </a:r>
            <a:r>
              <a:rPr lang="ru-RU" sz="3600" dirty="0" err="1" smtClean="0">
                <a:latin typeface="Gabriola" pitchFamily="82" charset="0"/>
              </a:rPr>
              <a:t>Девід</a:t>
            </a:r>
            <a:r>
              <a:rPr lang="ru-RU" sz="3600" dirty="0" smtClean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Патерсон</a:t>
            </a:r>
            <a:endParaRPr lang="uk-UA" sz="3600" dirty="0" smtClean="0">
              <a:latin typeface="Gabriola" pitchFamily="82" charset="0"/>
            </a:endParaRPr>
          </a:p>
          <a:p>
            <a:pPr algn="r">
              <a:lnSpc>
                <a:spcPct val="80000"/>
              </a:lnSpc>
            </a:pPr>
            <a:endParaRPr lang="ru-RU" sz="3600" dirty="0">
              <a:latin typeface="Gabriola" pitchFamily="82" charset="0"/>
            </a:endParaRPr>
          </a:p>
        </p:txBody>
      </p:sp>
      <p:pic>
        <p:nvPicPr>
          <p:cNvPr id="3075" name="Picture 3" descr="C:\Users\ммм\Downloads\Map_of_USAmmm_N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8006" y="3643314"/>
            <a:ext cx="46159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4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Нью-Йо́рк </a:t>
            </a:r>
            <a:r>
              <a:rPr lang="vi-VN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(англ.</a:t>
            </a:r>
            <a:r>
              <a:rPr lang="vi-V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en-US" sz="3200" b="1" i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hiller" pitchFamily="82" charset="0"/>
              </a:rPr>
              <a:t>New York City</a:t>
            </a:r>
            <a:r>
              <a:rPr lang="en-US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vi-VN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)</a:t>
            </a:r>
            <a:r>
              <a:rPr lang="vi-V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-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vi-V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найбільше місто у США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8" name="Picture 2" descr="C:\Users\ммм\Downloads\New_York_Midtown_Skyline_at_night_-_Jan_2006_edi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914400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00042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Cambria" pitchFamily="18" charset="0"/>
              </a:rPr>
              <a:t>Вид на  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FF00"/>
                </a:solidFill>
                <a:latin typeface="Cambria" pitchFamily="18" charset="0"/>
              </a:rPr>
              <a:t>Мангеттен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FF0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1462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Нью-Йорк</a:t>
            </a:r>
            <a:r>
              <a:rPr lang="ru-RU" sz="24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 </a:t>
            </a:r>
            <a:r>
              <a:rPr lang="ru-RU" sz="24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- 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один </a:t>
            </a:r>
            <a:r>
              <a:rPr lang="ru-RU" sz="2800" b="1" dirty="0" err="1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з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 </a:t>
            </a:r>
            <a:r>
              <a:rPr lang="ru-RU" sz="2800" b="1" dirty="0" err="1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найбільших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 у </a:t>
            </a:r>
            <a:r>
              <a:rPr lang="ru-RU" sz="2800" b="1" dirty="0" err="1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світі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 </a:t>
            </a:r>
            <a:r>
              <a:rPr lang="ru-RU" sz="2800" b="1" dirty="0" err="1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торговельно-фінансових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центрів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 США та </a:t>
            </a:r>
            <a:r>
              <a:rPr lang="ru-RU" sz="2800" b="1" dirty="0" err="1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Північної</a:t>
            </a:r>
            <a:r>
              <a:rPr lang="ru-RU" sz="2800" b="1" dirty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latin typeface="Cambria" pitchFamily="18" charset="0"/>
              </a:rPr>
              <a:t>Америки.</a:t>
            </a:r>
            <a:endParaRPr lang="ru-RU" sz="2400" b="1" dirty="0">
              <a:ln w="10541" cmpd="sng">
                <a:solidFill>
                  <a:schemeClr val="bg1">
                    <a:lumMod val="65000"/>
                  </a:schemeClr>
                </a:solidFill>
                <a:prstDash val="solid"/>
              </a:ln>
              <a:latin typeface="Cambria" pitchFamily="18" charset="0"/>
            </a:endParaRPr>
          </a:p>
        </p:txBody>
      </p:sp>
      <p:pic>
        <p:nvPicPr>
          <p:cNvPr id="4099" name="Picture 3" descr="C:\Users\ммм\Downloads\Flag_of_New_York_City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3786190"/>
            <a:ext cx="4429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latin typeface="Cambria" pitchFamily="18" charset="0"/>
              </a:rPr>
              <a:t>Прапор міста Нью-Йорк</a:t>
            </a:r>
            <a:endParaRPr lang="ru-RU" sz="2400" b="1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500438"/>
            <a:ext cx="4786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Населення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: 8,4</a:t>
            </a:r>
            <a:r>
              <a:rPr lang="ru-RU" sz="2400" b="1" spc="50" dirty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 млн. </a:t>
            </a:r>
            <a:endParaRPr lang="ru-RU" sz="2400" b="1" spc="50" dirty="0" smtClean="0">
              <a:ln w="13500">
                <a:solidFill>
                  <a:srgbClr val="0000FF"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r>
              <a:rPr lang="uk-UA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Площа</a:t>
            </a:r>
            <a:r>
              <a:rPr lang="uk-UA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: </a:t>
            </a:r>
            <a:r>
              <a:rPr lang="ru-RU" sz="2400" b="1" spc="50" dirty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1214,4 км²</a:t>
            </a:r>
            <a:endParaRPr lang="ru-RU" sz="2400" b="1" spc="50" dirty="0" smtClean="0">
              <a:ln w="13500">
                <a:solidFill>
                  <a:srgbClr val="0000FF"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Прізвисько</a:t>
            </a:r>
            <a:r>
              <a:rPr lang="ru-RU" sz="2400" b="1" spc="50" dirty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: </a:t>
            </a:r>
            <a:r>
              <a:rPr lang="ru-RU" sz="2400" b="1" spc="50" dirty="0" err="1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Велике</a:t>
            </a:r>
            <a:r>
              <a:rPr lang="ru-RU" sz="2400" b="1" spc="50" dirty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яблуко</a:t>
            </a:r>
            <a:endParaRPr lang="ru-RU" sz="2400" b="1" spc="50" dirty="0" smtClean="0">
              <a:ln w="13500">
                <a:solidFill>
                  <a:srgbClr val="0000FF"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Райони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: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Бронкс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,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Бруклін,Мангеттен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,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Квінз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,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Стетен-Айленд</a:t>
            </a:r>
            <a:r>
              <a:rPr lang="ru-RU" sz="2400" b="1" u="sng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</a:t>
            </a:r>
            <a:endParaRPr lang="uk-UA" sz="2400" b="1" spc="50" dirty="0" smtClean="0">
              <a:ln w="13500">
                <a:solidFill>
                  <a:srgbClr val="0000FF"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mbria" pitchFamily="18" charset="0"/>
            </a:endParaRPr>
          </a:p>
          <a:p>
            <a:r>
              <a:rPr lang="uk-UA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У місті знаходяться безліч музеїв, мистецьких галерей,</a:t>
            </a:r>
            <a:r>
              <a:rPr lang="ru-RU" sz="2400" b="1" spc="50" dirty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пам'яток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 </a:t>
            </a:r>
            <a:r>
              <a:rPr lang="ru-RU" sz="2400" b="1" spc="50" dirty="0" err="1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архітектури,парків</a:t>
            </a:r>
            <a:r>
              <a:rPr lang="ru-RU" sz="2400" b="1" spc="50" dirty="0" smtClean="0">
                <a:ln w="13500">
                  <a:solidFill>
                    <a:srgbClr val="0000FF">
                      <a:alpha val="6500"/>
                    </a:srgb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mbria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мм\Downloads\1280px-MET_entrance.jpg"/>
          <p:cNvPicPr>
            <a:picLocks noChangeAspect="1" noChangeArrowheads="1"/>
          </p:cNvPicPr>
          <p:nvPr/>
        </p:nvPicPr>
        <p:blipFill>
          <a:blip r:embed="rId3"/>
          <a:srcRect b="9259"/>
          <a:stretch>
            <a:fillRect/>
          </a:stretch>
        </p:blipFill>
        <p:spPr bwMode="auto">
          <a:xfrm>
            <a:off x="3580653" y="142852"/>
            <a:ext cx="5563347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378621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Музей </a:t>
            </a:r>
            <a:r>
              <a:rPr lang="ru-RU" sz="32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мистецтва</a:t>
            </a: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Метрополітен</a:t>
            </a:r>
            <a:r>
              <a:rPr lang="ru-RU" sz="40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 </a:t>
            </a: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en-US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—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відомий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художній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музей 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США, </a:t>
            </a:r>
            <a:r>
              <a:rPr lang="ru-RU" sz="3200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заснований</a:t>
            </a: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в 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Нью-Йорку</a:t>
            </a:r>
            <a:r>
              <a:rPr lang="ru-RU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в 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1872. 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4752"/>
            <a:ext cx="90011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У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музеї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представлені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пам'ятки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образотворчого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та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декоративно-ужиткового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мистецтва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Стародавніх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Єгипту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,  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Греції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та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Риму,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країн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Західної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Європи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, 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Близького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Далекого Сходу. У 1924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відкрито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відділ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американського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мистецтва</a:t>
            </a:r>
            <a:r>
              <a:rPr lang="ru-RU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ru-RU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Метропо́літен-опера́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- 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провідний </a:t>
            </a:r>
            <a:r>
              <a:rPr lang="vi-VN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театр в США, один з центрів світової музичної культури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.</a:t>
            </a:r>
            <a:r>
              <a:rPr lang="ru-RU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6146" name="Picture 2" descr="C:\Users\ммм\Downloads\25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43372" y="857232"/>
            <a:ext cx="5143536" cy="328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Метрополітен-опера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 -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єдиний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в США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постійний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оперний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театр. Хор, оркестр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допоміжні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колективи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стабільні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Солістів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диригентів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запрошують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на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сезони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або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на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певні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вистави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147" name="Picture 3" descr="C:\Users\ммм\Downloads\1334254436_metropoliten-ope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143356"/>
            <a:ext cx="435771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мм\Downloads\Metropolitan-Opera-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133464"/>
            <a:ext cx="4112508" cy="27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8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8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88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мм\Downloads\640px-Central_Park_Sum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21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ммм\Downloads\Central_Park_New_York_City_New_York_23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2190" y="3286124"/>
            <a:ext cx="511181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57422" y="142852"/>
            <a:ext cx="52864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Нью-Йорк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Сіті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 парк</a:t>
            </a:r>
            <a:endParaRPr lang="ru-RU" sz="3200" dirty="0" smtClean="0"/>
          </a:p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07167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Центральний парк </a:t>
            </a:r>
            <a:r>
              <a:rPr lang="uk-UA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- 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Нью-Йорк </a:t>
            </a:r>
            <a:r>
              <a:rPr lang="ru-RU" sz="4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Сіті</a:t>
            </a:r>
            <a:r>
              <a:rPr lang="ru-RU" sz="40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 парк</a:t>
            </a:r>
          </a:p>
          <a:p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- оазис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зелені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,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розташований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в самому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286124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серці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Манхеттена.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Займає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843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акрів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площі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   Парк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створений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у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англійському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стилі</a:t>
            </a: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 </a:t>
            </a:r>
            <a:endParaRPr lang="ru-RU" sz="3600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25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21481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Будівництво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парку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продовжувалося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15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років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Він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має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багато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великих лук,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пагорбів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кілька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шляхів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для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пішоходів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</a:t>
            </a:r>
          </a:p>
          <a:p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Найголовніша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перевага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парку - 26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тисяч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дерев,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які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майже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повністю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покривають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муніципальні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будівлі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 </a:t>
            </a:r>
          </a:p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усіх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пам'ятників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найбільшим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найкрасивішим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є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пам'ятник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короля Владислава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Ягелло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</a:t>
            </a:r>
            <a:endParaRPr lang="uk-UA" sz="32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  <a:p>
            <a:endParaRPr lang="ru-RU" sz="2000" dirty="0"/>
          </a:p>
        </p:txBody>
      </p:sp>
      <p:pic>
        <p:nvPicPr>
          <p:cNvPr id="8194" name="Picture 2" descr="C:\Users\ммм\Downloads\35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-1"/>
            <a:ext cx="5072066" cy="380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ммм\Downloads\N-YCentralPark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850852"/>
            <a:ext cx="4419596" cy="3007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vi-VN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Ста́туя </a:t>
            </a:r>
            <a:r>
              <a:rPr lang="uk-UA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</a:t>
            </a:r>
            <a:r>
              <a:rPr lang="vi-VN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вобо́ди</a:t>
            </a:r>
            <a:r>
              <a:rPr lang="vi-VN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</a:t>
            </a:r>
            <a:r>
              <a:rPr lang="vi-VN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</a:t>
            </a:r>
            <a:r>
              <a:rPr lang="vi-VN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англ.</a:t>
            </a:r>
            <a:r>
              <a:rPr lang="vi-VN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 </a:t>
            </a:r>
            <a:r>
              <a:rPr lang="en-US" sz="2400" b="1" i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Statue of </a:t>
            </a:r>
            <a:r>
              <a:rPr lang="en-US" sz="2400" b="1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Liberty</a:t>
            </a:r>
            <a:r>
              <a:rPr lang="en-US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)</a:t>
            </a:r>
            <a:r>
              <a:rPr lang="en-US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 — </a:t>
            </a:r>
            <a:r>
              <a:rPr lang="vi-VN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національний пам'ятник США, символ </a:t>
            </a:r>
            <a:r>
              <a:rPr lang="vi-VN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свободи</a:t>
            </a:r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та </a:t>
            </a:r>
            <a:r>
              <a:rPr lang="vi-VN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демократ</a:t>
            </a:r>
            <a:r>
              <a:rPr lang="uk-UA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і</a:t>
            </a:r>
            <a:r>
              <a:rPr lang="vi-VN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ї. 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pic>
        <p:nvPicPr>
          <p:cNvPr id="2050" name="Picture 2" descr="C:\Users\ммм\Downloads\Музей воскових фігур мадам Тюссо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6667" r="26667"/>
          <a:stretch>
            <a:fillRect/>
          </a:stretch>
        </p:blipFill>
        <p:spPr bwMode="auto">
          <a:xfrm>
            <a:off x="0" y="714356"/>
            <a:ext cx="4031766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29058" y="714356"/>
            <a:ext cx="521494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Це одна з айзнаменитіших </a:t>
            </a:r>
            <a:endParaRPr lang="uk-UA" sz="28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скульптур в США та у світі, часто звана «символом Нью-Йорка і США»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. 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Це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п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одарунок </a:t>
            </a:r>
            <a:endParaRPr lang="uk-UA" sz="28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французьких громадян до 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с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торіччя 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американсько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ї</a:t>
            </a:r>
            <a:r>
              <a:rPr lang="vi-VN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революції.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Збудований архітектором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Фредеріком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Бартольді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28 </a:t>
            </a:r>
            <a:r>
              <a:rPr lang="ru-RU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жовтня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1886.</a:t>
            </a:r>
          </a:p>
          <a:p>
            <a:endParaRPr lang="ru-RU" sz="2400" dirty="0"/>
          </a:p>
        </p:txBody>
      </p:sp>
      <p:pic>
        <p:nvPicPr>
          <p:cNvPr id="1026" name="Picture 2" descr="C:\Users\ммм\Downloads\statue-of-liberty-picture.jpg"/>
          <p:cNvPicPr>
            <a:picLocks noChangeAspect="1" noChangeArrowheads="1"/>
          </p:cNvPicPr>
          <p:nvPr/>
        </p:nvPicPr>
        <p:blipFill>
          <a:blip r:embed="rId3"/>
          <a:srcRect l="-28647" t="7374" b="1679"/>
          <a:stretch>
            <a:fillRect/>
          </a:stretch>
        </p:blipFill>
        <p:spPr bwMode="auto">
          <a:xfrm>
            <a:off x="4143372" y="4214794"/>
            <a:ext cx="384969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|2.8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|6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|2|2.4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1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193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Сполучені Штати Америки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Сполучені Штати Америки</dc:title>
  <dc:creator>ммм</dc:creator>
  <cp:lastModifiedBy>ммм</cp:lastModifiedBy>
  <cp:revision>43</cp:revision>
  <dcterms:created xsi:type="dcterms:W3CDTF">2012-12-06T16:12:00Z</dcterms:created>
  <dcterms:modified xsi:type="dcterms:W3CDTF">2012-12-15T13:30:33Z</dcterms:modified>
</cp:coreProperties>
</file>