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9506-0031-432E-A5D9-304D8C42C861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97362D8-94F7-4492-AF34-B3135177D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FFB2-B911-41D0-B474-097DB3AD4CA9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0B5B-9AFD-4988-A2C8-DBD31EF80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F804-296E-40B9-9ADE-D72ECF745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D479-ED2F-47DD-B60E-C591A5F3DA51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05EB-3C39-4CF2-9734-A235E458F47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9A1D-1BE0-43E8-B019-64BFD8C41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F7EC-7286-44C8-9DF8-C34A82E8CE99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29F90E-3299-44A4-BEA5-5CAA597B0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9DD5-53AE-4D7A-8169-FEF1506CA05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BDB1-8340-49B3-81BE-C8AAB6647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988A-855B-43D2-98DC-E3D2B9A506E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A1B6F4F-D52E-4089-8904-0F5D193BC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86D3-CB32-49F5-B0BC-5F24F1AA48CB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8E45-54B3-4BE5-A845-A6548BB93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2370-14A2-489B-BD54-B5BD1900930E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13674A-E608-497B-B16B-BA082CE0C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7CB893-E50F-4DD7-8E39-C07227DFF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4E96-BAAA-421D-9B09-E62BFD4350EC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BD88-15C3-4160-9123-89FC3C0F1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092D5-3D40-440D-81B0-2DE6E0D958C5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C8019-1675-4A87-BC95-1B15C9D37AEC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38BD3-FA09-4B05-A15D-610E2DBBD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CF6DA4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stat11.privet.ru/lr/0734c6f9758b135b0de6334274430c5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4941888"/>
            <a:ext cx="6400800" cy="1752600"/>
          </a:xfrm>
        </p:spPr>
        <p:txBody>
          <a:bodyPr/>
          <a:lstStyle/>
          <a:p>
            <a:r>
              <a:rPr lang="ru-RU" cap="none" smtClean="0">
                <a:latin typeface="Arial" charset="0"/>
              </a:rPr>
              <a:t>П</a:t>
            </a:r>
            <a:r>
              <a:rPr lang="uk-UA" cap="none" smtClean="0">
                <a:latin typeface="Arial" charset="0"/>
              </a:rPr>
              <a:t>ідготувала </a:t>
            </a:r>
          </a:p>
          <a:p>
            <a:r>
              <a:rPr lang="uk-UA" cap="none" smtClean="0">
                <a:latin typeface="Arial" charset="0"/>
              </a:rPr>
              <a:t>учениця 11-Б класу</a:t>
            </a:r>
          </a:p>
          <a:p>
            <a:r>
              <a:rPr lang="uk-UA" cap="none" smtClean="0">
                <a:latin typeface="Arial" charset="0"/>
              </a:rPr>
              <a:t>Харківської гімназії №55</a:t>
            </a:r>
          </a:p>
          <a:p>
            <a:r>
              <a:rPr lang="uk-UA" cap="none" smtClean="0">
                <a:latin typeface="Arial" charset="0"/>
              </a:rPr>
              <a:t>Трунова Ілона</a:t>
            </a:r>
          </a:p>
          <a:p>
            <a:endParaRPr lang="ru-RU" cap="none" smtClean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547" y="1766392"/>
            <a:ext cx="7772400" cy="1752600"/>
          </a:xfrm>
        </p:spPr>
        <p:txBody>
          <a:bodyPr>
            <a:no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Подвійні зорі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http://www.smashingapps.com/wp-content/uploads/2010/10/space-art-tuts/spacetut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28600"/>
            <a:ext cx="7577137" cy="104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50463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Подвійна зоря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 з двох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гравітаційно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пов'язаних зір, які обертаються навколо спільного центру мас по екліптичних орбітах. Інколи трапляються системи із трьох і більше зірок; у тому  разі система називається кратною зіркою.</a:t>
            </a:r>
            <a:endParaRPr lang="uk-UA" sz="2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340" name="AutoShape 2" descr="http://photohost.kz/images/2013/05/19/Vk6D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4341" name="AutoShape 4" descr="http://photohost.kz/images/2013/05/19/Vk6D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7" name="Picture 12" descr="Doublesyst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76700"/>
            <a:ext cx="2881313" cy="240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Eclipsing_binary_star_animation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221163"/>
            <a:ext cx="2879725" cy="236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sai.msu.su/apod/image/OmegaCen_umi_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34400" cy="7589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cap="all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Види подвійних зірок та їх спостереження</a:t>
            </a:r>
            <a:endParaRPr lang="ru-RU" sz="4000" b="1" cap="all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marL="548640" lvl="1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Візуально-подвійні зорі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Затемнювано-подвійні зорі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Спектрально-подвійні зорі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Оптично подвійні зорі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qhy.narod.ru/foto/Lulin150_4mar_stars-comet_nr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Візуально-подвійні зорі</a:t>
            </a:r>
            <a:endParaRPr lang="ru-RU" sz="48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5133975" cy="504031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Подвійні зорі, які можна побачити окремо, називають видимими подвійними чи візуально-подвійними. Компоненти більшості подвійних систем занадто близькі одна до одної або ж занадто віддалені від Сонячної системи, через що їх неможливо розрізнити навіть за допомогою найпотужніших телескопів.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565400"/>
            <a:ext cx="326548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lol54.ru/uploads/posts/2011-01/thumbs/1293955001_spac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2720975" cy="270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150" y="3141663"/>
            <a:ext cx="6156325" cy="13128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>
                <a:solidFill>
                  <a:schemeClr val="accent4">
                    <a:lumMod val="75000"/>
                  </a:schemeClr>
                </a:solidFill>
              </a:rPr>
              <a:t>Спостерігаються завдяки коливаннями блиску, створеними періодичними затьмареннями однієї зірки іншою, це відбувається в тих рідкісних випадках, коли Земля перебуває в одній площині із орбітами зірок. Внаслідок чого відбувається періодичне поперемінне затемнення одним компонентом іншого та навпаки.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24744"/>
          </a:xfrm>
        </p:spPr>
        <p:txBody>
          <a:bodyPr>
            <a:no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Затемнювано-подвійні зорі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g.io.ua/img_aa/large/2508/66/25086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964488" cy="648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Спектрально-подвійні зорі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060575"/>
            <a:ext cx="8504238" cy="14700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Спостерігаються завдяки періодичним зсувам спектральних ліній.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11" descr="Spectral_of_double_star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213100"/>
            <a:ext cx="50958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howtogeek.com/wp-content/uploads/2010/02/4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05038"/>
            <a:ext cx="5472113" cy="29527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0" dirty="0" err="1" smtClean="0">
                <a:solidFill>
                  <a:schemeClr val="bg1"/>
                </a:solidFill>
              </a:rPr>
              <a:t>Іноді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буває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що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дві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фізично</a:t>
            </a:r>
            <a:r>
              <a:rPr lang="ru-RU" sz="2400" b="0" dirty="0" smtClean="0">
                <a:solidFill>
                  <a:schemeClr val="bg1"/>
                </a:solidFill>
              </a:rPr>
              <a:t> не </a:t>
            </a:r>
            <a:r>
              <a:rPr lang="ru-RU" sz="2400" b="0" dirty="0" err="1" smtClean="0">
                <a:solidFill>
                  <a:schemeClr val="bg1"/>
                </a:solidFill>
              </a:rPr>
              <a:t>пов'язані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між</a:t>
            </a:r>
            <a:r>
              <a:rPr lang="ru-RU" sz="2400" b="0" dirty="0" smtClean="0">
                <a:solidFill>
                  <a:schemeClr val="bg1"/>
                </a:solidFill>
              </a:rPr>
              <a:t> собою </a:t>
            </a:r>
            <a:r>
              <a:rPr lang="ru-RU" sz="2400" b="0" dirty="0" err="1" smtClean="0">
                <a:solidFill>
                  <a:schemeClr val="bg1"/>
                </a:solidFill>
              </a:rPr>
              <a:t>зірки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випадково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проектуються</a:t>
            </a:r>
            <a:r>
              <a:rPr lang="ru-RU" sz="2400" b="0" dirty="0" smtClean="0">
                <a:solidFill>
                  <a:schemeClr val="bg1"/>
                </a:solidFill>
              </a:rPr>
              <a:t> на </a:t>
            </a:r>
            <a:r>
              <a:rPr lang="ru-RU" sz="2400" b="0" dirty="0" err="1" smtClean="0">
                <a:solidFill>
                  <a:schemeClr val="bg1"/>
                </a:solidFill>
              </a:rPr>
              <a:t>небосхилі</a:t>
            </a:r>
            <a:r>
              <a:rPr lang="ru-RU" sz="2400" b="0" dirty="0" smtClean="0">
                <a:solidFill>
                  <a:schemeClr val="bg1"/>
                </a:solidFill>
              </a:rPr>
              <a:t> </a:t>
            </a:r>
            <a:r>
              <a:rPr lang="ru-RU" sz="2400" b="0" dirty="0" err="1" smtClean="0">
                <a:solidFill>
                  <a:schemeClr val="bg1"/>
                </a:solidFill>
              </a:rPr>
              <a:t>поряд</a:t>
            </a:r>
            <a:r>
              <a:rPr lang="ru-RU" sz="2400" b="0" dirty="0" smtClean="0">
                <a:solidFill>
                  <a:schemeClr val="bg1"/>
                </a:solidFill>
              </a:rPr>
              <a:t>. </a:t>
            </a:r>
            <a:r>
              <a:rPr lang="ru-RU" sz="2400" b="0" dirty="0" err="1" smtClean="0">
                <a:solidFill>
                  <a:schemeClr val="bg1"/>
                </a:solidFill>
              </a:rPr>
              <a:t>Такі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зірки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400" b="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оптично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подвійними</a:t>
            </a:r>
            <a:r>
              <a:rPr lang="ru-RU" sz="2400" b="0" dirty="0" smtClean="0">
                <a:solidFill>
                  <a:schemeClr val="bg1"/>
                </a:solidFill>
              </a:rPr>
              <a:t> — на </a:t>
            </a:r>
            <a:r>
              <a:rPr lang="ru-RU" sz="2400" b="0" dirty="0" err="1" smtClean="0">
                <a:solidFill>
                  <a:schemeClr val="bg1"/>
                </a:solidFill>
              </a:rPr>
              <a:t>противагу</a:t>
            </a:r>
            <a:r>
              <a:rPr lang="ru-RU" sz="2400" b="0" dirty="0" smtClean="0">
                <a:solidFill>
                  <a:schemeClr val="bg1"/>
                </a:solidFill>
              </a:rPr>
              <a:t> «</a:t>
            </a:r>
            <a:r>
              <a:rPr lang="ru-RU" sz="2400" b="0" dirty="0" err="1" smtClean="0">
                <a:solidFill>
                  <a:schemeClr val="bg1"/>
                </a:solidFill>
              </a:rPr>
              <a:t>справжнім</a:t>
            </a:r>
            <a:r>
              <a:rPr lang="ru-RU" sz="2400" b="0" dirty="0" smtClean="0">
                <a:solidFill>
                  <a:schemeClr val="bg1"/>
                </a:solidFill>
              </a:rPr>
              <a:t>», </a:t>
            </a:r>
            <a:r>
              <a:rPr lang="ru-RU" sz="2400" b="0" dirty="0" err="1" smtClean="0">
                <a:solidFill>
                  <a:schemeClr val="bg1"/>
                </a:solidFill>
              </a:rPr>
              <a:t>фізично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подвійним</a:t>
            </a:r>
            <a:r>
              <a:rPr lang="ru-RU" sz="2400" b="0" dirty="0" smtClean="0">
                <a:solidFill>
                  <a:schemeClr val="bg1"/>
                </a:solidFill>
              </a:rPr>
              <a:t>.</a:t>
            </a:r>
            <a:r>
              <a:rPr lang="ru-RU" b="0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743744"/>
          </a:xfrm>
        </p:spPr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Оптично подвійні зорі</a:t>
            </a:r>
            <a:endParaRPr lang="ru-RU" sz="60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24" name="Picture 4" descr="http://im2-tub-ua.yandex.net/i?id=5567828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808" y="3861048"/>
            <a:ext cx="3633192" cy="2724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6100" smtClean="0">
                <a:latin typeface="Arial" charset="0"/>
              </a:rPr>
              <a:t>Дякую за увагу!</a:t>
            </a:r>
          </a:p>
        </p:txBody>
      </p:sp>
      <p:sp>
        <p:nvSpPr>
          <p:cNvPr id="3174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</TotalTime>
  <Words>117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Georgia</vt:lpstr>
      <vt:lpstr>Arial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Подвійні зорі</dc:title>
  <dc:creator>Master</dc:creator>
  <cp:lastModifiedBy>Татьяна</cp:lastModifiedBy>
  <cp:revision>8</cp:revision>
  <dcterms:created xsi:type="dcterms:W3CDTF">2013-12-10T19:52:04Z</dcterms:created>
  <dcterms:modified xsi:type="dcterms:W3CDTF">2014-03-10T17:57:03Z</dcterms:modified>
</cp:coreProperties>
</file>