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73" r:id="rId5"/>
    <p:sldId id="272" r:id="rId6"/>
    <p:sldId id="274" r:id="rId7"/>
    <p:sldId id="263" r:id="rId8"/>
    <p:sldId id="265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66" y="-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uk-UA"/>
              <a:pPr/>
              <a:t>17.04.2014</a:t>
            </a:fld>
            <a:endParaRPr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uk-UA"/>
              <a:pPr/>
              <a:t>17.04.2014</a:t>
            </a:fld>
            <a:endParaRPr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Зразок тексту</a:t>
            </a:r>
          </a:p>
          <a:p>
            <a:pPr lvl="1"/>
            <a:r>
              <a:rPr/>
              <a:t>Другий рівень</a:t>
            </a:r>
          </a:p>
          <a:p>
            <a:pPr lvl="2"/>
            <a:r>
              <a:rPr/>
              <a:t>Третій рівень</a:t>
            </a:r>
          </a:p>
          <a:p>
            <a:pPr lvl="3"/>
            <a:r>
              <a:rPr/>
              <a:t>Четвертий рівень</a:t>
            </a:r>
          </a:p>
          <a:p>
            <a:pPr lvl="4"/>
            <a:r>
              <a:rPr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01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увати 4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Полілінія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9" name="Полілінія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0" name="Полілінія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2" name="Полілінія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4" name="Полілінія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5" name="Полілінія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6" name="Полілінія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7" name="Полілінія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8" name="Полілінія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19" name="Полілінія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0" name="Полілінія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1" name="Полілінія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2" name="Полілінія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3" name="Полілінія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4" name="Полілінія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5" name="Полілінія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6" name="Полілінія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7" name="Полілінія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8" name="Полілінія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29" name="Полілінія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0" name="Полілінія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1" name="Полілінія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2" name="Полілінія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3" name="Полілінія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4" name="Полілінія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5" name="Полілінія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6" name="Полілінія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7" name="Полілінія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8" name="Полілінія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39" name="Полілінія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0" name="Полілінія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1" name="Полілінія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2" name="Полілінія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3" name="Полілінія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4" name="Полілінія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5" name="Полілінія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6" name="Полілінія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7" name="Полілінія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8" name="Полілінія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49" name="Полілінія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0" name="Полілінія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1" name="Полілінія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2" name="Полілінія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3" name="Полілінія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4" name="Полілінія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5" name="Полілінія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6" name="Полілінія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7" name="Полілінія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8" name="Полілінія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59" name="Полілінія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0" name="Полілінія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1" name="Полілінія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2" name="Полілінія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3" name="Полілінія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4" name="Полілінія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5" name="Полілінія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6" name="Полілінія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7" name="Полілінія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8" name="Полілінія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69" name="Полілінія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0" name="Полілінія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1" name="Полілінія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2" name="Полілінія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3" name="Полілінія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4" name="Полілінія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5" name="Полілінія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6" name="Полілінія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  <p:sp>
          <p:nvSpPr>
            <p:cNvPr id="77" name="Полілінія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noProof="0" smtClean="0"/>
              <a:t>Образец заголовка</a:t>
            </a:r>
            <a:endParaRPr lang="uk-UA" noProof="0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uk-UA" noProof="0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dirty="0" smtClean="0"/>
              <a:t>Зразок тексту</a:t>
            </a:r>
          </a:p>
          <a:p>
            <a:pPr lvl="1"/>
            <a:r>
              <a:rPr lang="uk-UA" noProof="0" dirty="0" smtClean="0"/>
              <a:t>Другий рівень</a:t>
            </a:r>
          </a:p>
          <a:p>
            <a:pPr lvl="2"/>
            <a:r>
              <a:rPr lang="uk-UA" noProof="0" dirty="0" smtClean="0"/>
              <a:t>Третій рівень</a:t>
            </a:r>
          </a:p>
          <a:p>
            <a:pPr lvl="3"/>
            <a:r>
              <a:rPr lang="uk-UA" noProof="0" dirty="0" smtClean="0"/>
              <a:t>Четвертий рівень</a:t>
            </a:r>
          </a:p>
          <a:p>
            <a:pPr lvl="4"/>
            <a:r>
              <a:rPr lang="uk-UA" noProof="0" dirty="0" smtClean="0"/>
              <a:t>П'ятий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uk-UA" noProof="0" smtClean="0"/>
              <a:pPr/>
              <a:t>17.04.2014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uk-UA" noProof="0" smtClean="0"/>
              <a:pPr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9836" y="2636912"/>
            <a:ext cx="9753600" cy="3048001"/>
          </a:xfrm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Марокко</a:t>
            </a:r>
            <a:endParaRPr lang="uk-UA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pic>
        <p:nvPicPr>
          <p:cNvPr id="1026" name="Picture 2" descr="C:\Users\Надя\Desktop\800px-Flag-map_of_Morocc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804" y="836712"/>
            <a:ext cx="4176464" cy="2834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501354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33772" y="476672"/>
            <a:ext cx="8568952" cy="5976664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Площа</a:t>
            </a:r>
            <a:r>
              <a:rPr lang="ru-RU" dirty="0" smtClean="0"/>
              <a:t>: </a:t>
            </a:r>
            <a:r>
              <a:rPr lang="ru-RU" dirty="0" smtClean="0"/>
              <a:t>458730 км²; </a:t>
            </a:r>
            <a:r>
              <a:rPr lang="ru-RU" dirty="0" err="1" smtClean="0"/>
              <a:t>або</a:t>
            </a:r>
            <a:r>
              <a:rPr lang="ru-RU" dirty="0" smtClean="0"/>
              <a:t> 710850 км² </a:t>
            </a:r>
            <a:r>
              <a:rPr lang="ru-RU" dirty="0" smtClean="0"/>
              <a:t>,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спірну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Сахари;</a:t>
            </a:r>
            <a:br>
              <a:rPr lang="ru-RU" dirty="0" smtClean="0"/>
            </a:br>
            <a:endParaRPr lang="ru-RU" dirty="0" smtClean="0"/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Столиця</a:t>
            </a:r>
            <a:r>
              <a:rPr lang="ru-RU" dirty="0" smtClean="0"/>
              <a:t> - </a:t>
            </a:r>
            <a:r>
              <a:rPr lang="ru-RU" dirty="0" smtClean="0"/>
              <a:t>Рабат,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— Касабланка;</a:t>
            </a:r>
            <a:br>
              <a:rPr lang="ru-RU" dirty="0" smtClean="0"/>
            </a:br>
            <a:endParaRPr lang="ru-RU" dirty="0" smtClean="0"/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: </a:t>
            </a:r>
            <a:r>
              <a:rPr lang="ru-RU" dirty="0" err="1" smtClean="0"/>
              <a:t>Конституційна</a:t>
            </a:r>
            <a:r>
              <a:rPr lang="ru-RU" dirty="0" smtClean="0"/>
              <a:t> </a:t>
            </a:r>
            <a:r>
              <a:rPr lang="ru-RU" dirty="0" err="1" smtClean="0"/>
              <a:t>монархія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виборним</a:t>
            </a:r>
            <a:r>
              <a:rPr lang="ru-RU" dirty="0" smtClean="0"/>
              <a:t> парламентом. Король Марокко </a:t>
            </a:r>
            <a:r>
              <a:rPr lang="ru-RU" dirty="0" err="1" smtClean="0"/>
              <a:t>наділений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право </a:t>
            </a:r>
            <a:r>
              <a:rPr lang="ru-RU" dirty="0" err="1" smtClean="0"/>
              <a:t>розпуску</a:t>
            </a:r>
            <a:r>
              <a:rPr lang="ru-RU" dirty="0" smtClean="0"/>
              <a:t> парламенту. Парламент Марокко </a:t>
            </a:r>
            <a:r>
              <a:rPr lang="ru-RU" dirty="0" err="1" smtClean="0"/>
              <a:t>двопалатний</a:t>
            </a:r>
            <a:r>
              <a:rPr lang="ru-RU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Політична</a:t>
            </a:r>
            <a:r>
              <a:rPr lang="ru-RU" dirty="0" smtClean="0"/>
              <a:t> система </a:t>
            </a:r>
            <a:r>
              <a:rPr lang="ru-RU" dirty="0" smtClean="0"/>
              <a:t>— </a:t>
            </a:r>
            <a:r>
              <a:rPr lang="ru-RU" dirty="0" err="1" smtClean="0"/>
              <a:t>конституційна</a:t>
            </a:r>
            <a:r>
              <a:rPr lang="ru-RU" dirty="0" smtClean="0"/>
              <a:t> </a:t>
            </a:r>
            <a:r>
              <a:rPr lang="ru-RU" dirty="0" err="1" smtClean="0"/>
              <a:t>монархія</a:t>
            </a:r>
            <a:r>
              <a:rPr lang="ru-RU" dirty="0" smtClean="0"/>
              <a:t>;</a:t>
            </a:r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Експорт</a:t>
            </a:r>
            <a:r>
              <a:rPr lang="ru-RU" dirty="0" smtClean="0"/>
              <a:t>: </a:t>
            </a:r>
            <a:r>
              <a:rPr lang="ru-RU" dirty="0" err="1" smtClean="0"/>
              <a:t>фініки</a:t>
            </a:r>
            <a:r>
              <a:rPr lang="ru-RU" dirty="0" smtClean="0"/>
              <a:t>, </a:t>
            </a:r>
            <a:r>
              <a:rPr lang="ru-RU" dirty="0" err="1" smtClean="0"/>
              <a:t>інжир</a:t>
            </a:r>
            <a:r>
              <a:rPr lang="ru-RU" dirty="0" smtClean="0"/>
              <a:t>, вино, </a:t>
            </a:r>
            <a:r>
              <a:rPr lang="ru-RU" dirty="0" err="1" smtClean="0"/>
              <a:t>деревна</a:t>
            </a:r>
            <a:r>
              <a:rPr lang="ru-RU" dirty="0" smtClean="0"/>
              <a:t> пульпа, </a:t>
            </a:r>
            <a:r>
              <a:rPr lang="ru-RU" dirty="0" err="1" smtClean="0"/>
              <a:t>рибні</a:t>
            </a:r>
            <a:r>
              <a:rPr lang="ru-RU" dirty="0" smtClean="0"/>
              <a:t> </a:t>
            </a:r>
            <a:r>
              <a:rPr lang="ru-RU" dirty="0" err="1" smtClean="0"/>
              <a:t>консерви</a:t>
            </a:r>
            <a:r>
              <a:rPr lang="ru-RU" dirty="0" smtClean="0"/>
              <a:t>, </a:t>
            </a:r>
            <a:r>
              <a:rPr lang="ru-RU" dirty="0" err="1" smtClean="0"/>
              <a:t>фосфати</a:t>
            </a:r>
            <a:r>
              <a:rPr lang="ru-RU" dirty="0" smtClean="0"/>
              <a:t>;</a:t>
            </a:r>
            <a:br>
              <a:rPr lang="ru-RU" dirty="0" smtClean="0"/>
            </a:br>
            <a:endParaRPr lang="ru-RU" dirty="0" smtClean="0"/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Населення</a:t>
            </a:r>
            <a:r>
              <a:rPr lang="ru-RU" dirty="0" smtClean="0"/>
              <a:t>: 33,241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чол</a:t>
            </a:r>
            <a:r>
              <a:rPr lang="ru-RU" dirty="0" smtClean="0"/>
              <a:t>. (2005),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60% </a:t>
            </a:r>
            <a:r>
              <a:rPr lang="ru-RU" dirty="0" err="1" smtClean="0"/>
              <a:t>ідентифікують</a:t>
            </a:r>
            <a:r>
              <a:rPr lang="ru-RU" dirty="0" smtClean="0"/>
              <a:t> себе арабами, 38% — </a:t>
            </a:r>
            <a:r>
              <a:rPr lang="ru-RU" dirty="0" err="1" smtClean="0"/>
              <a:t>бербери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dirty="0" err="1" smtClean="0"/>
              <a:t>арабська</a:t>
            </a:r>
            <a:r>
              <a:rPr lang="ru-RU" dirty="0" smtClean="0"/>
              <a:t> (</a:t>
            </a:r>
            <a:r>
              <a:rPr lang="ru-RU" dirty="0" err="1" smtClean="0"/>
              <a:t>державна</a:t>
            </a:r>
            <a:r>
              <a:rPr lang="ru-RU" dirty="0" smtClean="0"/>
              <a:t>) 75%, </a:t>
            </a:r>
            <a:r>
              <a:rPr lang="ru-RU" dirty="0" err="1" smtClean="0"/>
              <a:t>берберська</a:t>
            </a:r>
            <a:r>
              <a:rPr lang="ru-RU" dirty="0" smtClean="0"/>
              <a:t> 25%, </a:t>
            </a:r>
            <a:r>
              <a:rPr lang="ru-RU" dirty="0" err="1" smtClean="0"/>
              <a:t>французька</a:t>
            </a:r>
            <a:r>
              <a:rPr lang="ru-RU" dirty="0" smtClean="0"/>
              <a:t>, </a:t>
            </a:r>
            <a:r>
              <a:rPr lang="ru-RU" dirty="0" err="1" smtClean="0"/>
              <a:t>іспанська</a:t>
            </a:r>
            <a:r>
              <a:rPr lang="ru-RU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Релігії</a:t>
            </a:r>
            <a:r>
              <a:rPr lang="ru-RU" dirty="0" smtClean="0"/>
              <a:t>: </a:t>
            </a:r>
            <a:r>
              <a:rPr lang="ru-RU" dirty="0" err="1" smtClean="0"/>
              <a:t>іслам</a:t>
            </a:r>
            <a:r>
              <a:rPr lang="ru-RU" dirty="0" smtClean="0"/>
              <a:t>, </a:t>
            </a:r>
            <a:r>
              <a:rPr lang="ru-RU" dirty="0" err="1" smtClean="0"/>
              <a:t>сунітські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;</a:t>
            </a:r>
            <a:br>
              <a:rPr lang="ru-RU" dirty="0" smtClean="0"/>
            </a:br>
            <a:endParaRPr lang="ru-RU" dirty="0" smtClean="0"/>
          </a:p>
          <a:p>
            <a:pPr>
              <a:buClr>
                <a:srgbClr val="545454"/>
              </a:buClr>
              <a:buNone/>
            </a:pPr>
            <a:r>
              <a:rPr lang="ru-RU" dirty="0" err="1" smtClean="0"/>
              <a:t>Грошова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. — </a:t>
            </a:r>
            <a:r>
              <a:rPr lang="ru-RU" dirty="0" err="1" smtClean="0"/>
              <a:t>марокканський</a:t>
            </a:r>
            <a:r>
              <a:rPr lang="ru-RU" dirty="0" smtClean="0"/>
              <a:t> дирхам.</a:t>
            </a:r>
            <a:endParaRPr lang="uk-UA" sz="2400" b="0" i="0" dirty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</p:txBody>
      </p:sp>
      <p:pic>
        <p:nvPicPr>
          <p:cNvPr id="2050" name="Picture 2" descr="C:\Users\Надя\Desktop\ln_DJIttnS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6780" y="692696"/>
            <a:ext cx="2109615" cy="1406411"/>
          </a:xfrm>
          <a:prstGeom prst="rect">
            <a:avLst/>
          </a:prstGeom>
          <a:noFill/>
        </p:spPr>
      </p:pic>
      <p:pic>
        <p:nvPicPr>
          <p:cNvPr id="2051" name="Picture 3" descr="C:\Users\Надя\Desktop\nT_1ZBMEPK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2764" y="2924944"/>
            <a:ext cx="2439733" cy="2661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76032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77788" y="4221088"/>
            <a:ext cx="4709160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7788" y="404664"/>
            <a:ext cx="4709160" cy="3428999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арабське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«</a:t>
            </a:r>
            <a:r>
              <a:rPr lang="en-US" dirty="0" smtClean="0"/>
              <a:t>al-</a:t>
            </a:r>
            <a:r>
              <a:rPr lang="en-US" dirty="0" err="1" smtClean="0"/>
              <a:t>Mamlaka</a:t>
            </a:r>
            <a:r>
              <a:rPr lang="en-US" dirty="0" smtClean="0"/>
              <a:t> al-</a:t>
            </a:r>
            <a:r>
              <a:rPr lang="en-US" dirty="0" err="1" smtClean="0"/>
              <a:t>Maġribiyya</a:t>
            </a:r>
            <a:r>
              <a:rPr lang="en-US" dirty="0" smtClean="0"/>
              <a:t>» </a:t>
            </a:r>
            <a:r>
              <a:rPr lang="ru-RU" dirty="0" err="1" smtClean="0"/>
              <a:t>перекладається</a:t>
            </a:r>
            <a:r>
              <a:rPr lang="ru-RU" dirty="0" smtClean="0"/>
              <a:t> як «</a:t>
            </a:r>
            <a:r>
              <a:rPr lang="ru-RU" dirty="0" err="1" smtClean="0"/>
              <a:t>Західне</a:t>
            </a:r>
            <a:r>
              <a:rPr lang="ru-RU" dirty="0" smtClean="0"/>
              <a:t> </a:t>
            </a:r>
            <a:r>
              <a:rPr lang="ru-RU" dirty="0" err="1" smtClean="0"/>
              <a:t>Королівство</a:t>
            </a:r>
            <a:r>
              <a:rPr lang="ru-RU" dirty="0" smtClean="0"/>
              <a:t>», та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коротка </a:t>
            </a:r>
            <a:r>
              <a:rPr lang="ru-RU" dirty="0" err="1" smtClean="0"/>
              <a:t>назва</a:t>
            </a:r>
            <a:r>
              <a:rPr lang="ru-RU" dirty="0" smtClean="0"/>
              <a:t> «</a:t>
            </a:r>
            <a:r>
              <a:rPr lang="en-US" dirty="0" smtClean="0"/>
              <a:t>al-</a:t>
            </a:r>
            <a:r>
              <a:rPr lang="en-US" dirty="0" err="1" smtClean="0"/>
              <a:t>Maġrib</a:t>
            </a:r>
            <a:r>
              <a:rPr lang="en-US" dirty="0" smtClean="0"/>
              <a:t>» (</a:t>
            </a:r>
            <a:r>
              <a:rPr lang="ru-RU" dirty="0" err="1" smtClean="0"/>
              <a:t>Захід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7030516" y="3140968"/>
            <a:ext cx="4709160" cy="3428999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Європейські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слово Марокко </a:t>
            </a:r>
            <a:r>
              <a:rPr lang="ru-RU" dirty="0" err="1" smtClean="0"/>
              <a:t>прийшло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іспанського</a:t>
            </a:r>
            <a:r>
              <a:rPr lang="ru-RU" dirty="0" smtClean="0"/>
              <a:t> «</a:t>
            </a:r>
            <a:r>
              <a:rPr lang="en-US" dirty="0" err="1" smtClean="0"/>
              <a:t>Marruecos</a:t>
            </a:r>
            <a:r>
              <a:rPr lang="en-US" dirty="0" smtClean="0"/>
              <a:t>», </a:t>
            </a:r>
            <a:r>
              <a:rPr lang="ru-RU" dirty="0" err="1" smtClean="0"/>
              <a:t>португальського</a:t>
            </a:r>
            <a:r>
              <a:rPr lang="ru-RU" dirty="0" smtClean="0"/>
              <a:t> «</a:t>
            </a:r>
            <a:r>
              <a:rPr lang="en-US" dirty="0" err="1" smtClean="0"/>
              <a:t>Marrocos</a:t>
            </a:r>
            <a:r>
              <a:rPr lang="en-US" dirty="0" smtClean="0"/>
              <a:t>», </a:t>
            </a:r>
            <a:r>
              <a:rPr lang="ru-RU" dirty="0" err="1" smtClean="0"/>
              <a:t>середньовічного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«</a:t>
            </a:r>
            <a:r>
              <a:rPr lang="en-US" dirty="0" err="1" smtClean="0"/>
              <a:t>Morroch</a:t>
            </a:r>
            <a:r>
              <a:rPr lang="en-US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походили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тодішньої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en-US" dirty="0" smtClean="0"/>
              <a:t>Marrakesh (</a:t>
            </a:r>
            <a:r>
              <a:rPr lang="ru-RU" dirty="0" err="1" smtClean="0"/>
              <a:t>Маракешу</a:t>
            </a:r>
            <a:r>
              <a:rPr lang="ru-RU" dirty="0" smtClean="0"/>
              <a:t>). </a:t>
            </a:r>
            <a:r>
              <a:rPr lang="ru-RU" dirty="0" err="1" smtClean="0"/>
              <a:t>Назва</a:t>
            </a:r>
            <a:r>
              <a:rPr lang="ru-RU" dirty="0" smtClean="0"/>
              <a:t> «</a:t>
            </a:r>
            <a:r>
              <a:rPr lang="ru-RU" dirty="0" err="1" smtClean="0"/>
              <a:t>Маракеш</a:t>
            </a:r>
            <a:r>
              <a:rPr lang="ru-RU" dirty="0" smtClean="0"/>
              <a:t>» походить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берберської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дослівно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«Земля Бога».</a:t>
            </a:r>
          </a:p>
          <a:p>
            <a:endParaRPr lang="ru-RU" dirty="0"/>
          </a:p>
        </p:txBody>
      </p:sp>
      <p:pic>
        <p:nvPicPr>
          <p:cNvPr id="3075" name="Picture 3" descr="C:\Users\Надя\Desktop\boMUd9ZDSU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2524" y="188640"/>
            <a:ext cx="4176464" cy="2793529"/>
          </a:xfrm>
          <a:prstGeom prst="rect">
            <a:avLst/>
          </a:prstGeom>
          <a:noFill/>
        </p:spPr>
      </p:pic>
      <p:pic>
        <p:nvPicPr>
          <p:cNvPr id="3076" name="Picture 4" descr="C:\Users\Надя\Desktop\xANqkZYa8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796" y="2636912"/>
            <a:ext cx="5522912" cy="3667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1660676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2743199"/>
          </a:xfrm>
        </p:spPr>
        <p:txBody>
          <a:bodyPr>
            <a:normAutofit/>
          </a:bodyPr>
          <a:lstStyle/>
          <a:p>
            <a:r>
              <a:rPr lang="ru-RU" dirty="0" smtClean="0"/>
              <a:t>Марокко — член таких </a:t>
            </a:r>
            <a:r>
              <a:rPr lang="ru-RU" dirty="0" err="1" smtClean="0"/>
              <a:t>організацій</a:t>
            </a:r>
            <a:r>
              <a:rPr lang="ru-RU" dirty="0" smtClean="0"/>
              <a:t>: </a:t>
            </a:r>
            <a:r>
              <a:rPr lang="ru-RU" dirty="0" err="1" smtClean="0"/>
              <a:t>Ліга</a:t>
            </a:r>
            <a:r>
              <a:rPr lang="ru-RU" dirty="0" smtClean="0"/>
              <a:t> </a:t>
            </a:r>
            <a:r>
              <a:rPr lang="ru-RU" dirty="0" err="1" smtClean="0"/>
              <a:t>арабських</a:t>
            </a:r>
            <a:r>
              <a:rPr lang="ru-RU" dirty="0" smtClean="0"/>
              <a:t> держав,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Ісламська</a:t>
            </a:r>
            <a:r>
              <a:rPr lang="ru-RU" dirty="0" smtClean="0"/>
              <a:t> </a:t>
            </a:r>
            <a:r>
              <a:rPr lang="ru-RU" dirty="0" err="1" smtClean="0"/>
              <a:t>конференція</a:t>
            </a:r>
            <a:r>
              <a:rPr lang="ru-RU" dirty="0" smtClean="0"/>
              <a:t>, </a:t>
            </a:r>
            <a:r>
              <a:rPr lang="ru-RU" dirty="0" err="1" smtClean="0"/>
              <a:t>Франкофонія</a:t>
            </a:r>
            <a:r>
              <a:rPr lang="ru-RU" dirty="0" smtClean="0"/>
              <a:t>,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Середземноморського</a:t>
            </a:r>
            <a:r>
              <a:rPr lang="ru-RU" dirty="0" smtClean="0"/>
              <a:t> </a:t>
            </a:r>
            <a:r>
              <a:rPr lang="ru-RU" dirty="0" err="1" smtClean="0"/>
              <a:t>діалогу</a:t>
            </a:r>
            <a:r>
              <a:rPr lang="ru-RU" dirty="0" smtClean="0"/>
              <a:t>, </a:t>
            </a:r>
            <a:r>
              <a:rPr lang="ru-RU" dirty="0" err="1" smtClean="0"/>
              <a:t>Постійна</a:t>
            </a:r>
            <a:r>
              <a:rPr lang="ru-RU" dirty="0" smtClean="0"/>
              <a:t> </a:t>
            </a:r>
            <a:r>
              <a:rPr lang="ru-RU" dirty="0" err="1" smtClean="0"/>
              <a:t>консультативна</a:t>
            </a:r>
            <a:r>
              <a:rPr lang="ru-RU" dirty="0" smtClean="0"/>
              <a:t> </a:t>
            </a:r>
            <a:r>
              <a:rPr lang="ru-RU" dirty="0" err="1" smtClean="0"/>
              <a:t>кра</a:t>
            </a:r>
            <a:r>
              <a:rPr lang="uk-UA" dirty="0" err="1" smtClean="0"/>
              <a:t>їна</a:t>
            </a:r>
            <a:r>
              <a:rPr lang="uk-UA" dirty="0" smtClean="0"/>
              <a:t> </a:t>
            </a:r>
            <a:r>
              <a:rPr lang="ru-RU" dirty="0" smtClean="0"/>
              <a:t>ради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Магрібу</a:t>
            </a:r>
            <a:r>
              <a:rPr lang="ru-RU" dirty="0" smtClean="0"/>
              <a:t>, та «</a:t>
            </a:r>
            <a:r>
              <a:rPr lang="ru-RU" dirty="0" err="1" smtClean="0"/>
              <a:t>Група</a:t>
            </a:r>
            <a:r>
              <a:rPr lang="ru-RU" dirty="0" smtClean="0"/>
              <a:t> 77».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африканська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членом </a:t>
            </a:r>
            <a:r>
              <a:rPr lang="ru-RU" dirty="0" err="1" smtClean="0"/>
              <a:t>Африканського</a:t>
            </a:r>
            <a:r>
              <a:rPr lang="ru-RU" dirty="0" smtClean="0"/>
              <a:t> </a:t>
            </a:r>
            <a:r>
              <a:rPr lang="ru-RU" dirty="0" smtClean="0"/>
              <a:t>Союзу.</a:t>
            </a:r>
            <a:endParaRPr lang="ru-RU" dirty="0"/>
          </a:p>
        </p:txBody>
      </p:sp>
      <p:pic>
        <p:nvPicPr>
          <p:cNvPr id="14338" name="Picture 2" descr="http://www.cicero.de/sites/default/files/n12692243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8108" y="2780928"/>
            <a:ext cx="4764437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50382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99412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ПРИРОДА </a:t>
            </a:r>
            <a:endParaRPr lang="uk-UA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49796" y="1484784"/>
            <a:ext cx="5392217" cy="2088232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545454"/>
              </a:buClr>
            </a:pPr>
            <a:r>
              <a:rPr lang="ru-RU" dirty="0" err="1" smtClean="0"/>
              <a:t>Рельєф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середньо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високогірний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долинами </a:t>
            </a:r>
            <a:r>
              <a:rPr lang="ru-RU" dirty="0" err="1" smtClean="0"/>
              <a:t>і</a:t>
            </a:r>
            <a:r>
              <a:rPr lang="ru-RU" dirty="0" smtClean="0"/>
              <a:t> плато, </a:t>
            </a:r>
            <a:r>
              <a:rPr lang="ru-RU" dirty="0" err="1" smtClean="0"/>
              <a:t>прибережними</a:t>
            </a:r>
            <a:r>
              <a:rPr lang="ru-RU" dirty="0" smtClean="0"/>
              <a:t> </a:t>
            </a:r>
            <a:r>
              <a:rPr lang="ru-RU" dirty="0" err="1" smtClean="0"/>
              <a:t>низовинними</a:t>
            </a:r>
            <a:r>
              <a:rPr lang="ru-RU" dirty="0" smtClean="0"/>
              <a:t> </a:t>
            </a:r>
            <a:r>
              <a:rPr lang="ru-RU" dirty="0" err="1" smtClean="0"/>
              <a:t>рівнинами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дюнами. </a:t>
            </a:r>
            <a:endParaRPr lang="ru-RU" dirty="0" smtClean="0"/>
          </a:p>
          <a:p>
            <a:pPr>
              <a:buClr>
                <a:srgbClr val="545454"/>
              </a:buClr>
            </a:pPr>
            <a:r>
              <a:rPr lang="ru-RU" dirty="0" smtClean="0"/>
              <a:t>Гол</a:t>
            </a:r>
            <a:r>
              <a:rPr lang="ru-RU" dirty="0" smtClean="0"/>
              <a:t>. </a:t>
            </a:r>
            <a:r>
              <a:rPr lang="ru-RU" dirty="0" err="1" smtClean="0"/>
              <a:t>гірські</a:t>
            </a:r>
            <a:r>
              <a:rPr lang="ru-RU" dirty="0" smtClean="0"/>
              <a:t> пасма: </a:t>
            </a:r>
            <a:r>
              <a:rPr lang="ru-RU" dirty="0" err="1" smtClean="0"/>
              <a:t>Антиатлас</a:t>
            </a:r>
            <a:r>
              <a:rPr lang="ru-RU" dirty="0" smtClean="0"/>
              <a:t> (1800–2712 м, г. </a:t>
            </a:r>
            <a:r>
              <a:rPr lang="ru-RU" dirty="0" err="1" smtClean="0"/>
              <a:t>Ікнікуін</a:t>
            </a:r>
            <a:r>
              <a:rPr lang="ru-RU" dirty="0" smtClean="0"/>
              <a:t>), </a:t>
            </a:r>
            <a:r>
              <a:rPr lang="ru-RU" dirty="0" err="1" smtClean="0"/>
              <a:t>Високий</a:t>
            </a:r>
            <a:r>
              <a:rPr lang="ru-RU" dirty="0" smtClean="0"/>
              <a:t> Атлас (3000-4165 м, г. </a:t>
            </a:r>
            <a:r>
              <a:rPr lang="ru-RU" dirty="0" err="1" smtClean="0"/>
              <a:t>Тубкаль</a:t>
            </a:r>
            <a:r>
              <a:rPr lang="ru-RU" dirty="0" smtClean="0"/>
              <a:t>), Сер. Атлас (2300-3340 м, г. </a:t>
            </a:r>
            <a:r>
              <a:rPr lang="ru-RU" dirty="0" err="1" smtClean="0"/>
              <a:t>Бу-Наср</a:t>
            </a:r>
            <a:r>
              <a:rPr lang="ru-RU" dirty="0" smtClean="0"/>
              <a:t>), </a:t>
            </a:r>
            <a:r>
              <a:rPr lang="ru-RU" dirty="0" err="1" smtClean="0"/>
              <a:t>Ер-Риф</a:t>
            </a:r>
            <a:r>
              <a:rPr lang="ru-RU" dirty="0" smtClean="0"/>
              <a:t> (до 2456 м, г. </a:t>
            </a:r>
            <a:r>
              <a:rPr lang="ru-RU" dirty="0" err="1" smtClean="0"/>
              <a:t>Тідікін</a:t>
            </a:r>
            <a:r>
              <a:rPr lang="ru-RU" dirty="0" smtClean="0"/>
              <a:t>).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886500" y="260648"/>
            <a:ext cx="4708734" cy="2520280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545454"/>
              </a:buClr>
            </a:pPr>
            <a:endParaRPr lang="ru-RU" dirty="0" smtClean="0"/>
          </a:p>
          <a:p>
            <a:pPr>
              <a:buClr>
                <a:srgbClr val="545454"/>
              </a:buClr>
            </a:pP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відмітками</a:t>
            </a:r>
            <a:r>
              <a:rPr lang="ru-RU" dirty="0" smtClean="0"/>
              <a:t> до 300 м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. </a:t>
            </a:r>
          </a:p>
          <a:p>
            <a:pPr>
              <a:buClr>
                <a:srgbClr val="545454"/>
              </a:buClr>
            </a:pPr>
            <a:r>
              <a:rPr lang="ru-RU" dirty="0" smtClean="0"/>
              <a:t>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півд.-сході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піщані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кам'янисті</a:t>
            </a:r>
            <a:r>
              <a:rPr lang="ru-RU" dirty="0" smtClean="0"/>
              <a:t> </a:t>
            </a:r>
            <a:r>
              <a:rPr lang="ru-RU" dirty="0" err="1" smtClean="0"/>
              <a:t>пустелі</a:t>
            </a:r>
            <a:r>
              <a:rPr lang="ru-RU" dirty="0" smtClean="0"/>
              <a:t> Сахари. </a:t>
            </a:r>
          </a:p>
          <a:p>
            <a:pPr>
              <a:buClr>
                <a:srgbClr val="545454"/>
              </a:buClr>
            </a:pPr>
            <a:r>
              <a:rPr lang="ru-RU" dirty="0" err="1" smtClean="0"/>
              <a:t>Клімат</a:t>
            </a:r>
            <a:r>
              <a:rPr lang="ru-RU" dirty="0" smtClean="0"/>
              <a:t> Марокко </a:t>
            </a:r>
            <a:r>
              <a:rPr lang="ru-RU" dirty="0" err="1" smtClean="0"/>
              <a:t>субтропічний</a:t>
            </a:r>
            <a:r>
              <a:rPr lang="ru-RU" dirty="0" smtClean="0"/>
              <a:t>, на </a:t>
            </a:r>
            <a:r>
              <a:rPr lang="ru-RU" dirty="0" err="1" smtClean="0"/>
              <a:t>півночі</a:t>
            </a:r>
            <a:r>
              <a:rPr lang="ru-RU" dirty="0" smtClean="0"/>
              <a:t> — </a:t>
            </a:r>
            <a:r>
              <a:rPr lang="ru-RU" dirty="0" err="1" smtClean="0"/>
              <a:t>середземноморський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12290" name="Picture 2" descr="http://www.turoboz.ru/cmsdb/article_images/images/marokko_6927015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8508" y="3140968"/>
            <a:ext cx="4680520" cy="3135719"/>
          </a:xfrm>
          <a:prstGeom prst="rect">
            <a:avLst/>
          </a:prstGeom>
          <a:noFill/>
        </p:spPr>
      </p:pic>
      <p:pic>
        <p:nvPicPr>
          <p:cNvPr id="12292" name="Picture 4" descr="http://www.podkat.ru/uploads/posts/thumbs/1252437617_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1844" y="3284984"/>
            <a:ext cx="4248472" cy="31805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0327222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850106"/>
          </a:xfrm>
        </p:spPr>
        <p:txBody>
          <a:bodyPr/>
          <a:lstStyle/>
          <a:p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49796" y="1828800"/>
            <a:ext cx="5392217" cy="4696544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вчать</a:t>
            </a:r>
            <a:r>
              <a:rPr lang="ru-RU" dirty="0" smtClean="0"/>
              <a:t> Коран </a:t>
            </a:r>
            <a:r>
              <a:rPr lang="ru-RU" dirty="0" err="1" smtClean="0"/>
              <a:t>з</a:t>
            </a:r>
            <a:r>
              <a:rPr lang="ru-RU" dirty="0" smtClean="0"/>
              <a:t> 5 до 12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Молитовні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на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автозаправці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вокзалі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Другою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арабської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Марокко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французька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smtClean="0"/>
              <a:t>великих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сприймають</a:t>
            </a:r>
            <a:r>
              <a:rPr lang="ru-RU" dirty="0" smtClean="0"/>
              <a:t> </a:t>
            </a:r>
            <a:r>
              <a:rPr lang="ru-RU" dirty="0" err="1" smtClean="0"/>
              <a:t>білих</a:t>
            </a:r>
            <a:r>
              <a:rPr lang="ru-RU" dirty="0" smtClean="0"/>
              <a:t> як </a:t>
            </a:r>
            <a:r>
              <a:rPr lang="ru-RU" dirty="0" err="1" smtClean="0"/>
              <a:t>мішки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грошима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все,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заробити</a:t>
            </a:r>
            <a:r>
              <a:rPr lang="ru-RU" dirty="0" smtClean="0"/>
              <a:t> на </a:t>
            </a:r>
            <a:r>
              <a:rPr lang="ru-RU" dirty="0" smtClean="0"/>
              <a:t>них.</a:t>
            </a:r>
            <a:endParaRPr lang="ru-RU" dirty="0"/>
          </a:p>
        </p:txBody>
      </p:sp>
      <p:pic>
        <p:nvPicPr>
          <p:cNvPr id="11266" name="Picture 2" descr="http://stroyrossia.ru/uploads/mce/art/dizain/marokkanskiy_stil/4-marokkanskiy-stil-v-inter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428" y="1484784"/>
            <a:ext cx="5181600" cy="3886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369722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sz="half" idx="2"/>
          </p:nvPr>
        </p:nvSpPr>
        <p:spPr>
          <a:xfrm>
            <a:off x="549796" y="476672"/>
            <a:ext cx="5760640" cy="61206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Аргановое</a:t>
            </a:r>
            <a:r>
              <a:rPr lang="ru-RU" dirty="0" smtClean="0"/>
              <a:t> дерево мало </a:t>
            </a:r>
            <a:r>
              <a:rPr lang="ru-RU" dirty="0" err="1" smtClean="0"/>
              <a:t>відоме</a:t>
            </a:r>
            <a:r>
              <a:rPr lang="ru-RU" dirty="0" smtClean="0"/>
              <a:t> </a:t>
            </a:r>
            <a:r>
              <a:rPr lang="ru-RU" dirty="0" smtClean="0"/>
              <a:t>за межами </a:t>
            </a:r>
            <a:r>
              <a:rPr lang="ru-RU" dirty="0" smtClean="0"/>
              <a:t>Марокко, </a:t>
            </a:r>
            <a:r>
              <a:rPr lang="ru-RU" dirty="0" smtClean="0"/>
              <a:t>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росте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південному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скорочується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Дерево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</a:t>
            </a:r>
            <a:r>
              <a:rPr lang="ru-RU" dirty="0" err="1" smtClean="0"/>
              <a:t>висоти</a:t>
            </a:r>
            <a:r>
              <a:rPr lang="ru-RU" dirty="0" smtClean="0"/>
              <a:t> 8-15 </a:t>
            </a:r>
            <a:r>
              <a:rPr lang="ru-RU" dirty="0" err="1" smtClean="0"/>
              <a:t>метрів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скручений</a:t>
            </a:r>
            <a:r>
              <a:rPr lang="ru-RU" dirty="0" smtClean="0"/>
              <a:t> </a:t>
            </a:r>
            <a:r>
              <a:rPr lang="ru-RU" dirty="0" err="1" smtClean="0"/>
              <a:t>стовбур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дозволяючи</a:t>
            </a:r>
            <a:r>
              <a:rPr lang="ru-RU" dirty="0" smtClean="0"/>
              <a:t> козам </a:t>
            </a:r>
            <a:r>
              <a:rPr lang="ru-RU" dirty="0" err="1" smtClean="0"/>
              <a:t>дертися</a:t>
            </a:r>
            <a:r>
              <a:rPr lang="ru-RU" dirty="0" smtClean="0"/>
              <a:t> по </a:t>
            </a:r>
            <a:r>
              <a:rPr lang="ru-RU" dirty="0" err="1" smtClean="0"/>
              <a:t>ньому</a:t>
            </a:r>
            <a:r>
              <a:rPr lang="ru-RU" dirty="0" smtClean="0"/>
              <a:t> за </a:t>
            </a:r>
            <a:r>
              <a:rPr lang="ru-RU" dirty="0" err="1" smtClean="0"/>
              <a:t>листям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плодами.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Коли </a:t>
            </a:r>
            <a:r>
              <a:rPr lang="ru-RU" dirty="0" err="1" smtClean="0"/>
              <a:t>кози</a:t>
            </a:r>
            <a:r>
              <a:rPr lang="ru-RU" dirty="0" smtClean="0"/>
              <a:t> </a:t>
            </a:r>
            <a:r>
              <a:rPr lang="ru-RU" dirty="0" err="1" smtClean="0"/>
              <a:t>їдять</a:t>
            </a:r>
            <a:r>
              <a:rPr lang="ru-RU" dirty="0" smtClean="0"/>
              <a:t> </a:t>
            </a:r>
            <a:r>
              <a:rPr lang="ru-RU" dirty="0" err="1" smtClean="0"/>
              <a:t>фрукти</a:t>
            </a:r>
            <a:r>
              <a:rPr lang="ru-RU" dirty="0" smtClean="0"/>
              <a:t> , </a:t>
            </a:r>
            <a:r>
              <a:rPr lang="ru-RU" dirty="0" err="1" smtClean="0"/>
              <a:t>м'якоть</a:t>
            </a:r>
            <a:r>
              <a:rPr lang="ru-RU" dirty="0" smtClean="0"/>
              <a:t> </a:t>
            </a:r>
            <a:r>
              <a:rPr lang="ru-RU" dirty="0" err="1" smtClean="0"/>
              <a:t>перетравлюється</a:t>
            </a:r>
            <a:r>
              <a:rPr lang="ru-RU" dirty="0" smtClean="0"/>
              <a:t> , </a:t>
            </a:r>
            <a:r>
              <a:rPr lang="ru-RU" dirty="0" err="1" smtClean="0"/>
              <a:t>але</a:t>
            </a:r>
            <a:r>
              <a:rPr lang="ru-RU" dirty="0" smtClean="0"/>
              <a:t> зерна </a:t>
            </a:r>
            <a:r>
              <a:rPr lang="ru-RU" dirty="0" err="1" smtClean="0"/>
              <a:t>виходять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калом.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збирають</a:t>
            </a:r>
            <a:r>
              <a:rPr lang="ru-RU" dirty="0" smtClean="0"/>
              <a:t>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фермери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Арганове</a:t>
            </a:r>
            <a:r>
              <a:rPr lang="ru-RU" dirty="0" smtClean="0"/>
              <a:t> </a:t>
            </a:r>
            <a:r>
              <a:rPr lang="ru-RU" dirty="0" smtClean="0"/>
              <a:t>масло.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кілограмів</a:t>
            </a:r>
            <a:r>
              <a:rPr lang="ru-RU" dirty="0" smtClean="0"/>
              <a:t> </a:t>
            </a:r>
            <a:r>
              <a:rPr lang="ru-RU" dirty="0" err="1" smtClean="0"/>
              <a:t>плодів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5 </a:t>
            </a:r>
            <a:r>
              <a:rPr lang="ru-RU" dirty="0" err="1" smtClean="0"/>
              <a:t>кілограмів</a:t>
            </a:r>
            <a:r>
              <a:rPr lang="ru-RU" dirty="0" smtClean="0"/>
              <a:t> </a:t>
            </a:r>
            <a:r>
              <a:rPr lang="ru-RU" dirty="0" err="1" smtClean="0"/>
              <a:t>горіхів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один </a:t>
            </a:r>
            <a:r>
              <a:rPr lang="ru-RU" dirty="0" err="1" smtClean="0"/>
              <a:t>літр</a:t>
            </a:r>
            <a:r>
              <a:rPr lang="ru-RU" dirty="0" smtClean="0"/>
              <a:t> </a:t>
            </a:r>
            <a:r>
              <a:rPr lang="ru-RU" dirty="0" err="1" smtClean="0"/>
              <a:t>арганового</a:t>
            </a:r>
            <a:r>
              <a:rPr lang="ru-RU" dirty="0" smtClean="0"/>
              <a:t> масла.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Арганова</a:t>
            </a:r>
            <a:r>
              <a:rPr lang="ru-RU" dirty="0" smtClean="0"/>
              <a:t> </a:t>
            </a:r>
            <a:r>
              <a:rPr lang="ru-RU" dirty="0" err="1" smtClean="0"/>
              <a:t>олія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використана</a:t>
            </a:r>
            <a:r>
              <a:rPr lang="ru-RU" dirty="0" smtClean="0"/>
              <a:t> для </a:t>
            </a:r>
            <a:r>
              <a:rPr lang="ru-RU" dirty="0" err="1" smtClean="0"/>
              <a:t>приготування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цілющі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: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smtClean="0"/>
              <a:t>холестерину,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кровообіг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зміцнює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. </a:t>
            </a:r>
            <a:r>
              <a:rPr lang="ru-RU" dirty="0" err="1" smtClean="0"/>
              <a:t>Настоянка</a:t>
            </a:r>
            <a:r>
              <a:rPr lang="ru-RU" dirty="0" smtClean="0"/>
              <a:t> </a:t>
            </a:r>
            <a:r>
              <a:rPr lang="ru-RU" dirty="0" err="1" smtClean="0"/>
              <a:t>арганового</a:t>
            </a:r>
            <a:r>
              <a:rPr lang="ru-RU" dirty="0" smtClean="0"/>
              <a:t> масла на меду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марроканськими</a:t>
            </a:r>
            <a:r>
              <a:rPr lang="ru-RU" dirty="0" smtClean="0"/>
              <a:t> </a:t>
            </a:r>
            <a:r>
              <a:rPr lang="ru-RU" dirty="0" err="1" smtClean="0"/>
              <a:t>чоловіками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віагри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10242" name="Picture 2" descr="http://cs605324.vk.me/v605324347/746e/gXm87Y9Ywq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8468" y="980728"/>
            <a:ext cx="4608512" cy="5009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4779726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04856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CD52D65-A69C-4D74-A2F0-CC082336F6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TS102804856</Template>
  <TotalTime>0</TotalTime>
  <Words>299</Words>
  <Application>Microsoft Office PowerPoint</Application>
  <PresentationFormat>Произвольный</PresentationFormat>
  <Paragraphs>30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TS102804856</vt:lpstr>
      <vt:lpstr>Марокко</vt:lpstr>
      <vt:lpstr>Слайд 2</vt:lpstr>
      <vt:lpstr>Слайд 3</vt:lpstr>
      <vt:lpstr>Слайд 4</vt:lpstr>
      <vt:lpstr>ПРИРОДА </vt:lpstr>
      <vt:lpstr>цікаві факти</vt:lpstr>
      <vt:lpstr>Слайд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2014-04-17T11:45:22Z</dcterms:created>
  <dcterms:modified xsi:type="dcterms:W3CDTF">2014-04-17T12:24:09Z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