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66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295E-A349-4278-AB8C-F3EC0FA04BC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E61F-3C59-4211-A88C-C7E48F71651A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295E-A349-4278-AB8C-F3EC0FA04BC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E61F-3C59-4211-A88C-C7E48F71651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295E-A349-4278-AB8C-F3EC0FA04BC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E61F-3C59-4211-A88C-C7E48F71651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295E-A349-4278-AB8C-F3EC0FA04BC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E61F-3C59-4211-A88C-C7E48F71651A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295E-A349-4278-AB8C-F3EC0FA04BC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E61F-3C59-4211-A88C-C7E48F71651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295E-A349-4278-AB8C-F3EC0FA04BC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E61F-3C59-4211-A88C-C7E48F71651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295E-A349-4278-AB8C-F3EC0FA04BC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E61F-3C59-4211-A88C-C7E48F71651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295E-A349-4278-AB8C-F3EC0FA04BC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E61F-3C59-4211-A88C-C7E48F71651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295E-A349-4278-AB8C-F3EC0FA04BC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E61F-3C59-4211-A88C-C7E48F71651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295E-A349-4278-AB8C-F3EC0FA04BC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E61F-3C59-4211-A88C-C7E48F71651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295E-A349-4278-AB8C-F3EC0FA04BC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E61F-3C59-4211-A88C-C7E48F71651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8AE295E-A349-4278-AB8C-F3EC0FA04BC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301E61F-3C59-4211-A88C-C7E48F71651A}" type="slidenum">
              <a:rPr lang="uk-UA" smtClean="0"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06680" cy="2520279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Нафта</a:t>
            </a:r>
            <a:r>
              <a:rPr lang="ru-RU" sz="3600" b="1" dirty="0"/>
              <a:t>. Склад, </a:t>
            </a:r>
            <a:r>
              <a:rPr lang="ru-RU" sz="3600" b="1" dirty="0" err="1"/>
              <a:t>властивості</a:t>
            </a:r>
            <a:r>
              <a:rPr lang="ru-RU" sz="3600" b="1" dirty="0"/>
              <a:t>. </a:t>
            </a:r>
            <a:r>
              <a:rPr lang="ru-RU" sz="3600" b="1" dirty="0" err="1"/>
              <a:t>Продукти</a:t>
            </a:r>
            <a:r>
              <a:rPr lang="ru-RU" sz="3600" b="1" dirty="0"/>
              <a:t> перегонки </a:t>
            </a:r>
            <a:r>
              <a:rPr lang="ru-RU" sz="3600" b="1" dirty="0" err="1"/>
              <a:t>нафти</a:t>
            </a:r>
            <a:r>
              <a:rPr lang="ru-RU" sz="3600" b="1" dirty="0"/>
              <a:t>,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err="1" smtClean="0"/>
              <a:t>їх</a:t>
            </a:r>
            <a:r>
              <a:rPr lang="ru-RU" sz="3600" b="1" dirty="0" smtClean="0"/>
              <a:t> </a:t>
            </a:r>
            <a:r>
              <a:rPr lang="ru-RU" sz="3600" b="1" dirty="0" err="1"/>
              <a:t>застосування</a:t>
            </a:r>
            <a:r>
              <a:rPr lang="ru-RU" sz="3600" b="1" dirty="0" smtClean="0"/>
              <a:t>.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 err="1"/>
              <a:t>Детонаційна</a:t>
            </a:r>
            <a:r>
              <a:rPr lang="ru-RU" sz="3600" b="1" dirty="0"/>
              <a:t> </a:t>
            </a:r>
            <a:r>
              <a:rPr lang="ru-RU" sz="3600" b="1" dirty="0" err="1"/>
              <a:t>стійкість</a:t>
            </a:r>
            <a:r>
              <a:rPr lang="ru-RU" sz="3600" b="1" dirty="0"/>
              <a:t> бензину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883443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18864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•     </a:t>
            </a:r>
            <a:r>
              <a:rPr lang="uk-UA" dirty="0" err="1"/>
              <a:t>Газойль</a:t>
            </a:r>
            <a:r>
              <a:rPr lang="uk-UA" dirty="0"/>
              <a:t> — використовують як моторне пальне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279557" y="5579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•     Парафін застосовують для одержання вищих карбонових кислот, для просочення деревини у виробництві сірників і олівців, для виготовлення свічок, гуталіну і т. д. Він складається із суміші твердих вуглеводнів.</a:t>
            </a:r>
          </a:p>
        </p:txBody>
      </p:sp>
      <p:pic>
        <p:nvPicPr>
          <p:cNvPr id="9218" name="Picture 2" descr="http://fivobio.com/uploads/images/kak-ispolzovat-parafin-dlja-r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05777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onako.lviv.ua/images/products/687/k0001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68" y="97489"/>
            <a:ext cx="2107375" cy="2107375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14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698441" y="1628800"/>
            <a:ext cx="5868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•     Мастила, які виділяються під час перегонки мазуту, </a:t>
            </a:r>
            <a:r>
              <a:rPr lang="uk-UA" dirty="0" smtClean="0"/>
              <a:t>називають мінеральними (нафтовими) маслами, </a:t>
            </a:r>
            <a:r>
              <a:rPr lang="uk-UA" dirty="0"/>
              <a:t>на відміну від синтетичних масел, які одержують штучно (хоча всі масла є сумішами органічних сполук</a:t>
            </a:r>
            <a:r>
              <a:rPr lang="uk-UA" dirty="0" smtClean="0"/>
              <a:t>).</a:t>
            </a:r>
            <a:endParaRPr lang="uk-UA" dirty="0"/>
          </a:p>
        </p:txBody>
      </p:sp>
      <p:pic>
        <p:nvPicPr>
          <p:cNvPr id="10242" name="Picture 2" descr="http://gendocs.ru/gendocs/docs/30/29518/conv_1/file1_html_m626469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814170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858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98395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•     Гудрон — нелетка темна маса, після часткового окиснення його застосовують для одержання асфальту.</a:t>
            </a:r>
            <a:endParaRPr lang="uk-UA" dirty="0"/>
          </a:p>
        </p:txBody>
      </p:sp>
      <p:pic>
        <p:nvPicPr>
          <p:cNvPr id="11268" name="Picture 4" descr="Прицеп-бочка для варки гудрона, фото № 4777253, снято 29 мая 2013 г. (c) Елена Заммоева / Фотобанк Лор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63" r="3825" b="16788"/>
          <a:stretch/>
        </p:blipFill>
        <p:spPr bwMode="auto">
          <a:xfrm>
            <a:off x="1671001" y="404664"/>
            <a:ext cx="5826787" cy="42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2889998" y="4680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err="1">
                <a:solidFill>
                  <a:srgbClr val="FF0000"/>
                </a:solidFill>
              </a:rPr>
              <a:t>Прицеп-бочка</a:t>
            </a:r>
            <a:r>
              <a:rPr lang="uk-UA" dirty="0">
                <a:solidFill>
                  <a:srgbClr val="FF0000"/>
                </a:solidFill>
              </a:rPr>
              <a:t> для варки </a:t>
            </a:r>
            <a:r>
              <a:rPr lang="uk-UA" dirty="0" err="1">
                <a:solidFill>
                  <a:srgbClr val="FF0000"/>
                </a:solidFill>
              </a:rPr>
              <a:t>гудрона</a:t>
            </a:r>
            <a:endParaRPr lang="uk-UA" dirty="0">
              <a:solidFill>
                <a:srgbClr val="FF0000"/>
              </a:solidFill>
            </a:endParaRPr>
          </a:p>
          <a:p>
            <a:r>
              <a:rPr lang="uk-U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070762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536" y="332656"/>
            <a:ext cx="3049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4. Детонаційна стійкість бензину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388910" y="908720"/>
            <a:ext cx="79995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Детонаційна стійкість — здатність бензину згоряти без вибуху у двигуні з іскровим запалюванням. </a:t>
            </a:r>
            <a:r>
              <a:rPr lang="uk-UA" dirty="0" smtClean="0"/>
              <a:t>Мірою детонаційної стійкості пального є октанове число (ОЧ).</a:t>
            </a:r>
          </a:p>
          <a:p>
            <a:r>
              <a:rPr lang="uk-UA" dirty="0" smtClean="0"/>
              <a:t>Октанове число дорівнює вмісту (в об’ємних %) ізооктану (ОЧ = 100) в його еталонній суміші з гептаном (ОЧ = 0), за якого ця суміш має однакові антидетонаційні властивості з пальним, що випробовують. </a:t>
            </a:r>
            <a:endParaRPr lang="uk-UA" dirty="0"/>
          </a:p>
        </p:txBody>
      </p:sp>
      <p:pic>
        <p:nvPicPr>
          <p:cNvPr id="12290" name="Picture 2" descr="http://www.kristallikov.net/Page21/oktan%20chis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3433564" cy="25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autoreview.ru/archive/2003/21/bochkin/800/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5554"/>
            <a:ext cx="2576614" cy="39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964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952536" y="2967335"/>
            <a:ext cx="5238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Дякуємо за увагу!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8422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pravda.com/sites/default/files/field/image/azerbaydzhan-mozhet-dobyvat-neft-do-beskonechnosti---ekspert-nef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" y="908720"/>
            <a:ext cx="9185746" cy="50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80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88032" y="260648"/>
            <a:ext cx="5821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1. Склад і фізичні властивості нафти</a:t>
            </a:r>
          </a:p>
          <a:p>
            <a:r>
              <a:rPr lang="uk-UA" dirty="0"/>
              <a:t>Нафта — масляниста рідина темно-бурого або майже чорного кольору з характерним запахом. Вона легша за воду (густина 0,73-0,97 г/см3), у воді практично нерозчинна.</a:t>
            </a:r>
          </a:p>
        </p:txBody>
      </p:sp>
      <p:pic>
        <p:nvPicPr>
          <p:cNvPr id="2052" name="Picture 4" descr="http://www.fresher.ru/images3/neft-dostigla-beregov-luiziany/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32" y="1517690"/>
            <a:ext cx="7596800" cy="464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2177480" y="6165304"/>
            <a:ext cx="471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Нафта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поверхні</a:t>
            </a:r>
            <a:r>
              <a:rPr lang="ru-RU" dirty="0">
                <a:solidFill>
                  <a:srgbClr val="FF0000"/>
                </a:solidFill>
              </a:rPr>
              <a:t> води в </a:t>
            </a:r>
            <a:r>
              <a:rPr lang="ru-RU" dirty="0" err="1">
                <a:solidFill>
                  <a:srgbClr val="FF0000"/>
                </a:solidFill>
              </a:rPr>
              <a:t>Мексиканській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затоці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9512" y="188640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Залежно від переважного вмісту вуглеводнів того чи іншого </a:t>
            </a:r>
            <a:r>
              <a:rPr lang="uk-UA" dirty="0" smtClean="0"/>
              <a:t>класу, </a:t>
            </a:r>
            <a:r>
              <a:rPr lang="uk-UA" dirty="0"/>
              <a:t>розрізняють такі </a:t>
            </a:r>
            <a:r>
              <a:rPr lang="uk-UA" dirty="0" smtClean="0"/>
              <a:t>основні види нафти:</a:t>
            </a:r>
            <a:endParaRPr lang="uk-UA" dirty="0"/>
          </a:p>
          <a:p>
            <a:r>
              <a:rPr lang="uk-UA" dirty="0"/>
              <a:t>1) метанова нафта, яка складається переважно з </a:t>
            </a:r>
            <a:r>
              <a:rPr lang="uk-UA" dirty="0" smtClean="0"/>
              <a:t>нерозгалужених </a:t>
            </a:r>
            <a:r>
              <a:rPr lang="uk-UA" dirty="0"/>
              <a:t>алканів;</a:t>
            </a:r>
          </a:p>
          <a:p>
            <a:r>
              <a:rPr lang="uk-UA" dirty="0"/>
              <a:t>2) нафтенова нафта, яка складається, в основному, з циклічних неароматичних вуглеводнів циклоалканів або нафтенів;</a:t>
            </a:r>
          </a:p>
          <a:p>
            <a:r>
              <a:rPr lang="uk-UA" dirty="0"/>
              <a:t>3) змішана нафта, яка включає суміш алканів, нафтенів і ароматичних вуглеводнів. Змішана нафта трапляється найчастіше.</a:t>
            </a:r>
          </a:p>
        </p:txBody>
      </p:sp>
      <p:pic>
        <p:nvPicPr>
          <p:cNvPr id="3076" name="Picture 4" descr="http://image.tsn.ua/media/images2/original/May2009/553d1cdb68_126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62" y="2276872"/>
            <a:ext cx="5472608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6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7504" y="116632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2. Перегонка нафти</a:t>
            </a:r>
          </a:p>
          <a:p>
            <a:r>
              <a:rPr lang="uk-UA" dirty="0" smtClean="0"/>
              <a:t>•</a:t>
            </a:r>
            <a:r>
              <a:rPr lang="uk-UA" dirty="0"/>
              <a:t>     бензин (</a:t>
            </a:r>
            <a:r>
              <a:rPr lang="en-US" dirty="0" smtClean="0"/>
              <a:t>t</a:t>
            </a:r>
            <a:r>
              <a:rPr lang="uk-UA" dirty="0" smtClean="0"/>
              <a:t> кип. — </a:t>
            </a:r>
            <a:r>
              <a:rPr lang="uk-UA" dirty="0"/>
              <a:t>від 40 до 150-200 °С);</a:t>
            </a:r>
          </a:p>
          <a:p>
            <a:r>
              <a:rPr lang="uk-UA" dirty="0"/>
              <a:t>•     лігроїн (</a:t>
            </a:r>
            <a:r>
              <a:rPr lang="en-US" dirty="0" smtClean="0"/>
              <a:t>t</a:t>
            </a:r>
            <a:r>
              <a:rPr lang="uk-UA" dirty="0" smtClean="0"/>
              <a:t> кип. </a:t>
            </a:r>
            <a:r>
              <a:rPr lang="uk-UA" dirty="0"/>
              <a:t>— 120-240 °С);</a:t>
            </a:r>
          </a:p>
          <a:p>
            <a:r>
              <a:rPr lang="uk-UA" dirty="0"/>
              <a:t>•     гас (</a:t>
            </a:r>
            <a:r>
              <a:rPr lang="en-US" dirty="0" smtClean="0"/>
              <a:t>t</a:t>
            </a:r>
            <a:r>
              <a:rPr lang="uk-UA" dirty="0" smtClean="0"/>
              <a:t> кип. </a:t>
            </a:r>
            <a:r>
              <a:rPr lang="uk-UA" dirty="0"/>
              <a:t>- 150-300 °С);</a:t>
            </a:r>
          </a:p>
          <a:p>
            <a:r>
              <a:rPr lang="uk-UA" dirty="0"/>
              <a:t>•     </a:t>
            </a:r>
            <a:r>
              <a:rPr lang="uk-UA" dirty="0" err="1"/>
              <a:t>газойль</a:t>
            </a:r>
            <a:r>
              <a:rPr lang="uk-UA" dirty="0"/>
              <a:t> — солярове масло (</a:t>
            </a:r>
            <a:r>
              <a:rPr lang="en-US" dirty="0" smtClean="0"/>
              <a:t>t</a:t>
            </a:r>
            <a:r>
              <a:rPr lang="uk-UA" dirty="0" smtClean="0"/>
              <a:t> кип. </a:t>
            </a:r>
            <a:r>
              <a:rPr lang="uk-UA" dirty="0"/>
              <a:t>вища від 300 °С).</a:t>
            </a:r>
          </a:p>
          <a:p>
            <a:r>
              <a:rPr lang="uk-UA" dirty="0"/>
              <a:t>У залишку — в’язка чорна рідина — мазут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098" name="Picture 2" descr="image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07608"/>
            <a:ext cx="5527380" cy="373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1475656" y="5906650"/>
            <a:ext cx="604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Схема трубчастої установки для безперервної перегонки нафти</a:t>
            </a:r>
          </a:p>
        </p:txBody>
      </p:sp>
    </p:spTree>
    <p:extLst>
      <p:ext uri="{BB962C8B-B14F-4D97-AF65-F5344CB8AC3E}">
        <p14:creationId xmlns:p14="http://schemas.microsoft.com/office/powerpoint/2010/main" val="1146092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7504" y="81439"/>
            <a:ext cx="8676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Мазут піддають подальшій переробці. Його переганяють під зменшеним тиском (щоби попередити розкладання) і виділяють мастила:</a:t>
            </a:r>
          </a:p>
          <a:p>
            <a:r>
              <a:rPr lang="uk-UA" dirty="0"/>
              <a:t>•     веретенне;</a:t>
            </a:r>
          </a:p>
          <a:p>
            <a:r>
              <a:rPr lang="uk-UA" dirty="0"/>
              <a:t>•     машинне;</a:t>
            </a:r>
          </a:p>
          <a:p>
            <a:r>
              <a:rPr lang="uk-UA" dirty="0"/>
              <a:t>•     циліндрове та ін.</a:t>
            </a:r>
          </a:p>
          <a:p>
            <a:r>
              <a:rPr lang="uk-UA" dirty="0"/>
              <a:t>З мазуту деяких сортів нафти виділяють вазелін і парафін. Залишок мазуту після відгону називають нафтовим пеком, або гудроном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122" name="Picture 2" descr="http://img11.nnm.me/d/9/4/9/c/9361c0c8732b5b00843a832e2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61" y="2817837"/>
            <a:ext cx="4788024" cy="38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6084168" y="2276872"/>
            <a:ext cx="1134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Гудрон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124" name="Picture 4" descr="http://icdn.lenta.ru/images/0000/0001/000000016770/pic_13582618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66138"/>
            <a:ext cx="3916628" cy="293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971600" y="2641183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Бочки </a:t>
            </a:r>
            <a:r>
              <a:rPr lang="uk-UA" dirty="0" smtClean="0">
                <a:solidFill>
                  <a:srgbClr val="FF0000"/>
                </a:solidFill>
              </a:rPr>
              <a:t>з </a:t>
            </a:r>
            <a:r>
              <a:rPr lang="uk-UA" dirty="0">
                <a:solidFill>
                  <a:srgbClr val="FF0000"/>
                </a:solidFill>
              </a:rPr>
              <a:t>мазутом</a:t>
            </a:r>
          </a:p>
        </p:txBody>
      </p:sp>
    </p:spTree>
    <p:extLst>
      <p:ext uri="{BB962C8B-B14F-4D97-AF65-F5344CB8AC3E}">
        <p14:creationId xmlns:p14="http://schemas.microsoft.com/office/powerpoint/2010/main" val="1945053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9512" y="188640"/>
            <a:ext cx="6318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3. Нафтопродукти та їх застосування</a:t>
            </a:r>
          </a:p>
          <a:p>
            <a:r>
              <a:rPr lang="uk-UA" dirty="0"/>
              <a:t>Продукти первинної перегонки нафти мають різне застосування.</a:t>
            </a:r>
          </a:p>
          <a:p>
            <a:r>
              <a:rPr lang="uk-UA" dirty="0"/>
              <a:t>•     Бензин у великих кількостях використовують як авіаційне й автомобільне пальне. Він складається зазвичай з вуглеводнів, що містять у молекулах у середньому від п’яти до дев’яти атомів Карбону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146" name="Picture 2" descr="http://3kolesa.net/wp-content/uploads/2013/10/00003c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3984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779912" y="188640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•     Лігроїн є пальним для дизельних двигунів, а також розчинником у лакофарбовій промисловості. </a:t>
            </a:r>
          </a:p>
        </p:txBody>
      </p:sp>
      <p:pic>
        <p:nvPicPr>
          <p:cNvPr id="7170" name="Picture 2" descr="http://ic.pics.livejournal.com/iamthealphamale/52360957/641/641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192688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539552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•     Мазут, крім переробки на мастила й бензин, використовують як котельне рідке пальне.</a:t>
            </a:r>
          </a:p>
        </p:txBody>
      </p:sp>
    </p:spTree>
    <p:extLst>
      <p:ext uri="{BB962C8B-B14F-4D97-AF65-F5344CB8AC3E}">
        <p14:creationId xmlns:p14="http://schemas.microsoft.com/office/powerpoint/2010/main" val="3947764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71600" y="5900856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•     Гас застосовують як пальне для реактивних і тракторних двигунів, а також для побутових потреб. Він складається з вуглеводнів, що містять у молекулах у середньому від 9 до 16 атомів Карбону.</a:t>
            </a:r>
          </a:p>
        </p:txBody>
      </p:sp>
      <p:pic>
        <p:nvPicPr>
          <p:cNvPr id="8194" name="Picture 2" descr="http://agravery.com/files/news-image-52d62315355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1"/>
            <a:ext cx="4693853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cn.ua/images/articles/20130531/8aeaf8d14533671cf3558cbb75a5e5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587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124</TotalTime>
  <Words>252</Words>
  <Application>Microsoft Office PowerPoint</Application>
  <PresentationFormat>Екран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Горизонт</vt:lpstr>
      <vt:lpstr>Нафта. Склад, властивості. Продукти перегонки нафти,  їх застосування.  Детонаційна стійкість бензину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Нафта. Склад, властивості. Продукти перегонки нафти,  їх застосування.  Детонаційна стійкість бензину</dc:title>
  <dc:creator>Володимир</dc:creator>
  <cp:lastModifiedBy>Володимир</cp:lastModifiedBy>
  <cp:revision>1</cp:revision>
  <dcterms:created xsi:type="dcterms:W3CDTF">2014-11-17T02:49:37Z</dcterms:created>
  <dcterms:modified xsi:type="dcterms:W3CDTF">2014-11-17T04:53:38Z</dcterms:modified>
</cp:coreProperties>
</file>