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5" r:id="rId3"/>
    <p:sldId id="258" r:id="rId4"/>
    <p:sldId id="257" r:id="rId5"/>
    <p:sldId id="264" r:id="rId6"/>
    <p:sldId id="259" r:id="rId7"/>
    <p:sldId id="260" r:id="rId8"/>
    <p:sldId id="261" r:id="rId9"/>
    <p:sldId id="262" r:id="rId10"/>
    <p:sldId id="263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71321-479B-4C6F-82FA-35E7ABF5DAE0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B2B750-EB06-4DDB-9D6B-80D1160EE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26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2B750-EB06-4DDB-9D6B-80D1160EE01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271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6EDD1-85B7-44A8-8E39-0100057EB419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CDFEC-4D95-4675-A666-7D4412858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181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6EDD1-85B7-44A8-8E39-0100057EB419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CDFEC-4D95-4675-A666-7D4412858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921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6EDD1-85B7-44A8-8E39-0100057EB419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CDFEC-4D95-4675-A666-7D4412858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714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6EDD1-85B7-44A8-8E39-0100057EB419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CDFEC-4D95-4675-A666-7D4412858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141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6EDD1-85B7-44A8-8E39-0100057EB419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CDFEC-4D95-4675-A666-7D4412858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069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6EDD1-85B7-44A8-8E39-0100057EB419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CDFEC-4D95-4675-A666-7D4412858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892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6EDD1-85B7-44A8-8E39-0100057EB419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CDFEC-4D95-4675-A666-7D4412858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078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6EDD1-85B7-44A8-8E39-0100057EB419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CDFEC-4D95-4675-A666-7D4412858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748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6EDD1-85B7-44A8-8E39-0100057EB419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CDFEC-4D95-4675-A666-7D4412858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063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6EDD1-85B7-44A8-8E39-0100057EB419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CDFEC-4D95-4675-A666-7D4412858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190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6EDD1-85B7-44A8-8E39-0100057EB419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CDFEC-4D95-4675-A666-7D4412858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778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6EDD1-85B7-44A8-8E39-0100057EB419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CDFEC-4D95-4675-A666-7D44128580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867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2588" cy="6892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4701" y="764704"/>
            <a:ext cx="7772400" cy="1470025"/>
          </a:xfrm>
        </p:spPr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</a:rPr>
              <a:t>Бізнес</a:t>
            </a:r>
            <a:r>
              <a:rPr lang="ru-RU" dirty="0" smtClean="0">
                <a:solidFill>
                  <a:schemeClr val="bg1"/>
                </a:solidFill>
              </a:rPr>
              <a:t> план: </a:t>
            </a:r>
            <a:r>
              <a:rPr lang="ru-RU" dirty="0" err="1" smtClean="0">
                <a:solidFill>
                  <a:schemeClr val="bg1"/>
                </a:solidFill>
              </a:rPr>
              <a:t>Ювелірний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салон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«</a:t>
            </a:r>
            <a:r>
              <a:rPr lang="en-US" dirty="0" smtClean="0">
                <a:solidFill>
                  <a:schemeClr val="bg1"/>
                </a:solidFill>
              </a:rPr>
              <a:t>Magic Silver</a:t>
            </a:r>
            <a:r>
              <a:rPr lang="uk-UA" dirty="0" smtClean="0">
                <a:solidFill>
                  <a:schemeClr val="bg1"/>
                </a:solidFill>
              </a:rPr>
              <a:t>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5105400"/>
            <a:ext cx="6400800" cy="1752600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Підготували учениці 11-Б </a:t>
            </a:r>
            <a:r>
              <a:rPr lang="uk-UA" dirty="0" err="1" smtClean="0">
                <a:solidFill>
                  <a:schemeClr val="bg1"/>
                </a:solidFill>
              </a:rPr>
              <a:t>классу</a:t>
            </a:r>
            <a:r>
              <a:rPr lang="uk-UA" dirty="0" smtClean="0">
                <a:solidFill>
                  <a:schemeClr val="bg1"/>
                </a:solidFill>
              </a:rPr>
              <a:t/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 err="1" smtClean="0">
                <a:solidFill>
                  <a:schemeClr val="bg1"/>
                </a:solidFill>
              </a:rPr>
              <a:t>Серединська</a:t>
            </a:r>
            <a:r>
              <a:rPr lang="uk-UA" dirty="0" smtClean="0">
                <a:solidFill>
                  <a:schemeClr val="bg1"/>
                </a:solidFill>
              </a:rPr>
              <a:t> Юлія та</a:t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 err="1" smtClean="0">
                <a:solidFill>
                  <a:schemeClr val="bg1"/>
                </a:solidFill>
              </a:rPr>
              <a:t>Золотарева</a:t>
            </a:r>
            <a:r>
              <a:rPr lang="uk-UA" dirty="0" smtClean="0">
                <a:solidFill>
                  <a:schemeClr val="bg1"/>
                </a:solidFill>
              </a:rPr>
              <a:t> Анна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52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</a:rPr>
              <a:t>Розподіл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витрат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146" name="Picture 2" descr="C:\Users\Юляша\Desktop\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1"/>
            <a:ext cx="8064897" cy="4972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99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3175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7200" b="1" i="1" dirty="0" smtClean="0">
                <a:solidFill>
                  <a:schemeClr val="bg1"/>
                </a:solidFill>
              </a:rPr>
              <a:t>Дякуємо за увагу!</a:t>
            </a:r>
            <a:endParaRPr lang="ru-RU" sz="7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15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418"/>
            <a:ext cx="9144000" cy="6892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82" b="93091" l="5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24944"/>
            <a:ext cx="285750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Спеціалізація</a:t>
            </a:r>
            <a:r>
              <a:rPr lang="ru-RU" dirty="0" smtClean="0">
                <a:solidFill>
                  <a:schemeClr val="bg1"/>
                </a:solidFill>
              </a:rPr>
              <a:t> салону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3826768" cy="964704"/>
          </a:xfrm>
        </p:spPr>
        <p:txBody>
          <a:bodyPr/>
          <a:lstStyle/>
          <a:p>
            <a:r>
              <a:rPr lang="ru-RU" dirty="0" err="1">
                <a:solidFill>
                  <a:schemeClr val="bg1"/>
                </a:solidFill>
              </a:rPr>
              <a:t>П</a:t>
            </a:r>
            <a:r>
              <a:rPr lang="ru-RU" dirty="0" err="1" smtClean="0">
                <a:solidFill>
                  <a:schemeClr val="bg1"/>
                </a:solidFill>
              </a:rPr>
              <a:t>рикраси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срібла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12776"/>
            <a:ext cx="3675683" cy="367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667" b="92889" l="0" r="98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58112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134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363"/>
            <a:ext cx="9144000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945815"/>
              </p:ext>
            </p:extLst>
          </p:nvPr>
        </p:nvGraphicFramePr>
        <p:xfrm>
          <a:off x="323528" y="1556793"/>
          <a:ext cx="8424937" cy="505185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968659"/>
                <a:gridCol w="1124228"/>
                <a:gridCol w="1124228"/>
                <a:gridCol w="1056505"/>
                <a:gridCol w="1151317"/>
              </a:tblGrid>
              <a:tr h="447147"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effectLst/>
                      </a:endParaRPr>
                    </a:p>
                  </a:txBody>
                  <a:tcPr marL="32589" marR="32589" marT="13036" marB="13036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err="1" smtClean="0">
                          <a:effectLst/>
                        </a:rPr>
                        <a:t>Вересень</a:t>
                      </a:r>
                      <a:endParaRPr lang="ru-RU" sz="1400" dirty="0" smtClean="0">
                        <a:effectLst/>
                      </a:endParaRPr>
                    </a:p>
                    <a:p>
                      <a:pPr algn="l"/>
                      <a:r>
                        <a:rPr lang="ru-RU" sz="1400" dirty="0" smtClean="0">
                          <a:effectLst/>
                        </a:rPr>
                        <a:t>2014</a:t>
                      </a:r>
                      <a:endParaRPr lang="ru-RU" sz="1400" b="1" i="1" dirty="0">
                        <a:effectLst/>
                      </a:endParaRPr>
                    </a:p>
                  </a:txBody>
                  <a:tcPr marL="32589" marR="32589" marT="13036" marB="13036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err="1" smtClean="0">
                          <a:effectLst/>
                        </a:rPr>
                        <a:t>Жовтень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>
                          <a:effectLst/>
                        </a:rPr>
                        <a:t>2013</a:t>
                      </a:r>
                      <a:endParaRPr lang="ru-RU" sz="1400" b="1" dirty="0">
                        <a:effectLst/>
                      </a:endParaRPr>
                    </a:p>
                  </a:txBody>
                  <a:tcPr marL="32589" marR="32589" marT="13036" marB="13036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effectLst/>
                        </a:rPr>
                        <a:t>Листопад </a:t>
                      </a:r>
                      <a:r>
                        <a:rPr lang="ru-RU" sz="1400" dirty="0">
                          <a:effectLst/>
                        </a:rPr>
                        <a:t>2013</a:t>
                      </a:r>
                      <a:endParaRPr lang="ru-RU" sz="1400" b="1" dirty="0">
                        <a:effectLst/>
                      </a:endParaRPr>
                    </a:p>
                  </a:txBody>
                  <a:tcPr marL="32589" marR="32589" marT="13036" marB="13036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err="1" smtClean="0">
                          <a:effectLst/>
                        </a:rPr>
                        <a:t>Грудень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</a:p>
                    <a:p>
                      <a:pPr algn="l"/>
                      <a:r>
                        <a:rPr lang="ru-RU" sz="1400" dirty="0" smtClean="0">
                          <a:effectLst/>
                        </a:rPr>
                        <a:t>2013</a:t>
                      </a:r>
                      <a:endParaRPr lang="ru-RU" sz="1400" b="1" dirty="0">
                        <a:effectLst/>
                      </a:endParaRPr>
                    </a:p>
                  </a:txBody>
                  <a:tcPr marL="32589" marR="32589" marT="13036" marB="13036"/>
                </a:tc>
              </a:tr>
              <a:tr h="865258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err="1" smtClean="0">
                          <a:effectLst/>
                        </a:rPr>
                        <a:t>Придбання</a:t>
                      </a:r>
                      <a:r>
                        <a:rPr lang="ru-RU" sz="1400" dirty="0" smtClean="0">
                          <a:effectLst/>
                        </a:rPr>
                        <a:t> торгового </a:t>
                      </a:r>
                      <a:r>
                        <a:rPr lang="ru-RU" sz="1400" dirty="0" err="1" smtClean="0">
                          <a:effectLst/>
                        </a:rPr>
                        <a:t>обладнання</a:t>
                      </a:r>
                      <a:r>
                        <a:rPr lang="ru-RU" sz="1400" dirty="0" smtClean="0">
                          <a:effectLst/>
                        </a:rPr>
                        <a:t> (</a:t>
                      </a:r>
                      <a:r>
                        <a:rPr lang="ru-RU" sz="1400" dirty="0" err="1" smtClean="0">
                          <a:effectLst/>
                        </a:rPr>
                        <a:t>внесення</a:t>
                      </a:r>
                      <a:r>
                        <a:rPr lang="ru-RU" sz="1400" dirty="0" smtClean="0">
                          <a:effectLst/>
                        </a:rPr>
                        <a:t> авансу 100%)</a:t>
                      </a:r>
                      <a:endParaRPr lang="ru-RU" sz="1400" b="1" i="1" dirty="0">
                        <a:effectLst/>
                      </a:endParaRPr>
                    </a:p>
                  </a:txBody>
                  <a:tcPr marL="32589" marR="32589" marT="13036" marB="13036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effectLst/>
                        </a:rPr>
                        <a:t> ***</a:t>
                      </a:r>
                      <a:endParaRPr lang="ru-RU" sz="1200" b="1">
                        <a:effectLst/>
                      </a:endParaRPr>
                    </a:p>
                  </a:txBody>
                  <a:tcPr marL="32589" marR="32589" marT="13036" marB="13036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effectLst/>
                        </a:rPr>
                        <a:t> ***</a:t>
                      </a:r>
                      <a:endParaRPr lang="ru-RU" sz="1200" b="1" dirty="0">
                        <a:effectLst/>
                      </a:endParaRPr>
                    </a:p>
                  </a:txBody>
                  <a:tcPr marL="32589" marR="32589" marT="13036" marB="13036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effectLst/>
                        </a:rPr>
                        <a:t> ***</a:t>
                      </a:r>
                      <a:endParaRPr lang="ru-RU" sz="1200" b="1" dirty="0">
                        <a:effectLst/>
                      </a:endParaRPr>
                    </a:p>
                  </a:txBody>
                  <a:tcPr marL="32589" marR="32589" marT="13036" marB="13036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effectLst/>
                        </a:rPr>
                        <a:t> </a:t>
                      </a:r>
                    </a:p>
                  </a:txBody>
                  <a:tcPr marL="32589" marR="32589" marT="13036" marB="13036"/>
                </a:tc>
              </a:tr>
              <a:tr h="656202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err="1" smtClean="0">
                          <a:effectLst/>
                        </a:rPr>
                        <a:t>Придбання</a:t>
                      </a:r>
                      <a:r>
                        <a:rPr lang="ru-RU" sz="1400" dirty="0" smtClean="0">
                          <a:effectLst/>
                        </a:rPr>
                        <a:t> товару (аванс 100%)</a:t>
                      </a:r>
                      <a:endParaRPr lang="ru-RU" sz="1400" b="1" i="1" dirty="0">
                        <a:effectLst/>
                      </a:endParaRPr>
                    </a:p>
                  </a:txBody>
                  <a:tcPr marL="32589" marR="32589" marT="13036" marB="13036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effectLst/>
                        </a:rPr>
                        <a:t> </a:t>
                      </a:r>
                    </a:p>
                  </a:txBody>
                  <a:tcPr marL="32589" marR="32589" marT="13036" marB="13036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effectLst/>
                        </a:rPr>
                        <a:t> </a:t>
                      </a:r>
                    </a:p>
                  </a:txBody>
                  <a:tcPr marL="32589" marR="32589" marT="13036" marB="13036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effectLst/>
                        </a:rPr>
                        <a:t> ***</a:t>
                      </a:r>
                      <a:endParaRPr lang="ru-RU" sz="1200" b="1" dirty="0">
                        <a:effectLst/>
                      </a:endParaRPr>
                    </a:p>
                  </a:txBody>
                  <a:tcPr marL="32589" marR="32589" marT="13036" marB="13036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 b="1">
                        <a:effectLst/>
                      </a:endParaRPr>
                    </a:p>
                  </a:txBody>
                  <a:tcPr marL="32589" marR="32589" marT="13036" marB="13036"/>
                </a:tc>
              </a:tr>
              <a:tr h="656202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Доставка та </a:t>
                      </a:r>
                      <a:r>
                        <a:rPr lang="ru-RU" sz="1400" dirty="0" err="1" smtClean="0">
                          <a:effectLst/>
                        </a:rPr>
                        <a:t>встановлення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обладнання</a:t>
                      </a:r>
                      <a:endParaRPr lang="ru-RU" sz="1400" b="1" i="1" dirty="0">
                        <a:effectLst/>
                      </a:endParaRPr>
                    </a:p>
                  </a:txBody>
                  <a:tcPr marL="32589" marR="32589" marT="13036" marB="13036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effectLst/>
                        </a:rPr>
                        <a:t> </a:t>
                      </a:r>
                    </a:p>
                  </a:txBody>
                  <a:tcPr marL="32589" marR="32589" marT="13036" marB="13036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effectLst/>
                        </a:rPr>
                        <a:t> </a:t>
                      </a:r>
                    </a:p>
                  </a:txBody>
                  <a:tcPr marL="32589" marR="32589" marT="13036" marB="13036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effectLst/>
                        </a:rPr>
                        <a:t> ***</a:t>
                      </a:r>
                      <a:endParaRPr lang="ru-RU" sz="1200" b="1" dirty="0">
                        <a:effectLst/>
                      </a:endParaRPr>
                    </a:p>
                  </a:txBody>
                  <a:tcPr marL="32589" marR="32589" marT="13036" marB="13036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 b="1">
                        <a:effectLst/>
                      </a:endParaRPr>
                    </a:p>
                  </a:txBody>
                  <a:tcPr marL="32589" marR="32589" marT="13036" marB="13036"/>
                </a:tc>
              </a:tr>
              <a:tr h="656202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err="1" smtClean="0">
                          <a:effectLst/>
                        </a:rPr>
                        <a:t>Пошук</a:t>
                      </a:r>
                      <a:r>
                        <a:rPr lang="ru-RU" sz="1400" dirty="0" smtClean="0">
                          <a:effectLst/>
                        </a:rPr>
                        <a:t> і </a:t>
                      </a:r>
                      <a:r>
                        <a:rPr lang="ru-RU" sz="1400" dirty="0" err="1" smtClean="0">
                          <a:effectLst/>
                        </a:rPr>
                        <a:t>навчання</a:t>
                      </a:r>
                      <a:r>
                        <a:rPr lang="ru-RU" sz="1400" dirty="0" smtClean="0">
                          <a:effectLst/>
                        </a:rPr>
                        <a:t> персоналу</a:t>
                      </a:r>
                      <a:endParaRPr lang="ru-RU" sz="1400" b="1" i="1" dirty="0">
                        <a:effectLst/>
                      </a:endParaRPr>
                    </a:p>
                  </a:txBody>
                  <a:tcPr marL="32589" marR="32589" marT="13036" marB="13036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effectLst/>
                        </a:rPr>
                        <a:t> </a:t>
                      </a:r>
                    </a:p>
                  </a:txBody>
                  <a:tcPr marL="32589" marR="32589" marT="13036" marB="13036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effectLst/>
                        </a:rPr>
                        <a:t> </a:t>
                      </a:r>
                    </a:p>
                  </a:txBody>
                  <a:tcPr marL="32589" marR="32589" marT="13036" marB="13036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effectLst/>
                        </a:rPr>
                        <a:t> ***</a:t>
                      </a:r>
                      <a:endParaRPr lang="ru-RU" sz="1200" b="1" dirty="0">
                        <a:effectLst/>
                      </a:endParaRPr>
                    </a:p>
                  </a:txBody>
                  <a:tcPr marL="32589" marR="32589" marT="13036" marB="13036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 b="1">
                        <a:effectLst/>
                      </a:endParaRPr>
                    </a:p>
                  </a:txBody>
                  <a:tcPr marL="32589" marR="32589" marT="13036" marB="13036"/>
                </a:tc>
              </a:tr>
              <a:tr h="656202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smtClean="0">
                          <a:effectLst/>
                        </a:rPr>
                        <a:t>Доставка і </a:t>
                      </a:r>
                      <a:r>
                        <a:rPr lang="ru-RU" sz="1400" dirty="0" err="1" smtClean="0">
                          <a:effectLst/>
                        </a:rPr>
                        <a:t>розкладка</a:t>
                      </a:r>
                      <a:r>
                        <a:rPr lang="ru-RU" sz="1400" dirty="0" smtClean="0">
                          <a:effectLst/>
                        </a:rPr>
                        <a:t> товару</a:t>
                      </a:r>
                      <a:endParaRPr lang="ru-RU" sz="1400" b="1" i="1" dirty="0">
                        <a:effectLst/>
                      </a:endParaRPr>
                    </a:p>
                  </a:txBody>
                  <a:tcPr marL="32589" marR="32589" marT="13036" marB="13036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effectLst/>
                        </a:rPr>
                        <a:t> </a:t>
                      </a:r>
                    </a:p>
                  </a:txBody>
                  <a:tcPr marL="32589" marR="32589" marT="13036" marB="13036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effectLst/>
                        </a:rPr>
                        <a:t> </a:t>
                      </a:r>
                    </a:p>
                  </a:txBody>
                  <a:tcPr marL="32589" marR="32589" marT="13036" marB="13036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effectLst/>
                        </a:rPr>
                        <a:t> ***</a:t>
                      </a:r>
                      <a:endParaRPr lang="ru-RU" sz="1200" b="1" dirty="0">
                        <a:effectLst/>
                      </a:endParaRPr>
                    </a:p>
                  </a:txBody>
                  <a:tcPr marL="32589" marR="32589" marT="13036" marB="13036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 b="1">
                        <a:effectLst/>
                      </a:endParaRPr>
                    </a:p>
                  </a:txBody>
                  <a:tcPr marL="32589" marR="32589" marT="13036" marB="13036"/>
                </a:tc>
              </a:tr>
              <a:tr h="656202">
                <a:tc>
                  <a:txBody>
                    <a:bodyPr/>
                    <a:lstStyle/>
                    <a:p>
                      <a:pPr algn="l"/>
                      <a:r>
                        <a:rPr lang="ru-RU" sz="1400" dirty="0" err="1" smtClean="0">
                          <a:effectLst/>
                        </a:rPr>
                        <a:t>Виготовлення</a:t>
                      </a: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вивісок</a:t>
                      </a:r>
                      <a:r>
                        <a:rPr lang="ru-RU" sz="1400" dirty="0" smtClean="0">
                          <a:effectLst/>
                        </a:rPr>
                        <a:t> (</a:t>
                      </a:r>
                      <a:r>
                        <a:rPr lang="ru-RU" sz="1400" dirty="0" err="1" smtClean="0">
                          <a:effectLst/>
                        </a:rPr>
                        <a:t>лайтбокси</a:t>
                      </a:r>
                      <a:r>
                        <a:rPr lang="ru-RU" sz="1400" dirty="0" smtClean="0">
                          <a:effectLst/>
                        </a:rPr>
                        <a:t>)</a:t>
                      </a:r>
                      <a:endParaRPr lang="ru-RU" sz="1400" b="1" i="1" dirty="0">
                        <a:effectLst/>
                      </a:endParaRPr>
                    </a:p>
                  </a:txBody>
                  <a:tcPr marL="32589" marR="32589" marT="13036" marB="13036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effectLst/>
                        </a:rPr>
                        <a:t> </a:t>
                      </a:r>
                    </a:p>
                  </a:txBody>
                  <a:tcPr marL="32589" marR="32589" marT="13036" marB="13036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effectLst/>
                        </a:rPr>
                        <a:t> </a:t>
                      </a:r>
                    </a:p>
                  </a:txBody>
                  <a:tcPr marL="32589" marR="32589" marT="13036" marB="13036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effectLst/>
                        </a:rPr>
                        <a:t> ***</a:t>
                      </a:r>
                      <a:endParaRPr lang="ru-RU" sz="1200" b="1" dirty="0">
                        <a:effectLst/>
                      </a:endParaRPr>
                    </a:p>
                  </a:txBody>
                  <a:tcPr marL="32589" marR="32589" marT="13036" marB="13036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 b="1">
                        <a:effectLst/>
                      </a:endParaRPr>
                    </a:p>
                  </a:txBody>
                  <a:tcPr marL="32589" marR="32589" marT="13036" marB="13036"/>
                </a:tc>
              </a:tr>
              <a:tr h="447147">
                <a:tc>
                  <a:txBody>
                    <a:bodyPr/>
                    <a:lstStyle/>
                    <a:p>
                      <a:pPr algn="l"/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dirty="0" err="1" smtClean="0">
                          <a:effectLst/>
                        </a:rPr>
                        <a:t>Відкриття</a:t>
                      </a:r>
                      <a:r>
                        <a:rPr lang="ru-RU" sz="1400" dirty="0" smtClean="0">
                          <a:effectLst/>
                        </a:rPr>
                        <a:t> салону</a:t>
                      </a:r>
                      <a:endParaRPr lang="ru-RU" sz="1400" dirty="0">
                        <a:effectLst/>
                      </a:endParaRPr>
                    </a:p>
                    <a:p>
                      <a:pPr algn="l"/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b="1" i="1" dirty="0">
                        <a:effectLst/>
                      </a:endParaRPr>
                    </a:p>
                  </a:txBody>
                  <a:tcPr marL="32589" marR="32589" marT="13036" marB="13036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effectLst/>
                        </a:rPr>
                        <a:t> </a:t>
                      </a:r>
                    </a:p>
                  </a:txBody>
                  <a:tcPr marL="32589" marR="32589" marT="13036" marB="13036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effectLst/>
                        </a:rPr>
                        <a:t> </a:t>
                      </a:r>
                    </a:p>
                  </a:txBody>
                  <a:tcPr marL="32589" marR="32589" marT="13036" marB="13036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 b="1">
                        <a:effectLst/>
                      </a:endParaRPr>
                    </a:p>
                  </a:txBody>
                  <a:tcPr marL="32589" marR="32589" marT="13036" marB="13036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>
                          <a:effectLst/>
                        </a:rPr>
                        <a:t> ***</a:t>
                      </a:r>
                      <a:endParaRPr lang="ru-RU" sz="1200" b="1" dirty="0">
                        <a:effectLst/>
                      </a:endParaRPr>
                    </a:p>
                  </a:txBody>
                  <a:tcPr marL="32589" marR="32589" marT="13036" marB="13036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Підготовчий етап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9144000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99592" y="2083489"/>
            <a:ext cx="75608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Старт проекту: </a:t>
            </a:r>
            <a:r>
              <a:rPr lang="ru-RU" dirty="0" err="1" smtClean="0"/>
              <a:t>Вересень</a:t>
            </a:r>
            <a:r>
              <a:rPr lang="ru-RU" dirty="0" smtClean="0"/>
              <a:t> 2014 р.</a:t>
            </a:r>
          </a:p>
          <a:p>
            <a:pPr algn="ctr"/>
            <a:r>
              <a:rPr lang="ru-RU" sz="2000" b="1" dirty="0" smtClean="0"/>
              <a:t>Открытие ювелирного салона:</a:t>
            </a:r>
            <a:r>
              <a:rPr lang="ru-RU" b="1" dirty="0" smtClean="0"/>
              <a:t> </a:t>
            </a:r>
            <a:r>
              <a:rPr lang="ru-RU" dirty="0" err="1" smtClean="0"/>
              <a:t>Грудень</a:t>
            </a:r>
            <a:r>
              <a:rPr lang="ru-RU" dirty="0" smtClean="0"/>
              <a:t> 2014 </a:t>
            </a:r>
            <a:r>
              <a:rPr lang="ru-RU" dirty="0"/>
              <a:t>р</a:t>
            </a:r>
            <a:r>
              <a:rPr lang="ru-RU" dirty="0" smtClean="0"/>
              <a:t>.</a:t>
            </a:r>
          </a:p>
          <a:p>
            <a:pPr algn="ctr"/>
            <a:r>
              <a:rPr lang="ru-RU" sz="2000" b="1" dirty="0" err="1" smtClean="0"/>
              <a:t>Вихід</a:t>
            </a:r>
            <a:r>
              <a:rPr lang="ru-RU" sz="2000" b="1" dirty="0" smtClean="0"/>
              <a:t> на точку </a:t>
            </a:r>
            <a:r>
              <a:rPr lang="ru-RU" sz="2000" b="1" dirty="0" err="1" smtClean="0"/>
              <a:t>беззбитковості</a:t>
            </a:r>
            <a:r>
              <a:rPr lang="ru-RU" sz="2000" b="1" dirty="0" smtClean="0"/>
              <a:t>: </a:t>
            </a:r>
            <a:r>
              <a:rPr lang="ru-RU" dirty="0" err="1" smtClean="0"/>
              <a:t>Січень</a:t>
            </a:r>
            <a:r>
              <a:rPr lang="ru-RU" dirty="0" smtClean="0"/>
              <a:t> 2015 г.</a:t>
            </a:r>
          </a:p>
          <a:p>
            <a:pPr algn="ctr"/>
            <a:r>
              <a:rPr lang="ru-RU" sz="2000" b="1" dirty="0" smtClean="0"/>
              <a:t>Дата </a:t>
            </a:r>
            <a:r>
              <a:rPr lang="ru-RU" sz="2000" b="1" dirty="0" err="1" smtClean="0"/>
              <a:t>окупності</a:t>
            </a:r>
            <a:r>
              <a:rPr lang="ru-RU" sz="2000" b="1" dirty="0" smtClean="0"/>
              <a:t> проекту: </a:t>
            </a:r>
            <a:r>
              <a:rPr lang="ru-RU" dirty="0" err="1" smtClean="0"/>
              <a:t>Вересень</a:t>
            </a:r>
            <a:r>
              <a:rPr lang="ru-RU" dirty="0" smtClean="0"/>
              <a:t> 2015 г.</a:t>
            </a:r>
          </a:p>
          <a:p>
            <a:pPr algn="ctr"/>
            <a:r>
              <a:rPr lang="ru-RU" sz="2000" b="1" dirty="0" smtClean="0"/>
              <a:t>Срок </a:t>
            </a:r>
            <a:r>
              <a:rPr lang="ru-RU" sz="2000" b="1" dirty="0" err="1" smtClean="0"/>
              <a:t>окупності</a:t>
            </a:r>
            <a:r>
              <a:rPr lang="ru-RU" sz="2000" b="1" dirty="0" smtClean="0"/>
              <a:t> проекту: </a:t>
            </a:r>
            <a:r>
              <a:rPr lang="ru-RU" dirty="0" smtClean="0"/>
              <a:t>24 </a:t>
            </a:r>
            <a:r>
              <a:rPr lang="ru-RU" dirty="0" err="1" smtClean="0"/>
              <a:t>місяці</a:t>
            </a:r>
            <a:endParaRPr lang="ru-RU" dirty="0" smtClean="0"/>
          </a:p>
          <a:p>
            <a:pPr algn="ctr"/>
            <a:r>
              <a:rPr lang="ru-RU" sz="2000" b="1" dirty="0" err="1" smtClean="0"/>
              <a:t>Дохідність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інвестицій</a:t>
            </a:r>
            <a:r>
              <a:rPr lang="ru-RU" sz="2000" b="1" dirty="0" smtClean="0"/>
              <a:t>: </a:t>
            </a:r>
            <a:r>
              <a:rPr lang="ru-RU" dirty="0" smtClean="0"/>
              <a:t>15% </a:t>
            </a:r>
            <a:r>
              <a:rPr lang="ru-RU" dirty="0" err="1" smtClean="0"/>
              <a:t>річних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2172915"/>
              </p:ext>
            </p:extLst>
          </p:nvPr>
        </p:nvGraphicFramePr>
        <p:xfrm>
          <a:off x="179512" y="4581128"/>
          <a:ext cx="8772146" cy="187220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5525313"/>
                <a:gridCol w="3246833"/>
              </a:tblGrid>
              <a:tr h="468052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effectLst/>
                        </a:rPr>
                        <a:t>Термін </a:t>
                      </a:r>
                      <a:r>
                        <a:rPr lang="ru-RU" dirty="0" err="1" smtClean="0">
                          <a:effectLst/>
                        </a:rPr>
                        <a:t>окупності</a:t>
                      </a:r>
                      <a:r>
                        <a:rPr lang="ru-RU" dirty="0" smtClean="0">
                          <a:effectLst/>
                        </a:rPr>
                        <a:t> проекту</a:t>
                      </a:r>
                      <a:endParaRPr lang="ru-RU" b="1" dirty="0">
                        <a:effectLst/>
                      </a:endParaRPr>
                    </a:p>
                  </a:txBody>
                  <a:tcPr marL="56060" marR="56060" marT="19050" marB="1905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effectLst/>
                        </a:rPr>
                        <a:t>24 </a:t>
                      </a:r>
                      <a:r>
                        <a:rPr lang="ru-RU" dirty="0" err="1" smtClean="0">
                          <a:effectLst/>
                        </a:rPr>
                        <a:t>місяці</a:t>
                      </a:r>
                      <a:endParaRPr lang="ru-RU" dirty="0">
                        <a:effectLst/>
                      </a:endParaRPr>
                    </a:p>
                  </a:txBody>
                  <a:tcPr marL="56060" marR="56060" marT="19050" marB="19050"/>
                </a:tc>
              </a:tr>
              <a:tr h="468052">
                <a:tc>
                  <a:txBody>
                    <a:bodyPr/>
                    <a:lstStyle/>
                    <a:p>
                      <a:pPr algn="l"/>
                      <a:r>
                        <a:rPr lang="ru-RU" dirty="0" err="1" smtClean="0">
                          <a:effectLst/>
                        </a:rPr>
                        <a:t>Загальні</a:t>
                      </a:r>
                      <a:r>
                        <a:rPr lang="ru-RU" dirty="0" smtClean="0">
                          <a:effectLst/>
                        </a:rPr>
                        <a:t> </a:t>
                      </a:r>
                      <a:r>
                        <a:rPr lang="ru-RU" dirty="0" err="1" smtClean="0">
                          <a:effectLst/>
                        </a:rPr>
                        <a:t>вкладення</a:t>
                      </a:r>
                      <a:r>
                        <a:rPr lang="ru-RU" dirty="0" smtClean="0">
                          <a:effectLst/>
                        </a:rPr>
                        <a:t> в проект</a:t>
                      </a:r>
                      <a:endParaRPr lang="ru-RU" b="1" dirty="0">
                        <a:effectLst/>
                      </a:endParaRPr>
                    </a:p>
                  </a:txBody>
                  <a:tcPr marL="56060" marR="56060" marT="19050" marB="1905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effectLst/>
                        </a:rPr>
                        <a:t>2 744 000 </a:t>
                      </a:r>
                      <a:r>
                        <a:rPr lang="ru-RU" dirty="0" smtClean="0">
                          <a:effectLst/>
                        </a:rPr>
                        <a:t>грн.</a:t>
                      </a:r>
                      <a:endParaRPr lang="ru-RU" dirty="0">
                        <a:effectLst/>
                      </a:endParaRPr>
                    </a:p>
                  </a:txBody>
                  <a:tcPr marL="56060" marR="56060" marT="19050" marB="19050"/>
                </a:tc>
              </a:tr>
              <a:tr h="468052">
                <a:tc>
                  <a:txBody>
                    <a:bodyPr/>
                    <a:lstStyle/>
                    <a:p>
                      <a:pPr algn="l"/>
                      <a:r>
                        <a:rPr lang="ru-RU" dirty="0" err="1" smtClean="0">
                          <a:effectLst/>
                        </a:rPr>
                        <a:t>Середній</a:t>
                      </a:r>
                      <a:r>
                        <a:rPr lang="ru-RU" dirty="0" smtClean="0">
                          <a:effectLst/>
                        </a:rPr>
                        <a:t> </a:t>
                      </a:r>
                      <a:r>
                        <a:rPr lang="ru-RU" dirty="0" err="1" smtClean="0">
                          <a:effectLst/>
                        </a:rPr>
                        <a:t>розмір</a:t>
                      </a:r>
                      <a:r>
                        <a:rPr lang="ru-RU" dirty="0" smtClean="0">
                          <a:effectLst/>
                        </a:rPr>
                        <a:t> </a:t>
                      </a:r>
                      <a:r>
                        <a:rPr lang="ru-RU" dirty="0" err="1" smtClean="0">
                          <a:effectLst/>
                        </a:rPr>
                        <a:t>виручки</a:t>
                      </a:r>
                      <a:r>
                        <a:rPr lang="ru-RU" dirty="0" smtClean="0">
                          <a:effectLst/>
                        </a:rPr>
                        <a:t> (за </a:t>
                      </a:r>
                      <a:r>
                        <a:rPr lang="ru-RU" dirty="0" err="1" smtClean="0">
                          <a:effectLst/>
                        </a:rPr>
                        <a:t>місяць</a:t>
                      </a:r>
                      <a:r>
                        <a:rPr lang="ru-RU" dirty="0" smtClean="0">
                          <a:effectLst/>
                        </a:rPr>
                        <a:t>)</a:t>
                      </a:r>
                      <a:endParaRPr lang="ru-RU" b="1" dirty="0">
                        <a:effectLst/>
                      </a:endParaRPr>
                    </a:p>
                  </a:txBody>
                  <a:tcPr marL="56060" marR="56060" marT="19050" marB="1905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effectLst/>
                        </a:rPr>
                        <a:t>1 001 160 </a:t>
                      </a:r>
                      <a:r>
                        <a:rPr lang="ru-RU" dirty="0" smtClean="0">
                          <a:effectLst/>
                        </a:rPr>
                        <a:t>грн.</a:t>
                      </a:r>
                      <a:endParaRPr lang="ru-RU" dirty="0">
                        <a:effectLst/>
                      </a:endParaRPr>
                    </a:p>
                  </a:txBody>
                  <a:tcPr marL="56060" marR="56060" marT="19050" marB="19050"/>
                </a:tc>
              </a:tr>
              <a:tr h="468052">
                <a:tc>
                  <a:txBody>
                    <a:bodyPr/>
                    <a:lstStyle/>
                    <a:p>
                      <a:pPr algn="l"/>
                      <a:r>
                        <a:rPr lang="ru-RU" dirty="0" err="1" smtClean="0">
                          <a:effectLst/>
                        </a:rPr>
                        <a:t>Середній</a:t>
                      </a:r>
                      <a:r>
                        <a:rPr lang="ru-RU" dirty="0" smtClean="0">
                          <a:effectLst/>
                        </a:rPr>
                        <a:t> </a:t>
                      </a:r>
                      <a:r>
                        <a:rPr lang="ru-RU" dirty="0" err="1" smtClean="0">
                          <a:effectLst/>
                        </a:rPr>
                        <a:t>розмір</a:t>
                      </a:r>
                      <a:r>
                        <a:rPr lang="ru-RU" dirty="0" smtClean="0">
                          <a:effectLst/>
                        </a:rPr>
                        <a:t> чистого </a:t>
                      </a:r>
                      <a:r>
                        <a:rPr lang="ru-RU" dirty="0" err="1" smtClean="0">
                          <a:effectLst/>
                        </a:rPr>
                        <a:t>прибутку</a:t>
                      </a:r>
                      <a:r>
                        <a:rPr lang="ru-RU" dirty="0" smtClean="0">
                          <a:effectLst/>
                        </a:rPr>
                        <a:t> (за </a:t>
                      </a:r>
                      <a:r>
                        <a:rPr lang="ru-RU" dirty="0" err="1" smtClean="0">
                          <a:effectLst/>
                        </a:rPr>
                        <a:t>місяць</a:t>
                      </a:r>
                      <a:r>
                        <a:rPr lang="ru-RU" dirty="0" smtClean="0">
                          <a:effectLst/>
                        </a:rPr>
                        <a:t>)</a:t>
                      </a:r>
                      <a:endParaRPr lang="ru-RU" b="1" dirty="0">
                        <a:effectLst/>
                      </a:endParaRPr>
                    </a:p>
                  </a:txBody>
                  <a:tcPr marL="56060" marR="56060" marT="19050" marB="1905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effectLst/>
                        </a:rPr>
                        <a:t>136 990 </a:t>
                      </a:r>
                      <a:r>
                        <a:rPr lang="ru-RU" dirty="0" smtClean="0">
                          <a:effectLst/>
                        </a:rPr>
                        <a:t>грн.</a:t>
                      </a:r>
                      <a:endParaRPr lang="ru-RU" dirty="0">
                        <a:effectLst/>
                      </a:endParaRPr>
                    </a:p>
                  </a:txBody>
                  <a:tcPr marL="56060" marR="56060" marT="19050" marB="19050"/>
                </a:tc>
              </a:tr>
            </a:tbl>
          </a:graphicData>
        </a:graphic>
      </p:graphicFrame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Окупність проекту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49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" y="-36513"/>
            <a:ext cx="9144000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Реклама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68" y="1916832"/>
            <a:ext cx="2448272" cy="1924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804" y="4254669"/>
            <a:ext cx="2576571" cy="1932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060" y="1962326"/>
            <a:ext cx="3013255" cy="1833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637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chemeClr val="bg1"/>
                </a:solidFill>
              </a:rPr>
              <a:t>Графік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роботи</a:t>
            </a:r>
            <a:r>
              <a:rPr lang="ru-RU" b="1" dirty="0" smtClean="0">
                <a:solidFill>
                  <a:schemeClr val="bg1"/>
                </a:solidFill>
              </a:rPr>
              <a:t>, персонал, </a:t>
            </a:r>
            <a:r>
              <a:rPr lang="ru-RU" b="1" dirty="0" err="1" smtClean="0">
                <a:solidFill>
                  <a:schemeClr val="bg1"/>
                </a:solidFill>
              </a:rPr>
              <a:t>заробітна</a:t>
            </a:r>
            <a:r>
              <a:rPr lang="ru-RU" b="1" dirty="0" smtClean="0">
                <a:solidFill>
                  <a:schemeClr val="bg1"/>
                </a:solidFill>
              </a:rPr>
              <a:t> плата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25963"/>
          </a:xfrm>
        </p:spPr>
        <p:txBody>
          <a:bodyPr/>
          <a:lstStyle/>
          <a:p>
            <a:r>
              <a:rPr lang="ru-RU" b="1" dirty="0" err="1" smtClean="0">
                <a:solidFill>
                  <a:schemeClr val="bg1"/>
                </a:solidFill>
              </a:rPr>
              <a:t>Графік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роботи</a:t>
            </a:r>
            <a:r>
              <a:rPr lang="ru-RU" dirty="0" smtClean="0">
                <a:solidFill>
                  <a:schemeClr val="bg1"/>
                </a:solidFill>
              </a:rPr>
              <a:t>: 10.00 – 21.00</a:t>
            </a:r>
          </a:p>
          <a:p>
            <a:endParaRPr lang="uk-UA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Персонал: </a:t>
            </a:r>
            <a:r>
              <a:rPr lang="ru-RU" dirty="0" err="1" smtClean="0">
                <a:solidFill>
                  <a:schemeClr val="bg1"/>
                </a:solidFill>
              </a:rPr>
              <a:t>чотири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продавці-консультанти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uk-UA" dirty="0">
              <a:solidFill>
                <a:schemeClr val="bg1"/>
              </a:solidFill>
            </a:endParaRPr>
          </a:p>
          <a:p>
            <a:r>
              <a:rPr lang="ru-RU" b="1" dirty="0" err="1">
                <a:solidFill>
                  <a:schemeClr val="bg1"/>
                </a:solidFill>
              </a:rPr>
              <a:t>З</a:t>
            </a:r>
            <a:r>
              <a:rPr lang="ru-RU" b="1" dirty="0" err="1" smtClean="0">
                <a:solidFill>
                  <a:schemeClr val="bg1"/>
                </a:solidFill>
              </a:rPr>
              <a:t>аробітна</a:t>
            </a:r>
            <a:r>
              <a:rPr lang="ru-RU" b="1" dirty="0" smtClean="0">
                <a:solidFill>
                  <a:schemeClr val="bg1"/>
                </a:solidFill>
              </a:rPr>
              <a:t> плата:  </a:t>
            </a:r>
            <a:r>
              <a:rPr lang="ru-RU" dirty="0" err="1" smtClean="0">
                <a:solidFill>
                  <a:schemeClr val="bg1"/>
                </a:solidFill>
              </a:rPr>
              <a:t>постійна</a:t>
            </a:r>
            <a:r>
              <a:rPr lang="ru-RU" dirty="0" smtClean="0">
                <a:solidFill>
                  <a:schemeClr val="bg1"/>
                </a:solidFill>
              </a:rPr>
              <a:t> (оклад) і </a:t>
            </a:r>
            <a:r>
              <a:rPr lang="ru-RU" dirty="0" err="1" smtClean="0">
                <a:solidFill>
                  <a:schemeClr val="bg1"/>
                </a:solidFill>
              </a:rPr>
              <a:t>змінна</a:t>
            </a:r>
            <a:r>
              <a:rPr lang="ru-RU" dirty="0" smtClean="0">
                <a:solidFill>
                  <a:schemeClr val="bg1"/>
                </a:solidFill>
              </a:rPr>
              <a:t> (процент від продажу)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18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effectLst/>
              </a:rPr>
              <a:t>Стаття </a:t>
            </a:r>
            <a:r>
              <a:rPr lang="ru-RU" dirty="0" err="1" smtClean="0">
                <a:solidFill>
                  <a:schemeClr val="bg1"/>
                </a:solidFill>
                <a:effectLst/>
              </a:rPr>
              <a:t>витрат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116675"/>
              </p:ext>
            </p:extLst>
          </p:nvPr>
        </p:nvGraphicFramePr>
        <p:xfrm>
          <a:off x="395537" y="1628800"/>
          <a:ext cx="8424935" cy="374441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791486"/>
                <a:gridCol w="5311755"/>
                <a:gridCol w="2321694"/>
              </a:tblGrid>
              <a:tr h="646457"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effectLst/>
                        </a:rPr>
                        <a:t>№ п/п</a:t>
                      </a:r>
                    </a:p>
                  </a:txBody>
                  <a:tcPr marL="47625" marR="47625" marT="19050" marB="19050"/>
                </a:tc>
                <a:tc>
                  <a:txBody>
                    <a:bodyPr/>
                    <a:lstStyle/>
                    <a:p>
                      <a:pPr algn="l"/>
                      <a:endParaRPr lang="ru-RU" dirty="0">
                        <a:effectLst/>
                      </a:endParaRPr>
                    </a:p>
                  </a:txBody>
                  <a:tcPr marL="47625" marR="47625" marT="19050" marB="1905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effectLst/>
                        </a:rPr>
                        <a:t>Сума</a:t>
                      </a:r>
                      <a:r>
                        <a:rPr lang="ru-RU" dirty="0">
                          <a:effectLst/>
                        </a:rPr>
                        <a:t>, </a:t>
                      </a:r>
                      <a:r>
                        <a:rPr lang="ru-RU" dirty="0" smtClean="0">
                          <a:effectLst/>
                        </a:rPr>
                        <a:t>грн.</a:t>
                      </a:r>
                      <a:endParaRPr lang="ru-RU" dirty="0">
                        <a:effectLst/>
                      </a:endParaRPr>
                    </a:p>
                  </a:txBody>
                  <a:tcPr marL="47625" marR="47625" marT="19050" marB="19050"/>
                </a:tc>
              </a:tr>
              <a:tr h="344218"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 1</a:t>
                      </a:r>
                    </a:p>
                  </a:txBody>
                  <a:tcPr marL="47625" marR="47625" marT="19050" marB="1905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err="1" smtClean="0">
                          <a:effectLst/>
                        </a:rPr>
                        <a:t>Закупівля</a:t>
                      </a:r>
                      <a:r>
                        <a:rPr lang="ru-RU" dirty="0" smtClean="0">
                          <a:effectLst/>
                        </a:rPr>
                        <a:t> торгового </a:t>
                      </a:r>
                      <a:r>
                        <a:rPr lang="ru-RU" dirty="0" err="1" smtClean="0">
                          <a:effectLst/>
                        </a:rPr>
                        <a:t>обладнання</a:t>
                      </a:r>
                      <a:endParaRPr lang="ru-RU" dirty="0">
                        <a:effectLst/>
                      </a:endParaRPr>
                    </a:p>
                  </a:txBody>
                  <a:tcPr marL="47625" marR="47625" marT="19050" marB="1905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>
                          <a:effectLst/>
                        </a:rPr>
                        <a:t>485 000</a:t>
                      </a:r>
                    </a:p>
                  </a:txBody>
                  <a:tcPr marL="47625" marR="47625" marT="19050" marB="19050"/>
                </a:tc>
              </a:tr>
              <a:tr h="344218"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 2</a:t>
                      </a:r>
                    </a:p>
                  </a:txBody>
                  <a:tcPr marL="47625" marR="47625" marT="19050" marB="1905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err="1" smtClean="0">
                          <a:effectLst/>
                        </a:rPr>
                        <a:t>Придбання</a:t>
                      </a:r>
                      <a:r>
                        <a:rPr lang="ru-RU" dirty="0" smtClean="0">
                          <a:effectLst/>
                        </a:rPr>
                        <a:t> товару у </a:t>
                      </a:r>
                      <a:r>
                        <a:rPr lang="ru-RU" dirty="0" err="1" smtClean="0">
                          <a:effectLst/>
                        </a:rPr>
                        <a:t>власника</a:t>
                      </a:r>
                      <a:r>
                        <a:rPr lang="ru-RU" dirty="0" smtClean="0">
                          <a:effectLst/>
                        </a:rPr>
                        <a:t> </a:t>
                      </a:r>
                      <a:r>
                        <a:rPr lang="ru-RU" dirty="0" err="1" smtClean="0">
                          <a:effectLst/>
                        </a:rPr>
                        <a:t>франчайзі</a:t>
                      </a:r>
                      <a:endParaRPr lang="ru-RU" dirty="0">
                        <a:effectLst/>
                      </a:endParaRPr>
                    </a:p>
                  </a:txBody>
                  <a:tcPr marL="47625" marR="47625" marT="19050" marB="1905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>
                          <a:effectLst/>
                        </a:rPr>
                        <a:t>1 800 000</a:t>
                      </a:r>
                    </a:p>
                  </a:txBody>
                  <a:tcPr marL="47625" marR="47625" marT="19050" marB="19050"/>
                </a:tc>
              </a:tr>
              <a:tr h="344218"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 3</a:t>
                      </a:r>
                    </a:p>
                  </a:txBody>
                  <a:tcPr marL="47625" marR="47625" marT="19050" marB="1905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effectLst/>
                        </a:rPr>
                        <a:t>Доставка </a:t>
                      </a:r>
                      <a:r>
                        <a:rPr lang="ru-RU" dirty="0" err="1" smtClean="0">
                          <a:effectLst/>
                        </a:rPr>
                        <a:t>обладнання</a:t>
                      </a:r>
                      <a:r>
                        <a:rPr lang="ru-RU" dirty="0" smtClean="0">
                          <a:effectLst/>
                        </a:rPr>
                        <a:t> і товару</a:t>
                      </a:r>
                      <a:endParaRPr lang="ru-RU" dirty="0">
                        <a:effectLst/>
                      </a:endParaRPr>
                    </a:p>
                  </a:txBody>
                  <a:tcPr marL="47625" marR="47625" marT="19050" marB="1905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>
                          <a:effectLst/>
                        </a:rPr>
                        <a:t>110 000</a:t>
                      </a:r>
                    </a:p>
                  </a:txBody>
                  <a:tcPr marL="47625" marR="47625" marT="19050" marB="19050"/>
                </a:tc>
              </a:tr>
              <a:tr h="344218"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 4</a:t>
                      </a:r>
                    </a:p>
                  </a:txBody>
                  <a:tcPr marL="47625" marR="47625" marT="19050" marB="1905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effectLst/>
                        </a:rPr>
                        <a:t>установка </a:t>
                      </a:r>
                      <a:r>
                        <a:rPr lang="ru-RU" dirty="0" err="1" smtClean="0">
                          <a:effectLst/>
                        </a:rPr>
                        <a:t>устаткування</a:t>
                      </a:r>
                      <a:endParaRPr lang="ru-RU" dirty="0">
                        <a:effectLst/>
                      </a:endParaRPr>
                    </a:p>
                  </a:txBody>
                  <a:tcPr marL="47625" marR="47625" marT="19050" marB="1905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>
                          <a:effectLst/>
                        </a:rPr>
                        <a:t>30 000</a:t>
                      </a:r>
                    </a:p>
                  </a:txBody>
                  <a:tcPr marL="47625" marR="47625" marT="19050" marB="19050"/>
                </a:tc>
              </a:tr>
              <a:tr h="344218"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 5</a:t>
                      </a:r>
                    </a:p>
                  </a:txBody>
                  <a:tcPr marL="47625" marR="47625" marT="19050" marB="1905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err="1" smtClean="0">
                          <a:effectLst/>
                        </a:rPr>
                        <a:t>Виготовлення</a:t>
                      </a:r>
                      <a:r>
                        <a:rPr lang="ru-RU" dirty="0" smtClean="0">
                          <a:effectLst/>
                        </a:rPr>
                        <a:t> та монтаж </a:t>
                      </a:r>
                      <a:r>
                        <a:rPr lang="ru-RU" dirty="0" err="1" smtClean="0">
                          <a:effectLst/>
                        </a:rPr>
                        <a:t>вивіски</a:t>
                      </a:r>
                      <a:endParaRPr lang="ru-RU" dirty="0">
                        <a:effectLst/>
                      </a:endParaRPr>
                    </a:p>
                  </a:txBody>
                  <a:tcPr marL="47625" marR="47625" marT="19050" marB="1905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>
                          <a:effectLst/>
                        </a:rPr>
                        <a:t>60 000</a:t>
                      </a:r>
                    </a:p>
                  </a:txBody>
                  <a:tcPr marL="47625" marR="47625" marT="19050" marB="19050"/>
                </a:tc>
              </a:tr>
              <a:tr h="344218"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 6</a:t>
                      </a:r>
                    </a:p>
                  </a:txBody>
                  <a:tcPr marL="47625" marR="47625" marT="19050" marB="1905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err="1" smtClean="0">
                          <a:effectLst/>
                        </a:rPr>
                        <a:t>Пошук</a:t>
                      </a:r>
                      <a:r>
                        <a:rPr lang="ru-RU" dirty="0" smtClean="0">
                          <a:effectLst/>
                        </a:rPr>
                        <a:t> і </a:t>
                      </a:r>
                      <a:r>
                        <a:rPr lang="ru-RU" dirty="0" err="1" smtClean="0">
                          <a:effectLst/>
                        </a:rPr>
                        <a:t>навчання</a:t>
                      </a:r>
                      <a:r>
                        <a:rPr lang="ru-RU" dirty="0" smtClean="0">
                          <a:effectLst/>
                        </a:rPr>
                        <a:t> персоналу</a:t>
                      </a:r>
                      <a:endParaRPr lang="ru-RU" dirty="0">
                        <a:effectLst/>
                      </a:endParaRPr>
                    </a:p>
                  </a:txBody>
                  <a:tcPr marL="47625" marR="47625" marT="19050" marB="1905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>
                          <a:effectLst/>
                        </a:rPr>
                        <a:t>55 000</a:t>
                      </a:r>
                    </a:p>
                  </a:txBody>
                  <a:tcPr marL="47625" marR="47625" marT="19050" marB="19050"/>
                </a:tc>
              </a:tr>
              <a:tr h="344218"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 7</a:t>
                      </a:r>
                    </a:p>
                  </a:txBody>
                  <a:tcPr marL="47625" marR="47625" marT="19050" marB="1905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err="1" smtClean="0">
                          <a:effectLst/>
                        </a:rPr>
                        <a:t>заробітна</a:t>
                      </a:r>
                      <a:r>
                        <a:rPr lang="ru-RU" dirty="0" smtClean="0">
                          <a:effectLst/>
                        </a:rPr>
                        <a:t> плата</a:t>
                      </a:r>
                      <a:endParaRPr lang="ru-RU" dirty="0">
                        <a:effectLst/>
                      </a:endParaRPr>
                    </a:p>
                  </a:txBody>
                  <a:tcPr marL="47625" marR="47625" marT="19050" marB="1905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>
                          <a:effectLst/>
                        </a:rPr>
                        <a:t>84 000</a:t>
                      </a:r>
                    </a:p>
                  </a:txBody>
                  <a:tcPr marL="47625" marR="47625" marT="19050" marB="19050"/>
                </a:tc>
              </a:tr>
              <a:tr h="344218">
                <a:tc>
                  <a:txBody>
                    <a:bodyPr/>
                    <a:lstStyle/>
                    <a:p>
                      <a:r>
                        <a:rPr lang="ru-RU">
                          <a:effectLst/>
                        </a:rPr>
                        <a:t> 8</a:t>
                      </a:r>
                    </a:p>
                  </a:txBody>
                  <a:tcPr marL="47625" marR="47625" marT="19050" marB="1905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err="1" smtClean="0">
                          <a:effectLst/>
                        </a:rPr>
                        <a:t>Оренда</a:t>
                      </a:r>
                      <a:endParaRPr lang="ru-RU" dirty="0">
                        <a:effectLst/>
                      </a:endParaRPr>
                    </a:p>
                  </a:txBody>
                  <a:tcPr marL="47625" marR="47625" marT="19050" marB="1905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>
                          <a:effectLst/>
                        </a:rPr>
                        <a:t>120 000</a:t>
                      </a:r>
                    </a:p>
                  </a:txBody>
                  <a:tcPr marL="47625" marR="47625" marT="19050" marB="19050"/>
                </a:tc>
              </a:tr>
              <a:tr h="344218">
                <a:tc>
                  <a:txBody>
                    <a:bodyPr/>
                    <a:lstStyle/>
                    <a:p>
                      <a:pPr algn="l"/>
                      <a:r>
                        <a:rPr lang="ru-RU">
                          <a:effectLst/>
                        </a:rPr>
                        <a:t> </a:t>
                      </a:r>
                    </a:p>
                  </a:txBody>
                  <a:tcPr marL="47625" marR="47625" marT="19050" marB="1905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effectLst/>
                        </a:rPr>
                        <a:t> </a:t>
                      </a:r>
                      <a:r>
                        <a:rPr lang="ru-RU" dirty="0" smtClean="0">
                          <a:effectLst/>
                        </a:rPr>
                        <a:t>РАЗОМ:</a:t>
                      </a:r>
                      <a:endParaRPr lang="ru-RU" dirty="0">
                        <a:effectLst/>
                      </a:endParaRPr>
                    </a:p>
                  </a:txBody>
                  <a:tcPr marL="47625" marR="47625" marT="19050" marB="1905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effectLst/>
                        </a:rPr>
                        <a:t>2 744 000</a:t>
                      </a:r>
                    </a:p>
                  </a:txBody>
                  <a:tcPr marL="47625" marR="47625" marT="19050" marB="19050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67544" y="5517232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>
                <a:solidFill>
                  <a:schemeClr val="bg1"/>
                </a:solidFill>
              </a:rPr>
              <a:t>Фінансування</a:t>
            </a:r>
            <a:r>
              <a:rPr lang="ru-RU" sz="2800" dirty="0" smtClean="0">
                <a:solidFill>
                  <a:schemeClr val="bg1"/>
                </a:solidFill>
              </a:rPr>
              <a:t> проекту </a:t>
            </a:r>
            <a:r>
              <a:rPr lang="ru-RU" sz="2800" dirty="0" err="1" smtClean="0">
                <a:solidFill>
                  <a:schemeClr val="bg1"/>
                </a:solidFill>
              </a:rPr>
              <a:t>передбачається</a:t>
            </a:r>
            <a:r>
              <a:rPr lang="ru-RU" sz="2800" dirty="0" smtClean="0">
                <a:solidFill>
                  <a:schemeClr val="bg1"/>
                </a:solidFill>
              </a:rPr>
              <a:t> з </a:t>
            </a:r>
            <a:r>
              <a:rPr lang="ru-RU" sz="2800" dirty="0" err="1" smtClean="0">
                <a:solidFill>
                  <a:schemeClr val="bg1"/>
                </a:solidFill>
              </a:rPr>
              <a:t>власних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коштів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62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485" y="18277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План по </a:t>
            </a:r>
            <a:r>
              <a:rPr lang="ru-RU" dirty="0" err="1" smtClean="0">
                <a:solidFill>
                  <a:schemeClr val="bg1"/>
                </a:solidFill>
              </a:rPr>
              <a:t>виручці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 descr="C:\Users\Юляша\Desktop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8504238" cy="5543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03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689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81843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rebuchet MS" pitchFamily="34" charset="0"/>
                <a:cs typeface="Arial" pitchFamily="34" charset="0"/>
              </a:rPr>
              <a:t>Виручка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ebuchet MS" pitchFamily="34" charset="0"/>
                <a:cs typeface="Arial" pitchFamily="34" charset="0"/>
              </a:rPr>
              <a:t> салону в 2014-2017 </a:t>
            </a:r>
            <a:r>
              <a:rPr kumimoji="0" lang="ru-RU" altLang="ru-RU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rebuchet MS" pitchFamily="34" charset="0"/>
                <a:cs typeface="Arial" pitchFamily="34" charset="0"/>
              </a:rPr>
              <a:t>рр</a:t>
            </a: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ebuchet MS" pitchFamily="34" charset="0"/>
                <a:cs typeface="Arial" pitchFamily="34" charset="0"/>
              </a:rPr>
              <a:t>.</a:t>
            </a:r>
            <a:r>
              <a:rPr kumimoji="0" lang="ru-RU" altLang="ru-RU" sz="8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8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2628116"/>
              </p:ext>
            </p:extLst>
          </p:nvPr>
        </p:nvGraphicFramePr>
        <p:xfrm>
          <a:off x="323528" y="2708920"/>
          <a:ext cx="8640960" cy="201622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911922"/>
                <a:gridCol w="1408558"/>
                <a:gridCol w="1530452"/>
                <a:gridCol w="1408558"/>
                <a:gridCol w="1381470"/>
              </a:tblGrid>
              <a:tr h="672075"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effectLst/>
                        </a:rPr>
                        <a:t> </a:t>
                      </a:r>
                    </a:p>
                  </a:txBody>
                  <a:tcPr marL="47625" marR="47625" marT="19050" marB="1905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effectLst/>
                        </a:rPr>
                        <a:t>2014</a:t>
                      </a:r>
                      <a:endParaRPr lang="ru-RU" dirty="0">
                        <a:effectLst/>
                      </a:endParaRPr>
                    </a:p>
                  </a:txBody>
                  <a:tcPr marL="47625" marR="47625" marT="19050" marB="1905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effectLst/>
                        </a:rPr>
                        <a:t>2015</a:t>
                      </a:r>
                      <a:endParaRPr lang="ru-RU" dirty="0">
                        <a:effectLst/>
                      </a:endParaRPr>
                    </a:p>
                  </a:txBody>
                  <a:tcPr marL="47625" marR="47625" marT="19050" marB="1905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effectLst/>
                        </a:rPr>
                        <a:t>2016</a:t>
                      </a:r>
                      <a:endParaRPr lang="ru-RU" dirty="0">
                        <a:effectLst/>
                      </a:endParaRPr>
                    </a:p>
                  </a:txBody>
                  <a:tcPr marL="47625" marR="47625" marT="19050" marB="1905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effectLst/>
                        </a:rPr>
                        <a:t>2017</a:t>
                      </a:r>
                      <a:endParaRPr lang="ru-RU" dirty="0">
                        <a:effectLst/>
                      </a:endParaRPr>
                    </a:p>
                  </a:txBody>
                  <a:tcPr marL="47625" marR="47625" marT="19050" marB="19050"/>
                </a:tc>
              </a:tr>
              <a:tr h="672075">
                <a:tc>
                  <a:txBody>
                    <a:bodyPr/>
                    <a:lstStyle/>
                    <a:p>
                      <a:pPr algn="l"/>
                      <a:r>
                        <a:rPr lang="ru-RU" dirty="0" err="1" smtClean="0">
                          <a:effectLst/>
                        </a:rPr>
                        <a:t>Планована</a:t>
                      </a:r>
                      <a:r>
                        <a:rPr lang="ru-RU" dirty="0" smtClean="0">
                          <a:effectLst/>
                        </a:rPr>
                        <a:t> </a:t>
                      </a:r>
                      <a:r>
                        <a:rPr lang="ru-RU" dirty="0" err="1" smtClean="0">
                          <a:effectLst/>
                        </a:rPr>
                        <a:t>виручка</a:t>
                      </a:r>
                      <a:r>
                        <a:rPr lang="ru-RU" dirty="0" smtClean="0">
                          <a:effectLst/>
                        </a:rPr>
                        <a:t> за </a:t>
                      </a:r>
                      <a:r>
                        <a:rPr lang="ru-RU" dirty="0" err="1" smtClean="0">
                          <a:effectLst/>
                        </a:rPr>
                        <a:t>рік</a:t>
                      </a:r>
                      <a:endParaRPr lang="ru-RU" dirty="0">
                        <a:effectLst/>
                      </a:endParaRPr>
                    </a:p>
                  </a:txBody>
                  <a:tcPr marL="47625" marR="47625" marT="19050" marB="1905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>
                          <a:effectLst/>
                        </a:rPr>
                        <a:t>6 180 000</a:t>
                      </a:r>
                    </a:p>
                  </a:txBody>
                  <a:tcPr marL="47625" marR="47625" marT="19050" marB="1905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>
                          <a:effectLst/>
                        </a:rPr>
                        <a:t>11 500 000</a:t>
                      </a:r>
                    </a:p>
                  </a:txBody>
                  <a:tcPr marL="47625" marR="47625" marT="19050" marB="1905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>
                          <a:effectLst/>
                        </a:rPr>
                        <a:t>13 000 000</a:t>
                      </a:r>
                    </a:p>
                  </a:txBody>
                  <a:tcPr marL="47625" marR="47625" marT="19050" marB="1905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>
                          <a:effectLst/>
                        </a:rPr>
                        <a:t>15 000 000</a:t>
                      </a:r>
                    </a:p>
                  </a:txBody>
                  <a:tcPr marL="47625" marR="47625" marT="19050" marB="19050"/>
                </a:tc>
              </a:tr>
              <a:tr h="672075">
                <a:tc>
                  <a:txBody>
                    <a:bodyPr/>
                    <a:lstStyle/>
                    <a:p>
                      <a:pPr algn="l"/>
                      <a:r>
                        <a:rPr lang="ru-RU" dirty="0" err="1" smtClean="0">
                          <a:effectLst/>
                        </a:rPr>
                        <a:t>середньомісячна</a:t>
                      </a:r>
                      <a:r>
                        <a:rPr lang="ru-RU" dirty="0" smtClean="0">
                          <a:effectLst/>
                        </a:rPr>
                        <a:t> </a:t>
                      </a:r>
                      <a:r>
                        <a:rPr lang="ru-RU" dirty="0" err="1" smtClean="0">
                          <a:effectLst/>
                        </a:rPr>
                        <a:t>виручка</a:t>
                      </a:r>
                      <a:endParaRPr lang="ru-RU" dirty="0">
                        <a:effectLst/>
                      </a:endParaRPr>
                    </a:p>
                  </a:txBody>
                  <a:tcPr marL="47625" marR="47625" marT="19050" marB="1905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>
                          <a:effectLst/>
                        </a:rPr>
                        <a:t>552 000</a:t>
                      </a:r>
                    </a:p>
                  </a:txBody>
                  <a:tcPr marL="47625" marR="47625" marT="19050" marB="1905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>
                          <a:effectLst/>
                        </a:rPr>
                        <a:t>958 000</a:t>
                      </a:r>
                    </a:p>
                  </a:txBody>
                  <a:tcPr marL="47625" marR="47625" marT="19050" marB="1905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>
                          <a:effectLst/>
                        </a:rPr>
                        <a:t>1 083 000</a:t>
                      </a:r>
                    </a:p>
                  </a:txBody>
                  <a:tcPr marL="47625" marR="47625" marT="19050" marB="19050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>
                          <a:effectLst/>
                        </a:rPr>
                        <a:t>1 260 000</a:t>
                      </a:r>
                    </a:p>
                  </a:txBody>
                  <a:tcPr marL="47625" marR="47625" marT="19050" marB="1905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22230" y="1214844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59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241</Words>
  <Application>Microsoft Office PowerPoint</Application>
  <PresentationFormat>Экран (4:3)</PresentationFormat>
  <Paragraphs>120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Бізнес план: Ювелірний салон  «Magic Silver»</vt:lpstr>
      <vt:lpstr>Спеціалізація салону</vt:lpstr>
      <vt:lpstr>Підготовчий етап</vt:lpstr>
      <vt:lpstr>Окупність проекту</vt:lpstr>
      <vt:lpstr>Реклама</vt:lpstr>
      <vt:lpstr>Графік роботи, персонал, заробітна плата</vt:lpstr>
      <vt:lpstr>Стаття витрат </vt:lpstr>
      <vt:lpstr>План по виручці</vt:lpstr>
      <vt:lpstr>Виручка салону в 2014-2017 рр. </vt:lpstr>
      <vt:lpstr>Розподіл витрат</vt:lpstr>
      <vt:lpstr>Дякуємо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Бізнес план: Ювелірний салон</dc:title>
  <dc:creator>Юляша</dc:creator>
  <cp:lastModifiedBy>Юляша</cp:lastModifiedBy>
  <cp:revision>13</cp:revision>
  <dcterms:created xsi:type="dcterms:W3CDTF">2014-11-24T15:23:53Z</dcterms:created>
  <dcterms:modified xsi:type="dcterms:W3CDTF">2014-11-24T21:05:08Z</dcterms:modified>
</cp:coreProperties>
</file>