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Реактивное движение</a:t>
            </a:r>
            <a:endParaRPr lang="ru-RU" sz="6000" b="1" cap="none" spc="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60848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Что это?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История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Суть</a:t>
            </a:r>
          </a:p>
          <a:p>
            <a:pPr>
              <a:buFont typeface="Wingdings" pitchFamily="2" charset="2"/>
              <a:buChar char="v"/>
            </a:pPr>
            <a:endParaRPr lang="ru-RU" sz="24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Применение</a:t>
            </a:r>
          </a:p>
          <a:p>
            <a:endParaRPr lang="ru-RU" sz="24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 descr="0006-015-Ispolzovanie-reaktivnogo-dvizheni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569341"/>
            <a:ext cx="3707904" cy="4288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573325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Вперёд!</a:t>
            </a:r>
            <a:endParaRPr lang="ru-RU" sz="54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Реактивное</a:t>
            </a:r>
            <a:r>
              <a:rPr lang="uk-UA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uk-UA" b="1" i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движение</a:t>
            </a:r>
            <a:r>
              <a:rPr lang="uk-UA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 </a:t>
            </a:r>
            <a:r>
              <a:rPr lang="uk-UA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 </a:t>
            </a:r>
            <a:r>
              <a:rPr lang="uk-UA" b="1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движение</a:t>
            </a:r>
            <a:r>
              <a:rPr lang="uk-UA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uk-UA" b="1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возникающее</a:t>
            </a:r>
            <a:r>
              <a:rPr lang="uk-UA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при </a:t>
            </a:r>
            <a:r>
              <a:rPr lang="uk-UA" b="1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отделении</a:t>
            </a:r>
            <a:r>
              <a:rPr lang="uk-UA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от </a:t>
            </a:r>
            <a:r>
              <a:rPr lang="uk-UA" b="1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тела</a:t>
            </a:r>
            <a:r>
              <a:rPr lang="uk-UA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с </a:t>
            </a:r>
            <a:r>
              <a:rPr lang="uk-UA" b="1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некоторой</a:t>
            </a:r>
            <a:r>
              <a:rPr lang="uk-UA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uk-UA" b="1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скоростью</a:t>
            </a:r>
            <a:r>
              <a:rPr lang="uk-UA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uk-UA" b="1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какой-либо</a:t>
            </a:r>
            <a:r>
              <a:rPr lang="uk-UA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uk-UA" b="1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его</a:t>
            </a:r>
            <a:r>
              <a:rPr lang="uk-UA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части</a:t>
            </a:r>
            <a:r>
              <a:rPr lang="uk-UA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b="1" dirty="0" smtClean="0">
              <a:solidFill>
                <a:srgbClr val="FFC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67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Реактивная</a:t>
            </a:r>
            <a:r>
              <a:rPr lang="uk-UA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сила </a:t>
            </a:r>
            <a:r>
              <a:rPr lang="uk-UA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возникает</a:t>
            </a:r>
            <a:r>
              <a:rPr lang="uk-UA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без </a:t>
            </a:r>
            <a:r>
              <a:rPr lang="uk-UA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какого-либо</a:t>
            </a:r>
            <a:r>
              <a:rPr lang="uk-UA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uk-UA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взаимодействия</a:t>
            </a:r>
            <a:r>
              <a:rPr lang="uk-UA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с </a:t>
            </a:r>
            <a:r>
              <a:rPr lang="uk-UA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внешними</a:t>
            </a:r>
            <a:r>
              <a:rPr lang="uk-UA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uk-UA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телами</a:t>
            </a:r>
            <a:r>
              <a:rPr lang="uk-UA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.</a:t>
            </a:r>
            <a:endParaRPr lang="ru-RU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Рисунок 5" descr="1709491_html_m2cf9a1c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44000" cy="545633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Первые пороховые фейерверочные и сигнальные ракеты были применены в Китае в 10 веке. В 18 веке при ведении боевых действий между Индией и Англией, а также в Русско-турецких войнах. были использованы боевые ракеты</a:t>
            </a:r>
            <a:r>
              <a:rPr lang="ru-RU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endParaRPr lang="ru-RU" b="1" dirty="0" smtClean="0">
              <a:solidFill>
                <a:srgbClr val="FFC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b="1" dirty="0" smtClean="0">
              <a:solidFill>
                <a:srgbClr val="FFC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Зарождение </a:t>
            </a:r>
            <a:r>
              <a:rPr lang="ru-RU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Возникновение ракет скрыто в туманной дали истории. Утверждали, что римский император Калигула на своих знаменитых пирах и празднествах устраивал зрелища запуска ракет . Повсюду в написанных цветистым слогом работах древних авторов встречаются пассажи, которые можно принять за описания действия ракет и взрывчатых веществ. Как правило, на деле выясняется, что речь идет всего лишь о летящих стрелах с горящими наконечниками . </a:t>
            </a:r>
            <a:r>
              <a:rPr lang="ru-RU" dirty="0" smtClean="0"/>
              <a:t> </a:t>
            </a:r>
            <a:endParaRPr lang="ru-RU" b="1" dirty="0">
              <a:solidFill>
                <a:srgbClr val="FFC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Рисунок 4" descr="i_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501008"/>
            <a:ext cx="46624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7X9CrE1lq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413893" cy="6857999"/>
          </a:xfrm>
          <a:prstGeom prst="rect">
            <a:avLst/>
          </a:prstGeom>
        </p:spPr>
      </p:pic>
      <p:pic>
        <p:nvPicPr>
          <p:cNvPr id="5" name="Рисунок 4" descr="raket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9973" y="-14584"/>
            <a:ext cx="3524027" cy="6872584"/>
          </a:xfrm>
          <a:prstGeom prst="rect">
            <a:avLst/>
          </a:prstGeom>
        </p:spPr>
      </p:pic>
      <p:pic>
        <p:nvPicPr>
          <p:cNvPr id="6" name="Рисунок 5" descr="0002-002-Reaktivnoe-dvizheni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3" y="2708920"/>
            <a:ext cx="2232248" cy="148816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55 -0.00949 C -0.16181 -0.00093 -0.23889 0.00787 -0.28212 -0.00949 C -0.32535 -0.02685 -0.36476 -0.09005 -0.3441 -0.11435 C -0.32344 -0.13866 -0.1783 -0.16852 -0.15833 -0.15556 C -0.13837 -0.14259 -0.18837 -0.03889 -0.22378 -0.03657 C -0.2592 -0.03426 -0.35226 -0.1081 -0.37135 -0.1412 C -0.39045 -0.17431 -0.37135 -0.2162 -0.33802 -0.23495 C -0.30469 -0.2537 -0.21111 -0.27847 -0.17135 -0.25394 C -0.1316 -0.2294 -0.11806 -0.11782 -0.1 -0.08727 C -0.08194 -0.05671 -0.06962 -0.0706 -0.06302 -0.06991 " pathEditMode="relative" ptsTypes="aaa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6936200_impu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690"/>
            <a:ext cx="9154589" cy="53224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eaktivnoe_dvizheni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53"/>
            <a:ext cx="9144000" cy="68608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urier New" pitchFamily="49" charset="0"/>
                <a:cs typeface="Courier New" pitchFamily="49" charset="0"/>
              </a:rPr>
              <a:t>Применение</a:t>
            </a:r>
            <a:endParaRPr lang="ru-RU" sz="6600" b="1" cap="none" spc="0" dirty="0">
              <a:ln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92332" cy="6858000"/>
          </a:xfrm>
          <a:prstGeom prst="rect">
            <a:avLst/>
          </a:prstGeom>
        </p:spPr>
      </p:pic>
      <p:pic>
        <p:nvPicPr>
          <p:cNvPr id="4" name="Рисунок 3" descr="1-17-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9630" y="1340768"/>
            <a:ext cx="5674370" cy="302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sh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334"/>
            <a:ext cx="8208912" cy="68233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11-Reaktivnoe-dvizhenie-v-prir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76773"/>
            <a:ext cx="5076056" cy="3381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39752" cy="2924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6895614603_5373215dae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144496"/>
            <a:ext cx="4067944" cy="271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20-037-Eti-suschestva-meduz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0"/>
            <a:ext cx="3563888" cy="4212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gurez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-1"/>
            <a:ext cx="3384376" cy="2912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28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16</cp:revision>
  <dcterms:modified xsi:type="dcterms:W3CDTF">2013-12-04T18:00:51Z</dcterms:modified>
</cp:coreProperties>
</file>