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63" r:id="rId11"/>
    <p:sldId id="266" r:id="rId12"/>
    <p:sldId id="267" r:id="rId13"/>
    <p:sldId id="271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8" r:id="rId49"/>
    <p:sldId id="304" r:id="rId50"/>
    <p:sldId id="305" r:id="rId51"/>
    <p:sldId id="306" r:id="rId52"/>
    <p:sldId id="307" r:id="rId53"/>
    <p:sldId id="308" r:id="rId54"/>
    <p:sldId id="310" r:id="rId55"/>
    <p:sldId id="309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5" autoAdjust="0"/>
    <p:restoredTop sz="92091" autoAdjust="0"/>
  </p:normalViewPr>
  <p:slideViewPr>
    <p:cSldViewPr>
      <p:cViewPr varScale="1">
        <p:scale>
          <a:sx n="68" d="100"/>
          <a:sy n="68" d="100"/>
        </p:scale>
        <p:origin x="-4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66F4E-81B0-4591-B182-5FC9FDC4AC6E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252FC-C3F7-49C4-A8C5-77BA1A383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077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252FC-C3F7-49C4-A8C5-77BA1A38393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7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1BF9A-FCA9-4816-B17F-9757D5275000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B6FA5-FA17-45A0-AA05-D0DF9E3E820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uk.wikipedia.org/wiki/%D0%A4%D0%B0%D0%B9%D0%BB:Overseasfrancemap.pn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1429" TargetMode="External"/><Relationship Id="rId3" Type="http://schemas.openxmlformats.org/officeDocument/2006/relationships/hyperlink" Target="http://uk.wikipedia.org/wiki/%D0%90%D0%BD%D0%B3%D0%BB%D1%96%D1%8F" TargetMode="External"/><Relationship Id="rId7" Type="http://schemas.openxmlformats.org/officeDocument/2006/relationships/hyperlink" Target="http://uk.wikipedia.org/wiki/%D0%96%D0%B0%D0%BD%D0%BD%D0%B0_%D0%B4'%D0%90%D1%80%D0%BA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A1%D1%82%D0%BE%D0%BB%D1%96%D1%82%D0%BD%D1%8F_%D0%B2%D1%96%D0%B9%D0%BD%D0%B0" TargetMode="External"/><Relationship Id="rId11" Type="http://schemas.openxmlformats.org/officeDocument/2006/relationships/hyperlink" Target="http://uk.wikipedia.org/wiki/%D0%84%D1%80%D0%B5%D1%81%D1%8C" TargetMode="External"/><Relationship Id="rId5" Type="http://schemas.openxmlformats.org/officeDocument/2006/relationships/hyperlink" Target="http://uk.wikipedia.org/wiki/%D0%9A%D0%B0%D0%BF%D0%B5%D1%82%D0%B8%D0%BD%D0%B3%D0%B8" TargetMode="External"/><Relationship Id="rId10" Type="http://schemas.openxmlformats.org/officeDocument/2006/relationships/hyperlink" Target="http://uk.wikipedia.org/wiki/%D0%A0%D1%83%D0%B0%D0%BD" TargetMode="External"/><Relationship Id="rId4" Type="http://schemas.openxmlformats.org/officeDocument/2006/relationships/hyperlink" Target="http://uk.wikipedia.org/wiki/%D0%A5%D1%80%D0%B5%D1%81%D1%82%D0%BE%D0%B2%D1%96_%D0%BF%D0%BE%D1%85%D0%BE%D0%B4%D0%B8" TargetMode="External"/><Relationship Id="rId9" Type="http://schemas.openxmlformats.org/officeDocument/2006/relationships/hyperlink" Target="http://uk.wikipedia.org/wiki/%D0%9E%D1%80%D0%BB%D0%B5%D0%B0%D0%B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772816"/>
            <a:ext cx="5328592" cy="1112835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Франція</a:t>
            </a:r>
            <a:endParaRPr lang="ru-RU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FranceAnthe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1.22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53526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" y="0"/>
            <a:ext cx="478639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32040" y="188640"/>
            <a:ext cx="422673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96 </a:t>
            </a:r>
            <a:r>
              <a:rPr lang="ru-RU" sz="3200" b="1" dirty="0" err="1" smtClean="0"/>
              <a:t>департаментів</a:t>
            </a:r>
            <a:r>
              <a:rPr lang="ru-RU" sz="3200" b="1" dirty="0" smtClean="0"/>
              <a:t> </a:t>
            </a:r>
            <a:r>
              <a:rPr lang="ru-RU" sz="3200" b="1" dirty="0"/>
              <a:t>(</a:t>
            </a:r>
            <a:r>
              <a:rPr lang="en-US" sz="3200" b="1" dirty="0" err="1">
                <a:latin typeface="Bradley Hand ITC" pitchFamily="66" charset="0"/>
              </a:rPr>
              <a:t>département</a:t>
            </a:r>
            <a:r>
              <a:rPr lang="en-US" sz="3200" b="1" dirty="0">
                <a:latin typeface="Bradley Hand ITC" pitchFamily="66" charset="0"/>
              </a:rPr>
              <a:t>), </a:t>
            </a:r>
            <a:r>
              <a:rPr lang="uk-UA" sz="3200" b="1" dirty="0" smtClean="0">
                <a:latin typeface="Bradley Hand ITC" pitchFamily="66" charset="0"/>
              </a:rPr>
              <a:t>22</a:t>
            </a:r>
            <a:r>
              <a:rPr lang="en-US" sz="3200" b="1" dirty="0" smtClean="0">
                <a:latin typeface="Bradley Hand ITC" pitchFamily="66" charset="0"/>
              </a:rPr>
              <a:t> </a:t>
            </a:r>
            <a:r>
              <a:rPr lang="ru-RU" sz="3200" b="1" dirty="0" err="1"/>
              <a:t>метропольних</a:t>
            </a:r>
            <a:r>
              <a:rPr lang="ru-RU" sz="3200" b="1" dirty="0"/>
              <a:t> та 5 </a:t>
            </a:r>
            <a:r>
              <a:rPr lang="ru-RU" sz="3200" b="1" dirty="0" err="1"/>
              <a:t>заморських</a:t>
            </a:r>
            <a:r>
              <a:rPr lang="ru-RU" sz="3200" b="1" dirty="0"/>
              <a:t> </a:t>
            </a:r>
            <a:r>
              <a:rPr lang="ru-RU" sz="3200" b="1" dirty="0" err="1"/>
              <a:t>регіонів</a:t>
            </a:r>
            <a:r>
              <a:rPr lang="ru-RU" sz="3200" b="1" dirty="0"/>
              <a:t> (</a:t>
            </a:r>
            <a:r>
              <a:rPr lang="en-US" sz="3200" b="1" dirty="0" err="1">
                <a:latin typeface="Bradley Hand ITC" pitchFamily="66" charset="0"/>
              </a:rPr>
              <a:t>région</a:t>
            </a:r>
            <a:r>
              <a:rPr lang="en-US" sz="3200" b="1" dirty="0">
                <a:latin typeface="Bradley Hand ITC" pitchFamily="66" charset="0"/>
              </a:rPr>
              <a:t>), 329 </a:t>
            </a:r>
            <a:r>
              <a:rPr lang="ru-RU" sz="3200" b="1" dirty="0" err="1"/>
              <a:t>округів</a:t>
            </a:r>
            <a:r>
              <a:rPr lang="ru-RU" sz="3200" b="1" dirty="0"/>
              <a:t> (</a:t>
            </a:r>
            <a:r>
              <a:rPr lang="en-US" sz="3200" b="1" dirty="0">
                <a:latin typeface="Bradley Hand ITC" pitchFamily="66" charset="0"/>
              </a:rPr>
              <a:t>arrondissement), 3883 </a:t>
            </a:r>
            <a:r>
              <a:rPr lang="ru-RU" sz="3200" b="1" dirty="0" err="1"/>
              <a:t>кантони</a:t>
            </a:r>
            <a:r>
              <a:rPr lang="ru-RU" sz="3200" b="1" dirty="0"/>
              <a:t> (</a:t>
            </a:r>
            <a:r>
              <a:rPr lang="en-US" sz="3200" b="1" dirty="0">
                <a:latin typeface="Bradley Hand ITC" pitchFamily="66" charset="0"/>
              </a:rPr>
              <a:t>canton), 36783 </a:t>
            </a:r>
            <a:r>
              <a:rPr lang="ru-RU" sz="3200" b="1" dirty="0" err="1"/>
              <a:t>комуни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муніципалітети</a:t>
            </a:r>
            <a:r>
              <a:rPr lang="ru-RU" sz="3200" b="1" dirty="0"/>
              <a:t> (</a:t>
            </a:r>
            <a:r>
              <a:rPr lang="en-US" sz="3200" b="1" dirty="0">
                <a:latin typeface="Bradley Hand ITC" pitchFamily="66" charset="0"/>
              </a:rPr>
              <a:t>commune). </a:t>
            </a:r>
            <a:r>
              <a:rPr lang="ru-RU" sz="3200" b="1" dirty="0" err="1"/>
              <a:t>Існує</a:t>
            </a:r>
            <a:r>
              <a:rPr lang="ru-RU" sz="3200" b="1" dirty="0"/>
              <a:t> </a:t>
            </a:r>
            <a:r>
              <a:rPr lang="ru-RU" sz="3200" b="1" dirty="0" err="1"/>
              <a:t>також</a:t>
            </a:r>
            <a:r>
              <a:rPr lang="ru-RU" sz="3200" b="1" dirty="0"/>
              <a:t> </a:t>
            </a:r>
            <a:r>
              <a:rPr lang="ru-RU" sz="3200" b="1" dirty="0" err="1"/>
              <a:t>поділ</a:t>
            </a:r>
            <a:r>
              <a:rPr lang="ru-RU" sz="3200" b="1" dirty="0"/>
              <a:t> на 37 </a:t>
            </a:r>
            <a:r>
              <a:rPr lang="ru-RU" sz="3200" b="1" dirty="0" err="1"/>
              <a:t>історичних</a:t>
            </a:r>
            <a:r>
              <a:rPr lang="ru-RU" sz="3200" b="1" dirty="0"/>
              <a:t> </a:t>
            </a:r>
            <a:r>
              <a:rPr lang="ru-RU" sz="3200" b="1" dirty="0" err="1"/>
              <a:t>провінцій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4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http://bits.wikimedia.org/static-1.21wmf9/skins/common/images/magnify-clip.png">
            <a:hlinkClick r:id="rId2" tooltip="Збільшити"/>
          </p:cNvPr>
          <p:cNvSpPr>
            <a:spLocks noChangeAspect="1" noChangeArrowheads="1"/>
          </p:cNvSpPr>
          <p:nvPr/>
        </p:nvSpPr>
        <p:spPr bwMode="auto">
          <a:xfrm>
            <a:off x="155575" y="577850"/>
            <a:ext cx="14287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0" y="0"/>
            <a:ext cx="9144000" cy="6723370"/>
            <a:chOff x="0" y="0"/>
            <a:chExt cx="9144000" cy="672337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0" y="0"/>
              <a:ext cx="9144000" cy="4229100"/>
              <a:chOff x="0" y="0"/>
              <a:chExt cx="9144000" cy="42291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4229100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4788024" y="497959"/>
                <a:ext cx="28219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 err="1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Заморські</a:t>
                </a:r>
                <a:r>
                  <a:rPr lang="ru-RU" sz="2400" b="1" dirty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 </a:t>
                </a:r>
                <a:r>
                  <a:rPr lang="ru-RU" sz="2400" b="1" dirty="0" err="1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території</a:t>
                </a:r>
                <a:endParaRPr lang="ru-RU" sz="2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422" y="3861048"/>
              <a:ext cx="914257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err="1"/>
                <a:t>Володіння</a:t>
              </a:r>
              <a:r>
                <a:rPr lang="ru-RU" b="1" dirty="0"/>
                <a:t>: в </a:t>
              </a:r>
              <a:r>
                <a:rPr lang="ru-RU" b="1" dirty="0" err="1"/>
                <a:t>Америці</a:t>
              </a:r>
              <a:r>
                <a:rPr lang="ru-RU" b="1" dirty="0"/>
                <a:t> — Гваделупа, </a:t>
              </a:r>
              <a:r>
                <a:rPr lang="ru-RU" b="1" dirty="0" err="1"/>
                <a:t>Французька</a:t>
              </a:r>
              <a:r>
                <a:rPr lang="ru-RU" b="1" dirty="0"/>
                <a:t> </a:t>
              </a:r>
              <a:r>
                <a:rPr lang="ru-RU" b="1" dirty="0" err="1"/>
                <a:t>Гвіана</a:t>
              </a:r>
              <a:r>
                <a:rPr lang="ru-RU" b="1" dirty="0"/>
                <a:t>, </a:t>
              </a:r>
              <a:r>
                <a:rPr lang="ru-RU" b="1" dirty="0" err="1"/>
                <a:t>Мартиніка</a:t>
              </a:r>
              <a:r>
                <a:rPr lang="ru-RU" b="1" dirty="0"/>
                <a:t>, Сен-</a:t>
              </a:r>
              <a:r>
                <a:rPr lang="ru-RU" b="1" dirty="0" err="1"/>
                <a:t>Бартельмі</a:t>
              </a:r>
              <a:r>
                <a:rPr lang="ru-RU" b="1" dirty="0"/>
                <a:t>, Сен-Мартен (Центральна Америка), Сен-</a:t>
              </a:r>
              <a:r>
                <a:rPr lang="ru-RU" b="1" dirty="0" err="1"/>
                <a:t>П'єр</a:t>
              </a:r>
              <a:r>
                <a:rPr lang="ru-RU" b="1" dirty="0"/>
                <a:t> і </a:t>
              </a:r>
              <a:r>
                <a:rPr lang="ru-RU" b="1" dirty="0" err="1"/>
                <a:t>Мікелон</a:t>
              </a:r>
              <a:r>
                <a:rPr lang="ru-RU" b="1" dirty="0"/>
                <a:t> (</a:t>
              </a:r>
              <a:r>
                <a:rPr lang="ru-RU" b="1" dirty="0" err="1"/>
                <a:t>поблизу</a:t>
              </a:r>
              <a:r>
                <a:rPr lang="ru-RU" b="1" dirty="0"/>
                <a:t> </a:t>
              </a:r>
              <a:r>
                <a:rPr lang="ru-RU" b="1" dirty="0" err="1"/>
                <a:t>південно-східного</a:t>
              </a:r>
              <a:r>
                <a:rPr lang="ru-RU" b="1" dirty="0"/>
                <a:t> </a:t>
              </a:r>
              <a:r>
                <a:rPr lang="ru-RU" b="1" dirty="0" err="1"/>
                <a:t>узбережжя</a:t>
              </a:r>
              <a:r>
                <a:rPr lang="ru-RU" b="1" dirty="0"/>
                <a:t> Ньюфаундленду); в </a:t>
              </a:r>
              <a:r>
                <a:rPr lang="ru-RU" b="1" dirty="0" err="1"/>
                <a:t>Африці</a:t>
              </a:r>
              <a:r>
                <a:rPr lang="ru-RU" b="1" dirty="0"/>
                <a:t> — </a:t>
              </a:r>
              <a:r>
                <a:rPr lang="ru-RU" b="1" dirty="0" err="1"/>
                <a:t>Реюньйон</a:t>
              </a:r>
              <a:r>
                <a:rPr lang="ru-RU" b="1" dirty="0"/>
                <a:t> та </a:t>
              </a:r>
              <a:r>
                <a:rPr lang="ru-RU" b="1" dirty="0" err="1"/>
                <a:t>Майотта</a:t>
              </a:r>
              <a:r>
                <a:rPr lang="ru-RU" b="1" dirty="0"/>
                <a:t> (</a:t>
              </a:r>
              <a:r>
                <a:rPr lang="ru-RU" b="1" dirty="0" err="1"/>
                <a:t>біля</a:t>
              </a:r>
              <a:r>
                <a:rPr lang="ru-RU" b="1" dirty="0"/>
                <a:t> </a:t>
              </a:r>
              <a:r>
                <a:rPr lang="ru-RU" b="1" dirty="0" err="1"/>
                <a:t>південно-східного</a:t>
              </a:r>
              <a:r>
                <a:rPr lang="ru-RU" b="1" dirty="0"/>
                <a:t> </a:t>
              </a:r>
              <a:r>
                <a:rPr lang="ru-RU" b="1" dirty="0" err="1"/>
                <a:t>узбережжя</a:t>
              </a:r>
              <a:r>
                <a:rPr lang="ru-RU" b="1" dirty="0" smtClean="0"/>
                <a:t>);</a:t>
              </a:r>
            </a:p>
            <a:p>
              <a:r>
                <a:rPr lang="ru-RU" b="1" dirty="0"/>
                <a:t>5 </a:t>
              </a:r>
              <a:r>
                <a:rPr lang="ru-RU" b="1" dirty="0" err="1"/>
                <a:t>заморських</a:t>
              </a:r>
              <a:r>
                <a:rPr lang="ru-RU" b="1" dirty="0"/>
                <a:t> </a:t>
              </a:r>
              <a:r>
                <a:rPr lang="ru-RU" b="1" dirty="0" err="1"/>
                <a:t>територій</a:t>
              </a:r>
              <a:r>
                <a:rPr lang="ru-RU" b="1" dirty="0"/>
                <a:t>: в </a:t>
              </a:r>
              <a:r>
                <a:rPr lang="ru-RU" b="1" dirty="0" err="1"/>
                <a:t>Океанії</a:t>
              </a:r>
              <a:r>
                <a:rPr lang="ru-RU" b="1" dirty="0"/>
                <a:t> — Нова </a:t>
              </a:r>
              <a:r>
                <a:rPr lang="ru-RU" b="1" dirty="0" err="1"/>
                <a:t>Каледонія</a:t>
              </a:r>
              <a:r>
                <a:rPr lang="ru-RU" b="1" dirty="0"/>
                <a:t>, </a:t>
              </a:r>
              <a:r>
                <a:rPr lang="ru-RU" b="1" dirty="0" err="1"/>
                <a:t>Французька</a:t>
              </a:r>
              <a:r>
                <a:rPr lang="ru-RU" b="1" dirty="0"/>
                <a:t> </a:t>
              </a:r>
              <a:r>
                <a:rPr lang="ru-RU" b="1" dirty="0" err="1"/>
                <a:t>Полінезія</a:t>
              </a:r>
              <a:r>
                <a:rPr lang="ru-RU" b="1" dirty="0"/>
                <a:t>, до складу </a:t>
              </a:r>
              <a:r>
                <a:rPr lang="ru-RU" b="1" dirty="0" err="1"/>
                <a:t>якої</a:t>
              </a:r>
              <a:r>
                <a:rPr lang="ru-RU" b="1" dirty="0"/>
                <a:t> </a:t>
              </a:r>
              <a:r>
                <a:rPr lang="ru-RU" b="1" dirty="0" err="1"/>
                <a:t>входять</a:t>
              </a:r>
              <a:r>
                <a:rPr lang="ru-RU" b="1" dirty="0"/>
                <a:t> </a:t>
              </a:r>
              <a:r>
                <a:rPr lang="ru-RU" b="1" dirty="0" err="1"/>
                <a:t>острови</a:t>
              </a:r>
              <a:r>
                <a:rPr lang="ru-RU" b="1" dirty="0"/>
                <a:t> </a:t>
              </a:r>
              <a:r>
                <a:rPr lang="ru-RU" b="1" dirty="0" err="1"/>
                <a:t>Товариства</a:t>
              </a:r>
              <a:r>
                <a:rPr lang="ru-RU" b="1" dirty="0"/>
                <a:t>, </a:t>
              </a:r>
              <a:r>
                <a:rPr lang="ru-RU" b="1" dirty="0" err="1"/>
                <a:t>Маркізькі</a:t>
              </a:r>
              <a:r>
                <a:rPr lang="ru-RU" b="1" dirty="0"/>
                <a:t> </a:t>
              </a:r>
              <a:r>
                <a:rPr lang="ru-RU" b="1" dirty="0" err="1"/>
                <a:t>острови</a:t>
              </a:r>
              <a:r>
                <a:rPr lang="ru-RU" b="1" dirty="0"/>
                <a:t>, </a:t>
              </a:r>
              <a:r>
                <a:rPr lang="ru-RU" b="1" dirty="0" err="1"/>
                <a:t>архіпелаг</a:t>
              </a:r>
              <a:r>
                <a:rPr lang="ru-RU" b="1" dirty="0"/>
                <a:t> Туамоту, </a:t>
              </a:r>
              <a:r>
                <a:rPr lang="ru-RU" b="1" dirty="0" err="1"/>
                <a:t>Тубуаї</a:t>
              </a:r>
              <a:r>
                <a:rPr lang="ru-RU" b="1" dirty="0"/>
                <a:t>, </a:t>
              </a:r>
              <a:r>
                <a:rPr lang="ru-RU" b="1" dirty="0" err="1"/>
                <a:t>острови</a:t>
              </a:r>
              <a:r>
                <a:rPr lang="ru-RU" b="1" dirty="0"/>
                <a:t> </a:t>
              </a:r>
              <a:r>
                <a:rPr lang="ru-RU" b="1" dirty="0" err="1"/>
                <a:t>Гамб'є</a:t>
              </a:r>
              <a:r>
                <a:rPr lang="ru-RU" b="1" dirty="0"/>
                <a:t>; </a:t>
              </a:r>
              <a:r>
                <a:rPr lang="ru-RU" b="1" dirty="0" err="1"/>
                <a:t>острови</a:t>
              </a:r>
              <a:r>
                <a:rPr lang="ru-RU" b="1" dirty="0"/>
                <a:t> </a:t>
              </a:r>
              <a:r>
                <a:rPr lang="ru-RU" b="1" dirty="0" err="1"/>
                <a:t>Уолліс</a:t>
              </a:r>
              <a:r>
                <a:rPr lang="ru-RU" b="1" dirty="0"/>
                <a:t> і </a:t>
              </a:r>
              <a:r>
                <a:rPr lang="ru-RU" b="1" dirty="0" err="1"/>
                <a:t>Футуна</a:t>
              </a:r>
              <a:r>
                <a:rPr lang="ru-RU" b="1" dirty="0"/>
                <a:t>, </a:t>
              </a:r>
              <a:r>
                <a:rPr lang="ru-RU" b="1" dirty="0" err="1"/>
                <a:t>розташовані</a:t>
              </a:r>
              <a:r>
                <a:rPr lang="ru-RU" b="1" dirty="0"/>
                <a:t> на </a:t>
              </a:r>
              <a:r>
                <a:rPr lang="ru-RU" b="1" dirty="0" err="1"/>
                <a:t>екваторі</a:t>
              </a:r>
              <a:r>
                <a:rPr lang="ru-RU" b="1" dirty="0"/>
                <a:t>, в </a:t>
              </a:r>
              <a:r>
                <a:rPr lang="ru-RU" b="1" dirty="0" err="1"/>
                <a:t>південно-західній</a:t>
              </a:r>
              <a:r>
                <a:rPr lang="ru-RU" b="1" dirty="0"/>
                <a:t> </a:t>
              </a:r>
              <a:r>
                <a:rPr lang="ru-RU" b="1" dirty="0" err="1"/>
                <a:t>частині</a:t>
              </a:r>
              <a:r>
                <a:rPr lang="ru-RU" b="1" dirty="0"/>
                <a:t> Тихого океану </a:t>
              </a:r>
              <a:r>
                <a:rPr lang="ru-RU" b="1" dirty="0" err="1"/>
                <a:t>між</a:t>
              </a:r>
              <a:r>
                <a:rPr lang="ru-RU" b="1" dirty="0"/>
                <a:t> </a:t>
              </a:r>
              <a:r>
                <a:rPr lang="ru-RU" b="1" dirty="0" err="1"/>
                <a:t>Фіджі</a:t>
              </a:r>
              <a:r>
                <a:rPr lang="ru-RU" b="1" dirty="0"/>
                <a:t> і Самоа; </a:t>
              </a:r>
              <a:r>
                <a:rPr lang="ru-RU" b="1" dirty="0" err="1"/>
                <a:t>Кліппертон</a:t>
              </a:r>
              <a:r>
                <a:rPr lang="ru-RU" b="1" dirty="0"/>
                <a:t>. </a:t>
              </a:r>
              <a:r>
                <a:rPr lang="ru-RU" b="1" dirty="0" err="1"/>
                <a:t>Французькі</a:t>
              </a:r>
              <a:r>
                <a:rPr lang="ru-RU" b="1" dirty="0"/>
                <a:t> </a:t>
              </a:r>
              <a:r>
                <a:rPr lang="ru-RU" b="1" dirty="0" err="1"/>
                <a:t>Південні</a:t>
              </a:r>
              <a:r>
                <a:rPr lang="ru-RU" b="1" dirty="0"/>
                <a:t> та </a:t>
              </a:r>
              <a:r>
                <a:rPr lang="ru-RU" b="1" dirty="0" err="1"/>
                <a:t>Антарктичні</a:t>
              </a:r>
              <a:r>
                <a:rPr lang="ru-RU" b="1" dirty="0"/>
                <a:t> </a:t>
              </a:r>
              <a:r>
                <a:rPr lang="ru-RU" b="1" dirty="0" err="1"/>
                <a:t>території</a:t>
              </a:r>
              <a:r>
                <a:rPr lang="ru-RU" b="1" dirty="0"/>
                <a:t> </a:t>
              </a:r>
              <a:r>
                <a:rPr lang="ru-RU" b="1" dirty="0" err="1"/>
                <a:t>розташовані</a:t>
              </a:r>
              <a:r>
                <a:rPr lang="ru-RU" b="1" dirty="0"/>
                <a:t> на </a:t>
              </a:r>
              <a:r>
                <a:rPr lang="ru-RU" b="1" dirty="0" err="1"/>
                <a:t>півдні</a:t>
              </a:r>
              <a:r>
                <a:rPr lang="ru-RU" b="1" dirty="0"/>
                <a:t> </a:t>
              </a:r>
              <a:r>
                <a:rPr lang="ru-RU" b="1" dirty="0" err="1"/>
                <a:t>Індійського</a:t>
              </a:r>
              <a:r>
                <a:rPr lang="ru-RU" b="1" dirty="0"/>
                <a:t> океану. </a:t>
              </a:r>
              <a:r>
                <a:rPr lang="ru-RU" b="1" dirty="0" err="1"/>
                <a:t>Завдяки</a:t>
              </a:r>
              <a:r>
                <a:rPr lang="ru-RU" b="1" dirty="0"/>
                <a:t> </a:t>
              </a:r>
              <a:r>
                <a:rPr lang="ru-RU" b="1" dirty="0" err="1"/>
                <a:t>цьому</a:t>
              </a:r>
              <a:r>
                <a:rPr lang="ru-RU" b="1" dirty="0"/>
                <a:t> </a:t>
              </a:r>
              <a:r>
                <a:rPr lang="ru-RU" b="1" dirty="0" err="1"/>
                <a:t>Франція</a:t>
              </a:r>
              <a:r>
                <a:rPr lang="ru-RU" b="1" dirty="0"/>
                <a:t> є </a:t>
              </a:r>
              <a:r>
                <a:rPr lang="ru-RU" b="1" dirty="0" err="1"/>
                <a:t>третьою</a:t>
              </a:r>
              <a:r>
                <a:rPr lang="ru-RU" b="1" dirty="0"/>
                <a:t> державою </a:t>
              </a:r>
              <a:r>
                <a:rPr lang="ru-RU" b="1" dirty="0" err="1"/>
                <a:t>світу</a:t>
              </a:r>
              <a:r>
                <a:rPr lang="ru-RU" b="1" dirty="0"/>
                <a:t> (</a:t>
              </a:r>
              <a:r>
                <a:rPr lang="ru-RU" b="1" dirty="0" err="1"/>
                <a:t>після</a:t>
              </a:r>
              <a:r>
                <a:rPr lang="ru-RU" b="1" dirty="0"/>
                <a:t> США і </a:t>
              </a:r>
              <a:r>
                <a:rPr lang="ru-RU" b="1" dirty="0" err="1"/>
                <a:t>Великобританії</a:t>
              </a:r>
              <a:r>
                <a:rPr lang="ru-RU" b="1" dirty="0"/>
                <a:t>) за </a:t>
              </a:r>
              <a:r>
                <a:rPr lang="ru-RU" b="1" dirty="0" err="1"/>
                <a:t>розмірами</a:t>
              </a:r>
              <a:r>
                <a:rPr lang="ru-RU" b="1" dirty="0"/>
                <a:t> </a:t>
              </a:r>
              <a:r>
                <a:rPr lang="ru-RU" b="1" dirty="0" err="1"/>
                <a:t>заморських</a:t>
              </a:r>
              <a:r>
                <a:rPr lang="ru-RU" b="1" dirty="0"/>
                <a:t> </a:t>
              </a:r>
              <a:r>
                <a:rPr lang="ru-RU" b="1" dirty="0" err="1"/>
                <a:t>володінь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584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7081" y="30551"/>
            <a:ext cx="1958870" cy="83099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Історія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273" y="710143"/>
            <a:ext cx="855067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Франція</a:t>
            </a:r>
            <a:r>
              <a:rPr lang="ru-RU" dirty="0"/>
              <a:t> — </a:t>
            </a:r>
            <a:r>
              <a:rPr lang="ru-RU" dirty="0" err="1"/>
              <a:t>європейська</a:t>
            </a:r>
            <a:r>
              <a:rPr lang="ru-RU" dirty="0"/>
              <a:t> держава, 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мала </a:t>
            </a:r>
            <a:r>
              <a:rPr lang="ru-RU" dirty="0" err="1"/>
              <a:t>величезний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долю </a:t>
            </a:r>
            <a:r>
              <a:rPr lang="ru-RU" dirty="0" err="1"/>
              <a:t>Європи</a:t>
            </a:r>
            <a:r>
              <a:rPr lang="ru-RU" dirty="0"/>
              <a:t>. </a:t>
            </a:r>
            <a:r>
              <a:rPr lang="ru-RU" dirty="0" err="1"/>
              <a:t>Поява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датується</a:t>
            </a:r>
            <a:r>
              <a:rPr lang="ru-RU" dirty="0"/>
              <a:t>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Середнього</a:t>
            </a:r>
            <a:r>
              <a:rPr lang="ru-RU" dirty="0"/>
              <a:t> </a:t>
            </a:r>
            <a:r>
              <a:rPr lang="ru-RU" dirty="0" err="1" smtClean="0"/>
              <a:t>палеоліту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/>
              <a:t>Перших </a:t>
            </a:r>
            <a:r>
              <a:rPr lang="ru-RU" dirty="0" err="1"/>
              <a:t>мешканців</a:t>
            </a:r>
            <a:r>
              <a:rPr lang="ru-RU" dirty="0"/>
              <a:t> </a:t>
            </a:r>
            <a:r>
              <a:rPr lang="ru-RU" dirty="0" err="1"/>
              <a:t>змінили</a:t>
            </a:r>
            <a:r>
              <a:rPr lang="ru-RU" dirty="0"/>
              <a:t> в </a:t>
            </a:r>
            <a:r>
              <a:rPr lang="ru-RU" dirty="0" err="1"/>
              <a:t>Кам'яному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 err="1"/>
              <a:t>кроманьйонці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з'явилися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25000 </a:t>
            </a:r>
            <a:r>
              <a:rPr lang="ru-RU" dirty="0" err="1"/>
              <a:t>років</a:t>
            </a:r>
            <a:r>
              <a:rPr lang="ru-RU" dirty="0"/>
              <a:t> тому і в свою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витіснені</a:t>
            </a:r>
            <a:r>
              <a:rPr lang="ru-RU" dirty="0"/>
              <a:t> 16000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опісля</a:t>
            </a:r>
            <a:r>
              <a:rPr lang="ru-RU" dirty="0"/>
              <a:t> людьми </a:t>
            </a:r>
            <a:r>
              <a:rPr lang="ru-RU" dirty="0" err="1"/>
              <a:t>епохи</a:t>
            </a:r>
            <a:r>
              <a:rPr lang="ru-RU" dirty="0"/>
              <a:t> </a:t>
            </a:r>
            <a:r>
              <a:rPr lang="ru-RU" dirty="0" err="1" smtClean="0"/>
              <a:t>неоліту</a:t>
            </a:r>
            <a:r>
              <a:rPr lang="ru-RU" dirty="0" smtClean="0"/>
              <a:t>.</a:t>
            </a:r>
          </a:p>
          <a:p>
            <a:pPr algn="ctr"/>
            <a:r>
              <a:rPr lang="ru-RU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Середньовіччя</a:t>
            </a:r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dirty="0" err="1"/>
              <a:t>Середні</a:t>
            </a:r>
            <a:r>
              <a:rPr lang="ru-RU" dirty="0"/>
              <a:t> </a:t>
            </a:r>
            <a:r>
              <a:rPr lang="ru-RU" dirty="0" err="1"/>
              <a:t>віки</a:t>
            </a:r>
            <a:r>
              <a:rPr lang="ru-RU" dirty="0"/>
              <a:t> </a:t>
            </a:r>
            <a:r>
              <a:rPr lang="ru-RU" dirty="0" err="1"/>
              <a:t>ознаменувалися</a:t>
            </a:r>
            <a:r>
              <a:rPr lang="ru-RU" dirty="0"/>
              <a:t> </a:t>
            </a:r>
            <a:r>
              <a:rPr lang="ru-RU" dirty="0" err="1"/>
              <a:t>нескінченними</a:t>
            </a:r>
            <a:r>
              <a:rPr lang="ru-RU" dirty="0"/>
              <a:t> битвами за </a:t>
            </a:r>
            <a:r>
              <a:rPr lang="ru-RU" dirty="0" err="1"/>
              <a:t>владу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франкськими</a:t>
            </a:r>
            <a:r>
              <a:rPr lang="ru-RU" dirty="0"/>
              <a:t> </a:t>
            </a:r>
            <a:r>
              <a:rPr lang="ru-RU" dirty="0" err="1"/>
              <a:t>династіями</a:t>
            </a:r>
            <a:r>
              <a:rPr lang="ru-RU" dirty="0"/>
              <a:t>.</a:t>
            </a:r>
          </a:p>
          <a:p>
            <a:r>
              <a:rPr lang="ru-RU" dirty="0"/>
              <a:t>У XI ст. настав час </a:t>
            </a:r>
            <a:r>
              <a:rPr lang="ru-RU" dirty="0" err="1"/>
              <a:t>відродження</a:t>
            </a:r>
            <a:r>
              <a:rPr lang="ru-RU" dirty="0"/>
              <a:t> і </a:t>
            </a:r>
            <a:r>
              <a:rPr lang="ru-RU" dirty="0" err="1"/>
              <a:t>процвітання</a:t>
            </a:r>
            <a:r>
              <a:rPr lang="ru-RU" dirty="0"/>
              <a:t> наук,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триваючі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з </a:t>
            </a:r>
            <a:r>
              <a:rPr lang="ru-RU" dirty="0" err="1">
                <a:hlinkClick r:id="rId3" tooltip="Англія"/>
              </a:rPr>
              <a:t>Англією</a:t>
            </a:r>
            <a:r>
              <a:rPr lang="ru-RU" dirty="0"/>
              <a:t>. У </a:t>
            </a:r>
            <a:r>
              <a:rPr lang="ru-RU" dirty="0" err="1"/>
              <a:t>цей</a:t>
            </a:r>
            <a:r>
              <a:rPr lang="ru-RU" dirty="0"/>
              <a:t> же час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втягнута</a:t>
            </a:r>
            <a:r>
              <a:rPr lang="ru-RU" dirty="0"/>
              <a:t> в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hlinkClick r:id="rId4" tooltip="Хрестові походи"/>
              </a:rPr>
              <a:t>Хрестові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hlinkClick r:id="rId4" tooltip="Хрестові походи"/>
              </a:rPr>
              <a:t> походи</a:t>
            </a:r>
            <a:r>
              <a:rPr lang="ru-RU" dirty="0"/>
              <a:t> — </a:t>
            </a:r>
            <a:r>
              <a:rPr lang="ru-RU" dirty="0" err="1"/>
              <a:t>священну</a:t>
            </a:r>
            <a:r>
              <a:rPr lang="ru-RU" dirty="0"/>
              <a:t> </a:t>
            </a:r>
            <a:r>
              <a:rPr lang="ru-RU" dirty="0" err="1"/>
              <a:t>війну</a:t>
            </a:r>
            <a:r>
              <a:rPr lang="ru-RU" dirty="0"/>
              <a:t>, яку вела </a:t>
            </a:r>
            <a:r>
              <a:rPr lang="ru-RU" dirty="0" err="1"/>
              <a:t>Церква</a:t>
            </a:r>
            <a:r>
              <a:rPr lang="ru-RU" dirty="0"/>
              <a:t> з </a:t>
            </a:r>
            <a:r>
              <a:rPr lang="ru-RU" dirty="0" err="1"/>
              <a:t>нехристиянськими</a:t>
            </a:r>
            <a:r>
              <a:rPr lang="ru-RU" dirty="0"/>
              <a:t> народами Сходу</a:t>
            </a:r>
            <a:r>
              <a:rPr lang="ru-RU" dirty="0" smtClean="0"/>
              <a:t>.</a:t>
            </a:r>
          </a:p>
          <a:p>
            <a:r>
              <a:rPr lang="ru-RU" dirty="0" err="1"/>
              <a:t>Назва</a:t>
            </a:r>
            <a:r>
              <a:rPr lang="ru-RU" dirty="0"/>
              <a:t> «</a:t>
            </a:r>
            <a:r>
              <a:rPr lang="ru-RU" dirty="0" err="1"/>
              <a:t>Франція</a:t>
            </a:r>
            <a:r>
              <a:rPr lang="ru-RU" dirty="0"/>
              <a:t>» </a:t>
            </a:r>
            <a:r>
              <a:rPr lang="ru-RU" dirty="0" err="1"/>
              <a:t>згадується</a:t>
            </a:r>
            <a:r>
              <a:rPr lang="ru-RU" dirty="0"/>
              <a:t> з ХІ ст. Вона походить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латинського</a:t>
            </a:r>
            <a:r>
              <a:rPr lang="ru-RU" dirty="0"/>
              <a:t> </a:t>
            </a:r>
            <a:r>
              <a:rPr lang="en-US" dirty="0"/>
              <a:t>Regnum </a:t>
            </a:r>
            <a:r>
              <a:rPr lang="en-US" dirty="0" err="1"/>
              <a:t>Francorum</a:t>
            </a:r>
            <a:r>
              <a:rPr lang="en-US" dirty="0"/>
              <a:t> — «</a:t>
            </a:r>
            <a:r>
              <a:rPr lang="ru-RU" dirty="0" err="1"/>
              <a:t>Королівство</a:t>
            </a:r>
            <a:r>
              <a:rPr lang="ru-RU" dirty="0"/>
              <a:t> </a:t>
            </a:r>
            <a:r>
              <a:rPr lang="ru-RU" dirty="0" err="1"/>
              <a:t>Франків</a:t>
            </a:r>
            <a:r>
              <a:rPr lang="ru-RU" dirty="0" smtClean="0"/>
              <a:t>».</a:t>
            </a:r>
          </a:p>
          <a:p>
            <a:r>
              <a:rPr lang="ru-RU" dirty="0"/>
              <a:t>Початок </a:t>
            </a:r>
            <a:r>
              <a:rPr lang="en-US" dirty="0"/>
              <a:t>XV </a:t>
            </a:r>
            <a:r>
              <a:rPr lang="ru-RU" dirty="0"/>
              <a:t>ст. —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>
                <a:hlinkClick r:id="rId5" tooltip="Капетинги"/>
              </a:rPr>
              <a:t>Капетіанської</a:t>
            </a:r>
            <a:r>
              <a:rPr lang="ru-RU" dirty="0"/>
              <a:t> </a:t>
            </a:r>
            <a:r>
              <a:rPr lang="ru-RU" dirty="0" err="1"/>
              <a:t>династії</a:t>
            </a:r>
            <a:r>
              <a:rPr lang="ru-RU" dirty="0"/>
              <a:t>. </a:t>
            </a:r>
            <a:r>
              <a:rPr lang="ru-RU" dirty="0" err="1"/>
              <a:t>Франція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>
                <a:hlinkClick r:id="rId6" tooltip="Столітня війна"/>
              </a:rPr>
              <a:t>Столітню</a:t>
            </a:r>
            <a:r>
              <a:rPr lang="ru-RU" dirty="0">
                <a:hlinkClick r:id="rId6" tooltip="Столітня війна"/>
              </a:rPr>
              <a:t> </a:t>
            </a:r>
            <a:r>
              <a:rPr lang="ru-RU" dirty="0" err="1">
                <a:hlinkClick r:id="rId6" tooltip="Столітня війна"/>
              </a:rPr>
              <a:t>війну</a:t>
            </a:r>
            <a:r>
              <a:rPr lang="ru-RU" dirty="0"/>
              <a:t> (1337–1453 </a:t>
            </a:r>
            <a:r>
              <a:rPr lang="ru-RU" dirty="0" err="1"/>
              <a:t>рр</a:t>
            </a:r>
            <a:r>
              <a:rPr lang="ru-RU" dirty="0"/>
              <a:t>.)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Англії</a:t>
            </a:r>
            <a:r>
              <a:rPr lang="ru-RU" dirty="0"/>
              <a:t>. </a:t>
            </a:r>
            <a:r>
              <a:rPr lang="ru-RU" dirty="0" err="1"/>
              <a:t>Національний</a:t>
            </a:r>
            <a:r>
              <a:rPr lang="ru-RU" dirty="0"/>
              <a:t> дух </a:t>
            </a:r>
            <a:r>
              <a:rPr lang="ru-RU" dirty="0" err="1"/>
              <a:t>військ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підняла</a:t>
            </a:r>
            <a:r>
              <a:rPr lang="ru-RU" dirty="0"/>
              <a:t> 17-річна </a:t>
            </a:r>
            <a:r>
              <a:rPr lang="ru-RU" dirty="0" err="1"/>
              <a:t>дівчина</a:t>
            </a:r>
            <a:r>
              <a:rPr lang="ru-RU" dirty="0"/>
              <a:t>, </a:t>
            </a:r>
            <a:r>
              <a:rPr lang="ru-RU" dirty="0">
                <a:hlinkClick r:id="rId7" tooltip="Жанна д'Арк"/>
              </a:rPr>
              <a:t>Жанна </a:t>
            </a:r>
            <a:r>
              <a:rPr lang="ru-RU" dirty="0" err="1">
                <a:hlinkClick r:id="rId7" tooltip="Жанна д'Арк"/>
              </a:rPr>
              <a:t>д'Арк</a:t>
            </a:r>
            <a:r>
              <a:rPr lang="ru-RU" dirty="0"/>
              <a:t>, яка в </a:t>
            </a:r>
            <a:r>
              <a:rPr lang="ru-RU" dirty="0">
                <a:hlinkClick r:id="rId8" tooltip="1429"/>
              </a:rPr>
              <a:t>1429</a:t>
            </a:r>
            <a:r>
              <a:rPr lang="ru-RU" dirty="0"/>
              <a:t>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об'єднала</a:t>
            </a:r>
            <a:r>
              <a:rPr lang="ru-RU" dirty="0"/>
              <a:t> </a:t>
            </a:r>
            <a:r>
              <a:rPr lang="ru-RU" dirty="0" err="1"/>
              <a:t>французькі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для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>
                <a:hlinkClick r:id="rId9" tooltip="Орлеан"/>
              </a:rPr>
              <a:t>Орлеана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схоплено</a:t>
            </a:r>
            <a:r>
              <a:rPr lang="ru-RU" dirty="0"/>
              <a:t>, передано в руки </a:t>
            </a:r>
            <a:r>
              <a:rPr lang="ru-RU" dirty="0" err="1"/>
              <a:t>англійців</a:t>
            </a:r>
            <a:r>
              <a:rPr lang="ru-RU" dirty="0"/>
              <a:t> та </a:t>
            </a:r>
            <a:r>
              <a:rPr lang="ru-RU" dirty="0" err="1"/>
              <a:t>засуджено</a:t>
            </a:r>
            <a:r>
              <a:rPr lang="ru-RU" dirty="0"/>
              <a:t>. </a:t>
            </a:r>
            <a:r>
              <a:rPr lang="ru-RU" dirty="0" err="1"/>
              <a:t>Загинула</a:t>
            </a:r>
            <a:r>
              <a:rPr lang="ru-RU" dirty="0"/>
              <a:t> вона на </a:t>
            </a:r>
            <a:r>
              <a:rPr lang="ru-RU" dirty="0" err="1"/>
              <a:t>багатті</a:t>
            </a:r>
            <a:r>
              <a:rPr lang="ru-RU" dirty="0"/>
              <a:t>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>
                <a:hlinkClick r:id="rId10" tooltip="Руан"/>
              </a:rPr>
              <a:t>Руан</a:t>
            </a:r>
            <a:r>
              <a:rPr lang="ru-RU" dirty="0"/>
              <a:t> за </a:t>
            </a:r>
            <a:r>
              <a:rPr lang="ru-RU" dirty="0" err="1">
                <a:hlinkClick r:id="rId11" tooltip="Єресь"/>
              </a:rPr>
              <a:t>єресь</a:t>
            </a:r>
            <a:r>
              <a:rPr lang="ru-RU" dirty="0"/>
              <a:t>.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uk-UA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7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8927"/>
          <a:stretch/>
        </p:blipFill>
        <p:spPr>
          <a:xfrm>
            <a:off x="306862" y="260648"/>
            <a:ext cx="3545058" cy="61926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51920" y="692696"/>
            <a:ext cx="56210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Варфоломієвська</a:t>
            </a:r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ніч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7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7693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1572 </a:t>
            </a:r>
            <a:r>
              <a:rPr lang="ru-RU" b="1" dirty="0" err="1"/>
              <a:t>році</a:t>
            </a:r>
            <a:r>
              <a:rPr lang="ru-RU" b="1" dirty="0"/>
              <a:t>, в </a:t>
            </a:r>
            <a:r>
              <a:rPr lang="ru-RU" b="1" dirty="0" err="1"/>
              <a:t>Парижі</a:t>
            </a:r>
            <a:r>
              <a:rPr lang="ru-RU" b="1" dirty="0"/>
              <a:t>,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різні</a:t>
            </a:r>
            <a:r>
              <a:rPr lang="ru-RU" b="1" dirty="0"/>
              <a:t> на </a:t>
            </a:r>
            <a:r>
              <a:rPr lang="ru-RU" b="1" dirty="0" err="1"/>
              <a:t>Карнавалі</a:t>
            </a:r>
            <a:r>
              <a:rPr lang="ru-RU" b="1" dirty="0"/>
              <a:t> у </a:t>
            </a:r>
            <a:r>
              <a:rPr lang="ru-RU" b="1" dirty="0" err="1"/>
              <a:t>Варфоломіївську</a:t>
            </a:r>
            <a:r>
              <a:rPr lang="ru-RU" b="1" dirty="0"/>
              <a:t> </a:t>
            </a:r>
            <a:r>
              <a:rPr lang="ru-RU" b="1" dirty="0" err="1"/>
              <a:t>Ніч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вбито </a:t>
            </a:r>
            <a:r>
              <a:rPr lang="ru-RU" b="1" dirty="0" err="1"/>
              <a:t>близько</a:t>
            </a:r>
            <a:r>
              <a:rPr lang="ru-RU" b="1" dirty="0"/>
              <a:t> 3000 </a:t>
            </a:r>
            <a:r>
              <a:rPr lang="ru-RU" b="1" dirty="0" err="1"/>
              <a:t>гугенотів</a:t>
            </a:r>
            <a:r>
              <a:rPr lang="ru-RU" b="1" dirty="0"/>
              <a:t>. </a:t>
            </a:r>
            <a:r>
              <a:rPr lang="ru-RU" b="1" dirty="0" err="1"/>
              <a:t>Пізніше</a:t>
            </a:r>
            <a:r>
              <a:rPr lang="ru-RU" b="1" dirty="0"/>
              <a:t> гугенотам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гарантовані</a:t>
            </a:r>
            <a:r>
              <a:rPr lang="ru-RU" b="1" dirty="0"/>
              <a:t> </a:t>
            </a:r>
            <a:r>
              <a:rPr lang="ru-RU" b="1" dirty="0" err="1"/>
              <a:t>релігійні</a:t>
            </a:r>
            <a:r>
              <a:rPr lang="ru-RU" b="1" dirty="0"/>
              <a:t>, </a:t>
            </a:r>
            <a:r>
              <a:rPr lang="ru-RU" b="1" dirty="0" err="1"/>
              <a:t>цивільні</a:t>
            </a:r>
            <a:r>
              <a:rPr lang="ru-RU" b="1" dirty="0"/>
              <a:t> і </a:t>
            </a:r>
            <a:r>
              <a:rPr lang="ru-RU" b="1" dirty="0" err="1"/>
              <a:t>політичні</a:t>
            </a:r>
            <a:r>
              <a:rPr lang="ru-RU" b="1" dirty="0"/>
              <a:t> права</a:t>
            </a:r>
            <a:r>
              <a:rPr lang="ru-RU" b="1" dirty="0" smtClean="0"/>
              <a:t>.</a:t>
            </a:r>
          </a:p>
          <a:p>
            <a:endParaRPr lang="uk-UA" b="1" dirty="0"/>
          </a:p>
          <a:p>
            <a:endParaRPr lang="uk-UA" b="1" dirty="0" smtClean="0"/>
          </a:p>
          <a:p>
            <a:r>
              <a:rPr lang="ru-RU" b="1" dirty="0"/>
              <a:t>1789 </a:t>
            </a:r>
            <a:r>
              <a:rPr lang="ru-RU" b="1" dirty="0" err="1"/>
              <a:t>рік</a:t>
            </a:r>
            <a:r>
              <a:rPr lang="ru-RU" b="1" dirty="0"/>
              <a:t>. 14 </a:t>
            </a:r>
            <a:r>
              <a:rPr lang="ru-RU" b="1" dirty="0" err="1"/>
              <a:t>липня</a:t>
            </a:r>
            <a:r>
              <a:rPr lang="ru-RU" b="1" dirty="0"/>
              <a:t> </a:t>
            </a:r>
            <a:r>
              <a:rPr lang="ru-RU" b="1" dirty="0" err="1"/>
              <a:t>паризька</a:t>
            </a:r>
            <a:r>
              <a:rPr lang="ru-RU" b="1" dirty="0"/>
              <a:t> чернь </a:t>
            </a:r>
            <a:r>
              <a:rPr lang="ru-RU" b="1" dirty="0" err="1"/>
              <a:t>штурмувала</a:t>
            </a:r>
            <a:r>
              <a:rPr lang="ru-RU" b="1" dirty="0"/>
              <a:t> </a:t>
            </a:r>
            <a:r>
              <a:rPr lang="ru-RU" b="1" dirty="0" err="1"/>
              <a:t>Бастилію</a:t>
            </a:r>
            <a:r>
              <a:rPr lang="ru-RU" b="1" dirty="0"/>
              <a:t> — символ деспотизму. </a:t>
            </a:r>
            <a:r>
              <a:rPr lang="ru-RU" b="1" dirty="0" err="1"/>
              <a:t>Революцією</a:t>
            </a:r>
            <a:r>
              <a:rPr lang="ru-RU" b="1" dirty="0"/>
              <a:t> </a:t>
            </a:r>
            <a:r>
              <a:rPr lang="ru-RU" b="1" dirty="0" err="1"/>
              <a:t>керували</a:t>
            </a:r>
            <a:r>
              <a:rPr lang="ru-RU" b="1" dirty="0"/>
              <a:t> </a:t>
            </a:r>
            <a:r>
              <a:rPr lang="ru-RU" b="1" dirty="0" err="1"/>
              <a:t>помірковано</a:t>
            </a:r>
            <a:r>
              <a:rPr lang="ru-RU" b="1" dirty="0"/>
              <a:t> </a:t>
            </a:r>
            <a:r>
              <a:rPr lang="ru-RU" b="1" dirty="0" err="1"/>
              <a:t>налаштовані</a:t>
            </a:r>
            <a:r>
              <a:rPr lang="ru-RU" b="1" dirty="0"/>
              <a:t> </a:t>
            </a:r>
            <a:r>
              <a:rPr lang="ru-RU" b="1" dirty="0" err="1"/>
              <a:t>лідери</a:t>
            </a:r>
            <a:r>
              <a:rPr lang="ru-RU" b="1" dirty="0"/>
              <a:t>, але </a:t>
            </a:r>
            <a:r>
              <a:rPr lang="ru-RU" b="1" dirty="0" err="1"/>
              <a:t>згодом</a:t>
            </a:r>
            <a:r>
              <a:rPr lang="ru-RU" b="1" dirty="0"/>
              <a:t> до </a:t>
            </a:r>
            <a:r>
              <a:rPr lang="ru-RU" b="1" dirty="0" err="1"/>
              <a:t>влади</a:t>
            </a:r>
            <a:r>
              <a:rPr lang="ru-RU" b="1" dirty="0"/>
              <a:t> </a:t>
            </a:r>
            <a:r>
              <a:rPr lang="ru-RU" b="1" dirty="0" err="1"/>
              <a:t>прийшли</a:t>
            </a:r>
            <a:r>
              <a:rPr lang="ru-RU" b="1" dirty="0"/>
              <a:t> </a:t>
            </a:r>
            <a:r>
              <a:rPr lang="ru-RU" b="1" dirty="0" err="1"/>
              <a:t>радикальні</a:t>
            </a:r>
            <a:r>
              <a:rPr lang="ru-RU" b="1" dirty="0"/>
              <a:t> </a:t>
            </a:r>
            <a:r>
              <a:rPr lang="ru-RU" b="1" dirty="0" err="1"/>
              <a:t>якобінці</a:t>
            </a:r>
            <a:r>
              <a:rPr lang="ru-RU" b="1" dirty="0"/>
              <a:t> на </a:t>
            </a:r>
            <a:r>
              <a:rPr lang="ru-RU" b="1" dirty="0" err="1"/>
              <a:t>чолі</a:t>
            </a:r>
            <a:r>
              <a:rPr lang="ru-RU" b="1" dirty="0"/>
              <a:t> з </a:t>
            </a:r>
            <a:r>
              <a:rPr lang="ru-RU" b="1" dirty="0" err="1"/>
              <a:t>Робесп'єром</a:t>
            </a:r>
            <a:r>
              <a:rPr lang="ru-RU" b="1" dirty="0"/>
              <a:t>, Дантоном і Маратом. У 1792 </a:t>
            </a:r>
            <a:r>
              <a:rPr lang="ru-RU" b="1" dirty="0" err="1"/>
              <a:t>році</a:t>
            </a:r>
            <a:r>
              <a:rPr lang="ru-RU" b="1" dirty="0"/>
              <a:t> вони </a:t>
            </a:r>
            <a:r>
              <a:rPr lang="ru-RU" b="1" dirty="0" err="1"/>
              <a:t>заснували</a:t>
            </a:r>
            <a:r>
              <a:rPr lang="ru-RU" b="1" dirty="0"/>
              <a:t> першу </a:t>
            </a:r>
            <a:r>
              <a:rPr lang="ru-RU" b="1" dirty="0" err="1"/>
              <a:t>Республіку</a:t>
            </a:r>
            <a:r>
              <a:rPr lang="ru-RU" b="1" dirty="0"/>
              <a:t>, </a:t>
            </a:r>
            <a:r>
              <a:rPr lang="ru-RU" b="1" dirty="0" err="1"/>
              <a:t>фактично</a:t>
            </a:r>
            <a:r>
              <a:rPr lang="ru-RU" b="1" dirty="0"/>
              <a:t> </a:t>
            </a:r>
            <a:r>
              <a:rPr lang="ru-RU" b="1" dirty="0" err="1"/>
              <a:t>здійснюючи</a:t>
            </a:r>
            <a:r>
              <a:rPr lang="ru-RU" b="1" dirty="0"/>
              <a:t> </a:t>
            </a:r>
            <a:r>
              <a:rPr lang="ru-RU" b="1" dirty="0" err="1"/>
              <a:t>диктаторський</a:t>
            </a:r>
            <a:r>
              <a:rPr lang="ru-RU" b="1" dirty="0"/>
              <a:t> контроль над </a:t>
            </a:r>
            <a:r>
              <a:rPr lang="ru-RU" b="1" dirty="0" err="1"/>
              <a:t>країною</a:t>
            </a:r>
            <a:r>
              <a:rPr lang="ru-RU" b="1" dirty="0"/>
              <a:t>. Настав час Влади </a:t>
            </a:r>
            <a:r>
              <a:rPr lang="ru-RU" b="1" dirty="0" err="1"/>
              <a:t>Терору</a:t>
            </a:r>
            <a:r>
              <a:rPr lang="ru-RU" b="1" dirty="0"/>
              <a:t> (1793-94 </a:t>
            </a:r>
            <a:r>
              <a:rPr lang="ru-RU" b="1" dirty="0" err="1"/>
              <a:t>рр</a:t>
            </a:r>
            <a:r>
              <a:rPr lang="ru-RU" b="1" dirty="0"/>
              <a:t>.), коли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введені</a:t>
            </a:r>
            <a:r>
              <a:rPr lang="ru-RU" b="1" dirty="0"/>
              <a:t> </a:t>
            </a:r>
            <a:r>
              <a:rPr lang="ru-RU" b="1" dirty="0" err="1"/>
              <a:t>масові</a:t>
            </a:r>
            <a:r>
              <a:rPr lang="ru-RU" b="1" dirty="0"/>
              <a:t> </a:t>
            </a:r>
            <a:r>
              <a:rPr lang="ru-RU" b="1" dirty="0" err="1"/>
              <a:t>страти</a:t>
            </a:r>
            <a:r>
              <a:rPr lang="ru-RU" b="1" dirty="0"/>
              <a:t> і </a:t>
            </a:r>
            <a:r>
              <a:rPr lang="ru-RU" b="1" dirty="0" err="1"/>
              <a:t>закриті</a:t>
            </a:r>
            <a:r>
              <a:rPr lang="ru-RU" b="1" dirty="0"/>
              <a:t> церкви</a:t>
            </a:r>
            <a:r>
              <a:rPr lang="ru-RU" b="1" dirty="0" smtClean="0"/>
              <a:t>.</a:t>
            </a:r>
          </a:p>
          <a:p>
            <a:r>
              <a:rPr lang="ru-RU" b="1" dirty="0" err="1"/>
              <a:t>Революція</a:t>
            </a:r>
            <a:r>
              <a:rPr lang="ru-RU" b="1" dirty="0"/>
              <a:t> </a:t>
            </a:r>
            <a:r>
              <a:rPr lang="ru-RU" b="1" dirty="0" err="1"/>
              <a:t>обернулася</a:t>
            </a:r>
            <a:r>
              <a:rPr lang="ru-RU" b="1" dirty="0"/>
              <a:t> </a:t>
            </a:r>
            <a:r>
              <a:rPr lang="ru-RU" b="1" dirty="0" err="1"/>
              <a:t>проти</a:t>
            </a:r>
            <a:r>
              <a:rPr lang="ru-RU" b="1" dirty="0"/>
              <a:t> </a:t>
            </a:r>
            <a:r>
              <a:rPr lang="ru-RU" b="1" dirty="0" err="1"/>
              <a:t>своїх</a:t>
            </a:r>
            <a:r>
              <a:rPr lang="ru-RU" b="1" dirty="0"/>
              <a:t> </a:t>
            </a:r>
            <a:r>
              <a:rPr lang="ru-RU" b="1" dirty="0" err="1"/>
              <a:t>лідерів</a:t>
            </a:r>
            <a:r>
              <a:rPr lang="ru-RU" b="1" dirty="0"/>
              <a:t>, </a:t>
            </a:r>
            <a:r>
              <a:rPr lang="ru-RU" b="1" dirty="0" err="1"/>
              <a:t>страчених</a:t>
            </a:r>
            <a:r>
              <a:rPr lang="ru-RU" b="1" dirty="0"/>
              <a:t> на </a:t>
            </a:r>
            <a:r>
              <a:rPr lang="ru-RU" b="1" dirty="0" err="1"/>
              <a:t>гільйотині</a:t>
            </a:r>
            <a:r>
              <a:rPr lang="ru-RU" b="1" dirty="0"/>
              <a:t>. З </a:t>
            </a:r>
            <a:r>
              <a:rPr lang="ru-RU" b="1" dirty="0" err="1"/>
              <a:t>глибин</a:t>
            </a:r>
            <a:r>
              <a:rPr lang="ru-RU" b="1" dirty="0"/>
              <a:t> </a:t>
            </a:r>
            <a:r>
              <a:rPr lang="ru-RU" b="1" dirty="0" err="1"/>
              <a:t>цього</a:t>
            </a:r>
            <a:r>
              <a:rPr lang="ru-RU" b="1" dirty="0"/>
              <a:t> хаосу </a:t>
            </a:r>
            <a:r>
              <a:rPr lang="ru-RU" b="1" dirty="0" err="1"/>
              <a:t>з'явився</a:t>
            </a:r>
            <a:r>
              <a:rPr lang="ru-RU" b="1" dirty="0"/>
              <a:t> Наполеон Бонапарт. Прославившись </a:t>
            </a:r>
            <a:r>
              <a:rPr lang="ru-RU" b="1" dirty="0" err="1"/>
              <a:t>завдяки</a:t>
            </a:r>
            <a:r>
              <a:rPr lang="ru-RU" b="1" dirty="0"/>
              <a:t> ряду </a:t>
            </a:r>
            <a:r>
              <a:rPr lang="ru-RU" b="1" dirty="0" err="1"/>
              <a:t>блискучих</a:t>
            </a:r>
            <a:r>
              <a:rPr lang="ru-RU" b="1" dirty="0"/>
              <a:t> перемог за кордоном, Наполеон </a:t>
            </a:r>
            <a:r>
              <a:rPr lang="ru-RU" b="1" dirty="0" err="1"/>
              <a:t>привласнив</a:t>
            </a:r>
            <a:r>
              <a:rPr lang="ru-RU" b="1" dirty="0"/>
              <a:t> </a:t>
            </a:r>
            <a:r>
              <a:rPr lang="ru-RU" b="1" dirty="0" err="1"/>
              <a:t>собі</a:t>
            </a:r>
            <a:r>
              <a:rPr lang="ru-RU" b="1" dirty="0"/>
              <a:t> </a:t>
            </a:r>
            <a:r>
              <a:rPr lang="ru-RU" b="1" dirty="0" err="1"/>
              <a:t>найвищу</a:t>
            </a:r>
            <a:r>
              <a:rPr lang="ru-RU" b="1" dirty="0"/>
              <a:t> </a:t>
            </a:r>
            <a:r>
              <a:rPr lang="ru-RU" b="1" dirty="0" err="1"/>
              <a:t>владу</a:t>
            </a:r>
            <a:r>
              <a:rPr lang="ru-RU" b="1" dirty="0"/>
              <a:t> в 1799 </a:t>
            </a:r>
            <a:r>
              <a:rPr lang="ru-RU" b="1" dirty="0" err="1"/>
              <a:t>році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 err="1"/>
              <a:t>Почалася</a:t>
            </a:r>
            <a:r>
              <a:rPr lang="ru-RU" b="1" dirty="0"/>
              <a:t> </a:t>
            </a:r>
            <a:r>
              <a:rPr lang="ru-RU" b="1" dirty="0" err="1"/>
              <a:t>нескінченна</a:t>
            </a:r>
            <a:r>
              <a:rPr lang="ru-RU" b="1" dirty="0"/>
              <a:t> </a:t>
            </a:r>
            <a:r>
              <a:rPr lang="ru-RU" b="1" dirty="0" err="1"/>
              <a:t>серія</a:t>
            </a:r>
            <a:r>
              <a:rPr lang="ru-RU" b="1" dirty="0"/>
              <a:t> </a:t>
            </a:r>
            <a:r>
              <a:rPr lang="ru-RU" b="1" dirty="0" err="1"/>
              <a:t>воєн</a:t>
            </a:r>
            <a:r>
              <a:rPr lang="ru-RU" b="1" dirty="0"/>
              <a:t>, </a:t>
            </a:r>
            <a:r>
              <a:rPr lang="ru-RU" b="1" dirty="0" err="1"/>
              <a:t>внаслідок</a:t>
            </a:r>
            <a:r>
              <a:rPr lang="ru-RU" b="1" dirty="0"/>
              <a:t> </a:t>
            </a:r>
            <a:r>
              <a:rPr lang="ru-RU" b="1" dirty="0" err="1"/>
              <a:t>яких</a:t>
            </a:r>
            <a:r>
              <a:rPr lang="ru-RU" b="1" dirty="0"/>
              <a:t> </a:t>
            </a:r>
            <a:r>
              <a:rPr lang="ru-RU" b="1" dirty="0" err="1"/>
              <a:t>Франція</a:t>
            </a:r>
            <a:r>
              <a:rPr lang="ru-RU" b="1" dirty="0"/>
              <a:t> </a:t>
            </a:r>
            <a:r>
              <a:rPr lang="ru-RU" b="1" dirty="0" err="1"/>
              <a:t>домоглася</a:t>
            </a:r>
            <a:r>
              <a:rPr lang="ru-RU" b="1" dirty="0"/>
              <a:t> контролю над </a:t>
            </a:r>
            <a:r>
              <a:rPr lang="ru-RU" b="1" dirty="0" err="1"/>
              <a:t>значною</a:t>
            </a:r>
            <a:r>
              <a:rPr lang="ru-RU" b="1" dirty="0"/>
              <a:t> </a:t>
            </a:r>
            <a:r>
              <a:rPr lang="ru-RU" b="1" dirty="0" err="1"/>
              <a:t>частиною</a:t>
            </a:r>
            <a:r>
              <a:rPr lang="ru-RU" b="1" dirty="0"/>
              <a:t> </a:t>
            </a:r>
            <a:r>
              <a:rPr lang="ru-RU" b="1" dirty="0" err="1"/>
              <a:t>Європи</a:t>
            </a:r>
            <a:r>
              <a:rPr lang="ru-RU" b="1" dirty="0"/>
              <a:t>. </a:t>
            </a:r>
            <a:r>
              <a:rPr lang="ru-RU" b="1" dirty="0" err="1"/>
              <a:t>Закінчилося</a:t>
            </a:r>
            <a:r>
              <a:rPr lang="ru-RU" b="1" dirty="0"/>
              <a:t> все </a:t>
            </a:r>
            <a:r>
              <a:rPr lang="ru-RU" b="1" dirty="0" err="1"/>
              <a:t>катастрофічною</a:t>
            </a:r>
            <a:r>
              <a:rPr lang="ru-RU" b="1" dirty="0"/>
              <a:t> </a:t>
            </a:r>
            <a:r>
              <a:rPr lang="ru-RU" b="1" dirty="0" err="1"/>
              <a:t>кампанією</a:t>
            </a:r>
            <a:r>
              <a:rPr lang="ru-RU" b="1" dirty="0"/>
              <a:t> </a:t>
            </a:r>
            <a:r>
              <a:rPr lang="ru-RU" b="1" dirty="0" err="1"/>
              <a:t>проти</a:t>
            </a:r>
            <a:r>
              <a:rPr lang="ru-RU" b="1" dirty="0"/>
              <a:t> </a:t>
            </a:r>
            <a:r>
              <a:rPr lang="ru-RU" b="1" dirty="0" err="1"/>
              <a:t>Росії</a:t>
            </a:r>
            <a:r>
              <a:rPr lang="ru-RU" b="1" dirty="0"/>
              <a:t> у 1812 </a:t>
            </a:r>
            <a:r>
              <a:rPr lang="ru-RU" b="1" dirty="0" err="1"/>
              <a:t>році</a:t>
            </a:r>
            <a:r>
              <a:rPr lang="ru-RU" b="1" dirty="0"/>
              <a:t>, яка </a:t>
            </a:r>
            <a:r>
              <a:rPr lang="ru-RU" b="1" dirty="0" err="1"/>
              <a:t>призвела</a:t>
            </a:r>
            <a:r>
              <a:rPr lang="ru-RU" b="1" dirty="0"/>
              <a:t> до </a:t>
            </a:r>
            <a:r>
              <a:rPr lang="ru-RU" b="1" dirty="0" err="1"/>
              <a:t>повалення</a:t>
            </a:r>
            <a:r>
              <a:rPr lang="ru-RU" b="1" dirty="0"/>
              <a:t> Бонапарта і </a:t>
            </a:r>
            <a:r>
              <a:rPr lang="ru-RU" b="1" dirty="0" err="1"/>
              <a:t>висилки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на </a:t>
            </a:r>
            <a:r>
              <a:rPr lang="ru-RU" b="1" dirty="0" err="1"/>
              <a:t>крихітний</a:t>
            </a:r>
            <a:r>
              <a:rPr lang="ru-RU" b="1" dirty="0"/>
              <a:t> </a:t>
            </a:r>
            <a:r>
              <a:rPr lang="ru-RU" b="1" dirty="0" err="1"/>
              <a:t>середземноморський</a:t>
            </a:r>
            <a:r>
              <a:rPr lang="ru-RU" b="1" dirty="0"/>
              <a:t> </a:t>
            </a:r>
            <a:r>
              <a:rPr lang="ru-RU" b="1" dirty="0" err="1"/>
              <a:t>острів</a:t>
            </a:r>
            <a:r>
              <a:rPr lang="ru-RU" b="1" dirty="0"/>
              <a:t> </a:t>
            </a:r>
            <a:r>
              <a:rPr lang="ru-RU" b="1" dirty="0" err="1" smtClean="0"/>
              <a:t>Ельба</a:t>
            </a:r>
            <a:r>
              <a:rPr lang="ru-RU" b="1" dirty="0" smtClean="0"/>
              <a:t>, де </a:t>
            </a:r>
            <a:r>
              <a:rPr lang="ru-RU" b="1" dirty="0" err="1" smtClean="0"/>
              <a:t>він</a:t>
            </a:r>
            <a:r>
              <a:rPr lang="ru-RU" b="1" dirty="0" smtClean="0"/>
              <a:t> у 1821 </a:t>
            </a:r>
            <a:r>
              <a:rPr lang="ru-RU" b="1" dirty="0" err="1" smtClean="0"/>
              <a:t>році</a:t>
            </a:r>
            <a:r>
              <a:rPr lang="ru-RU" b="1" dirty="0" smtClean="0"/>
              <a:t> </a:t>
            </a:r>
            <a:r>
              <a:rPr lang="ru-RU" b="1" dirty="0"/>
              <a:t>помер. Наполеона </a:t>
            </a:r>
            <a:r>
              <a:rPr lang="ru-RU" b="1" dirty="0" err="1"/>
              <a:t>поважають</a:t>
            </a:r>
            <a:r>
              <a:rPr lang="ru-RU" b="1" dirty="0"/>
              <a:t> у </a:t>
            </a:r>
            <a:r>
              <a:rPr lang="ru-RU" b="1" dirty="0" err="1"/>
              <a:t>Франції</a:t>
            </a:r>
            <a:r>
              <a:rPr lang="ru-RU" b="1" dirty="0"/>
              <a:t> як </a:t>
            </a:r>
            <a:r>
              <a:rPr lang="ru-RU" b="1" dirty="0" err="1"/>
              <a:t>національного</a:t>
            </a:r>
            <a:r>
              <a:rPr lang="ru-RU" b="1" dirty="0"/>
              <a:t> героя.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опублікував</a:t>
            </a:r>
            <a:r>
              <a:rPr lang="ru-RU" b="1" dirty="0"/>
              <a:t> </a:t>
            </a:r>
            <a:r>
              <a:rPr lang="ru-RU" b="1" dirty="0" err="1"/>
              <a:t>Цивільний</a:t>
            </a:r>
            <a:r>
              <a:rPr lang="ru-RU" b="1" dirty="0"/>
              <a:t> Кодекс </a:t>
            </a:r>
            <a:r>
              <a:rPr lang="ru-RU" b="1" dirty="0" err="1"/>
              <a:t>Законів</a:t>
            </a:r>
            <a:r>
              <a:rPr lang="ru-RU" b="1" dirty="0"/>
              <a:t> (Закон Наполеона), </a:t>
            </a:r>
            <a:r>
              <a:rPr lang="ru-RU" b="1" dirty="0" err="1"/>
              <a:t>який</a:t>
            </a:r>
            <a:r>
              <a:rPr lang="ru-RU" b="1" dirty="0"/>
              <a:t> </a:t>
            </a:r>
            <a:r>
              <a:rPr lang="ru-RU" b="1" dirty="0" err="1"/>
              <a:t>покладено</a:t>
            </a:r>
            <a:r>
              <a:rPr lang="ru-RU" b="1" dirty="0"/>
              <a:t> в основу </a:t>
            </a:r>
            <a:r>
              <a:rPr lang="ru-RU" b="1" dirty="0" err="1"/>
              <a:t>системи</a:t>
            </a:r>
            <a:r>
              <a:rPr lang="ru-RU" b="1" dirty="0"/>
              <a:t> </a:t>
            </a:r>
            <a:r>
              <a:rPr lang="ru-RU" b="1" dirty="0" err="1"/>
              <a:t>законів</a:t>
            </a:r>
            <a:r>
              <a:rPr lang="ru-RU" b="1" dirty="0"/>
              <a:t> </a:t>
            </a:r>
            <a:r>
              <a:rPr lang="ru-RU" b="1" dirty="0" err="1"/>
              <a:t>сучасної</a:t>
            </a:r>
            <a:r>
              <a:rPr lang="ru-RU" b="1" dirty="0"/>
              <a:t> </a:t>
            </a:r>
            <a:r>
              <a:rPr lang="ru-RU" b="1" dirty="0" err="1"/>
              <a:t>Франції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61810" y="999321"/>
            <a:ext cx="30203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Новий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і </a:t>
            </a:r>
            <a:r>
              <a:rPr lang="ru-RU" sz="2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новітній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часи</a:t>
            </a:r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5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96752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Третя</a:t>
            </a:r>
            <a:r>
              <a:rPr lang="ru-RU" b="1" dirty="0"/>
              <a:t> </a:t>
            </a:r>
            <a:r>
              <a:rPr lang="ru-RU" b="1" dirty="0" err="1"/>
              <a:t>Республіка</a:t>
            </a:r>
            <a:r>
              <a:rPr lang="ru-RU" b="1" dirty="0"/>
              <a:t> (1870) створила державу з </a:t>
            </a:r>
            <a:r>
              <a:rPr lang="ru-RU" b="1" dirty="0" err="1"/>
              <a:t>республіканськими</a:t>
            </a:r>
            <a:r>
              <a:rPr lang="ru-RU" b="1" dirty="0"/>
              <a:t> </a:t>
            </a:r>
            <a:r>
              <a:rPr lang="ru-RU" b="1" dirty="0" err="1"/>
              <a:t>традиціями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Перша </a:t>
            </a:r>
            <a:r>
              <a:rPr lang="ru-RU" b="1" dirty="0" err="1"/>
              <a:t>світова</a:t>
            </a:r>
            <a:r>
              <a:rPr lang="ru-RU" b="1" dirty="0"/>
              <a:t> </a:t>
            </a:r>
            <a:r>
              <a:rPr lang="ru-RU" b="1" dirty="0" err="1"/>
              <a:t>війна</a:t>
            </a:r>
            <a:r>
              <a:rPr lang="ru-RU" b="1" dirty="0"/>
              <a:t> — </a:t>
            </a:r>
            <a:r>
              <a:rPr lang="ru-RU" b="1" dirty="0" err="1"/>
              <a:t>понад</a:t>
            </a:r>
            <a:r>
              <a:rPr lang="ru-RU" b="1" dirty="0"/>
              <a:t> </a:t>
            </a:r>
            <a:r>
              <a:rPr lang="ru-RU" b="1" dirty="0" err="1"/>
              <a:t>мільйон</a:t>
            </a:r>
            <a:r>
              <a:rPr lang="ru-RU" b="1" dirty="0"/>
              <a:t> </a:t>
            </a:r>
            <a:r>
              <a:rPr lang="ru-RU" b="1" dirty="0" err="1"/>
              <a:t>солдатів</a:t>
            </a:r>
            <a:r>
              <a:rPr lang="ru-RU" b="1" dirty="0"/>
              <a:t> </a:t>
            </a:r>
            <a:r>
              <a:rPr lang="ru-RU" b="1" dirty="0" err="1"/>
              <a:t>убитими</a:t>
            </a:r>
            <a:r>
              <a:rPr lang="ru-RU" b="1" dirty="0"/>
              <a:t>, </a:t>
            </a:r>
            <a:r>
              <a:rPr lang="ru-RU" b="1" dirty="0" err="1"/>
              <a:t>падіння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</a:t>
            </a:r>
            <a:r>
              <a:rPr lang="ru-RU" b="1" dirty="0" err="1"/>
              <a:t>промислового</a:t>
            </a:r>
            <a:r>
              <a:rPr lang="ru-RU" b="1" dirty="0"/>
              <a:t> </a:t>
            </a:r>
            <a:r>
              <a:rPr lang="ru-RU" b="1" dirty="0" err="1"/>
              <a:t>виробництва</a:t>
            </a:r>
            <a:r>
              <a:rPr lang="ru-RU" b="1" dirty="0"/>
              <a:t>. Друга </a:t>
            </a:r>
            <a:r>
              <a:rPr lang="ru-RU" b="1" dirty="0" err="1"/>
              <a:t>світова</a:t>
            </a:r>
            <a:r>
              <a:rPr lang="ru-RU" b="1" dirty="0"/>
              <a:t> </a:t>
            </a:r>
            <a:r>
              <a:rPr lang="ru-RU" b="1" dirty="0" err="1"/>
              <a:t>війна</a:t>
            </a:r>
            <a:r>
              <a:rPr lang="ru-RU" b="1" dirty="0"/>
              <a:t>.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війни</a:t>
            </a:r>
            <a:r>
              <a:rPr lang="ru-RU" b="1" dirty="0"/>
              <a:t> </a:t>
            </a:r>
            <a:r>
              <a:rPr lang="ru-RU" b="1" dirty="0" err="1"/>
              <a:t>Франція</a:t>
            </a:r>
            <a:r>
              <a:rPr lang="ru-RU" b="1" dirty="0"/>
              <a:t> </a:t>
            </a:r>
            <a:r>
              <a:rPr lang="ru-RU" b="1" dirty="0" err="1"/>
              <a:t>була</a:t>
            </a:r>
            <a:r>
              <a:rPr lang="ru-RU" b="1" dirty="0"/>
              <a:t> </a:t>
            </a:r>
            <a:r>
              <a:rPr lang="ru-RU" b="1" dirty="0" err="1"/>
              <a:t>окупована</a:t>
            </a:r>
            <a:r>
              <a:rPr lang="ru-RU" b="1" dirty="0"/>
              <a:t> </a:t>
            </a:r>
            <a:r>
              <a:rPr lang="ru-RU" b="1" dirty="0" err="1"/>
              <a:t>німецькими</a:t>
            </a:r>
            <a:r>
              <a:rPr lang="ru-RU" b="1" dirty="0"/>
              <a:t> </a:t>
            </a:r>
            <a:r>
              <a:rPr lang="ru-RU" b="1" dirty="0" err="1"/>
              <a:t>військами</a:t>
            </a:r>
            <a:r>
              <a:rPr lang="ru-RU" b="1" dirty="0"/>
              <a:t> і не чинила </a:t>
            </a:r>
            <a:r>
              <a:rPr lang="ru-RU" b="1" dirty="0" err="1"/>
              <a:t>опір</a:t>
            </a:r>
            <a:r>
              <a:rPr lang="ru-RU" b="1" dirty="0"/>
              <a:t>. 6 </a:t>
            </a:r>
            <a:r>
              <a:rPr lang="ru-RU" b="1" dirty="0" err="1"/>
              <a:t>червня</a:t>
            </a:r>
            <a:r>
              <a:rPr lang="ru-RU" b="1" dirty="0"/>
              <a:t> 1944 </a:t>
            </a:r>
            <a:r>
              <a:rPr lang="ru-RU" b="1" dirty="0" err="1"/>
              <a:t>союзницькі</a:t>
            </a:r>
            <a:r>
              <a:rPr lang="ru-RU" b="1" dirty="0"/>
              <a:t> </a:t>
            </a:r>
            <a:r>
              <a:rPr lang="ru-RU" b="1" dirty="0" err="1"/>
              <a:t>війська</a:t>
            </a:r>
            <a:r>
              <a:rPr lang="ru-RU" b="1" dirty="0"/>
              <a:t> </a:t>
            </a:r>
            <a:r>
              <a:rPr lang="ru-RU" b="1" dirty="0" err="1"/>
              <a:t>висадилися</a:t>
            </a:r>
            <a:r>
              <a:rPr lang="ru-RU" b="1" dirty="0"/>
              <a:t> на берегах </a:t>
            </a:r>
            <a:r>
              <a:rPr lang="ru-RU" b="1" dirty="0" err="1"/>
              <a:t>Нормандії</a:t>
            </a:r>
            <a:r>
              <a:rPr lang="ru-RU" b="1" dirty="0"/>
              <a:t> і </a:t>
            </a:r>
            <a:r>
              <a:rPr lang="ru-RU" b="1" dirty="0" err="1"/>
              <a:t>незабаром</a:t>
            </a:r>
            <a:r>
              <a:rPr lang="ru-RU" b="1" dirty="0"/>
              <a:t> </a:t>
            </a:r>
            <a:r>
              <a:rPr lang="ru-RU" b="1" dirty="0" err="1"/>
              <a:t>звільнили</a:t>
            </a:r>
            <a:r>
              <a:rPr lang="ru-RU" b="1" dirty="0"/>
              <a:t> Париж.</a:t>
            </a:r>
          </a:p>
          <a:p>
            <a:endParaRPr lang="ru-RU" b="1" dirty="0"/>
          </a:p>
          <a:p>
            <a:r>
              <a:rPr lang="ru-RU" b="1" dirty="0"/>
              <a:t>У 1946 р. </a:t>
            </a:r>
            <a:r>
              <a:rPr lang="ru-RU" b="1" dirty="0" err="1"/>
              <a:t>встановлена</a:t>
            </a:r>
            <a:r>
              <a:rPr lang="ru-RU" b="1" dirty="0"/>
              <a:t> </a:t>
            </a:r>
            <a:r>
              <a:rPr lang="ru-RU" b="1" dirty="0" err="1"/>
              <a:t>четверта</a:t>
            </a:r>
            <a:r>
              <a:rPr lang="ru-RU" b="1" dirty="0"/>
              <a:t> (</a:t>
            </a:r>
            <a:r>
              <a:rPr lang="en-US" b="1" dirty="0"/>
              <a:t>IV) </a:t>
            </a:r>
            <a:r>
              <a:rPr lang="ru-RU" b="1" dirty="0" err="1"/>
              <a:t>республіка</a:t>
            </a:r>
            <a:r>
              <a:rPr lang="ru-RU" b="1" dirty="0"/>
              <a:t>, яка </a:t>
            </a:r>
            <a:r>
              <a:rPr lang="ru-RU" b="1" dirty="0" err="1"/>
              <a:t>зіткнулася</a:t>
            </a:r>
            <a:r>
              <a:rPr lang="ru-RU" b="1" dirty="0"/>
              <a:t> з проблемами </a:t>
            </a:r>
            <a:r>
              <a:rPr lang="ru-RU" b="1" dirty="0" err="1"/>
              <a:t>деколонізації</a:t>
            </a:r>
            <a:r>
              <a:rPr lang="ru-RU" b="1" dirty="0"/>
              <a:t> (</a:t>
            </a:r>
            <a:r>
              <a:rPr lang="ru-RU" b="1" dirty="0" err="1"/>
              <a:t>війна</a:t>
            </a:r>
            <a:r>
              <a:rPr lang="ru-RU" b="1" dirty="0"/>
              <a:t> в </a:t>
            </a:r>
            <a:r>
              <a:rPr lang="ru-RU" b="1" dirty="0" err="1"/>
              <a:t>Індокитаї</a:t>
            </a:r>
            <a:r>
              <a:rPr lang="ru-RU" b="1" dirty="0"/>
              <a:t>, </a:t>
            </a:r>
            <a:r>
              <a:rPr lang="ru-RU" b="1" dirty="0" err="1"/>
              <a:t>хвилювання</a:t>
            </a:r>
            <a:r>
              <a:rPr lang="ru-RU" b="1" dirty="0"/>
              <a:t> в </a:t>
            </a:r>
            <a:r>
              <a:rPr lang="ru-RU" b="1" dirty="0" err="1"/>
              <a:t>Тунісі</a:t>
            </a:r>
            <a:r>
              <a:rPr lang="ru-RU" b="1" dirty="0"/>
              <a:t>, Марокко та </a:t>
            </a:r>
            <a:r>
              <a:rPr lang="ru-RU" b="1" dirty="0" err="1"/>
              <a:t>Алжирі</a:t>
            </a:r>
            <a:r>
              <a:rPr lang="ru-RU" b="1" dirty="0"/>
              <a:t>). </a:t>
            </a:r>
            <a:r>
              <a:rPr lang="ru-RU" b="1" dirty="0" err="1"/>
              <a:t>Нині</a:t>
            </a:r>
            <a:r>
              <a:rPr lang="ru-RU" b="1" dirty="0"/>
              <a:t> у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п'ята</a:t>
            </a:r>
            <a:r>
              <a:rPr lang="ru-RU" b="1" dirty="0"/>
              <a:t> (</a:t>
            </a:r>
            <a:r>
              <a:rPr lang="en-US" b="1" dirty="0"/>
              <a:t>V) </a:t>
            </a:r>
            <a:r>
              <a:rPr lang="ru-RU" b="1" dirty="0" err="1"/>
              <a:t>республіка</a:t>
            </a:r>
            <a:r>
              <a:rPr lang="ru-RU" b="1" dirty="0"/>
              <a:t>, </a:t>
            </a:r>
            <a:r>
              <a:rPr lang="ru-RU" b="1" dirty="0" err="1"/>
              <a:t>встановлена</a:t>
            </a:r>
            <a:r>
              <a:rPr lang="ru-RU" b="1" dirty="0"/>
              <a:t> в 1958 р. генералом де Голлем.</a:t>
            </a:r>
          </a:p>
          <a:p>
            <a:endParaRPr lang="ru-RU" b="1" dirty="0"/>
          </a:p>
          <a:p>
            <a:r>
              <a:rPr lang="ru-RU" b="1" dirty="0" err="1"/>
              <a:t>Після</a:t>
            </a:r>
            <a:r>
              <a:rPr lang="ru-RU" b="1" dirty="0"/>
              <a:t> </a:t>
            </a:r>
            <a:r>
              <a:rPr lang="ru-RU" b="1" dirty="0" err="1"/>
              <a:t>смерті</a:t>
            </a:r>
            <a:r>
              <a:rPr lang="ru-RU" b="1" dirty="0"/>
              <a:t> Франсуа </a:t>
            </a:r>
            <a:r>
              <a:rPr lang="ru-RU" b="1" dirty="0" err="1"/>
              <a:t>Міттерана</a:t>
            </a:r>
            <a:r>
              <a:rPr lang="ru-RU" b="1" dirty="0"/>
              <a:t> (</a:t>
            </a:r>
            <a:r>
              <a:rPr lang="ru-RU" b="1" dirty="0" err="1"/>
              <a:t>він</a:t>
            </a:r>
            <a:r>
              <a:rPr lang="ru-RU" b="1" dirty="0"/>
              <a:t> помер у </a:t>
            </a:r>
            <a:r>
              <a:rPr lang="ru-RU" b="1" dirty="0" err="1"/>
              <a:t>січні</a:t>
            </a:r>
            <a:r>
              <a:rPr lang="ru-RU" b="1" dirty="0"/>
              <a:t> 1996 року), Президентом </a:t>
            </a:r>
            <a:r>
              <a:rPr lang="ru-RU" b="1" dirty="0" err="1"/>
              <a:t>країни</a:t>
            </a:r>
            <a:r>
              <a:rPr lang="ru-RU" b="1" dirty="0"/>
              <a:t> став Жак Ширак. </a:t>
            </a:r>
            <a:r>
              <a:rPr lang="ru-RU" b="1" dirty="0" err="1"/>
              <a:t>Рішення</a:t>
            </a:r>
            <a:r>
              <a:rPr lang="ru-RU" b="1" dirty="0"/>
              <a:t> президента про </a:t>
            </a:r>
            <a:r>
              <a:rPr lang="ru-RU" b="1" dirty="0" err="1"/>
              <a:t>проведення</a:t>
            </a:r>
            <a:r>
              <a:rPr lang="ru-RU" b="1" dirty="0"/>
              <a:t> </a:t>
            </a:r>
            <a:r>
              <a:rPr lang="ru-RU" b="1" dirty="0" err="1"/>
              <a:t>ядерних</a:t>
            </a:r>
            <a:r>
              <a:rPr lang="ru-RU" b="1" dirty="0"/>
              <a:t> </a:t>
            </a:r>
            <a:r>
              <a:rPr lang="ru-RU" b="1" dirty="0" err="1"/>
              <a:t>випробувань</a:t>
            </a:r>
            <a:r>
              <a:rPr lang="ru-RU" b="1" dirty="0"/>
              <a:t> на </a:t>
            </a:r>
            <a:r>
              <a:rPr lang="ru-RU" b="1" dirty="0" err="1"/>
              <a:t>Полінезійському</a:t>
            </a:r>
            <a:r>
              <a:rPr lang="ru-RU" b="1" dirty="0"/>
              <a:t> </a:t>
            </a:r>
            <a:r>
              <a:rPr lang="ru-RU" b="1" dirty="0" err="1"/>
              <a:t>острові</a:t>
            </a:r>
            <a:r>
              <a:rPr lang="ru-RU" b="1" dirty="0"/>
              <a:t> Муруроа та </a:t>
            </a:r>
            <a:r>
              <a:rPr lang="ru-RU" b="1" dirty="0" err="1"/>
              <a:t>сусідньому</a:t>
            </a:r>
            <a:r>
              <a:rPr lang="ru-RU" b="1" dirty="0"/>
              <a:t> </a:t>
            </a:r>
            <a:r>
              <a:rPr lang="ru-RU" b="1" dirty="0" err="1"/>
              <a:t>атолі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визнане</a:t>
            </a:r>
            <a:r>
              <a:rPr lang="ru-RU" b="1" dirty="0"/>
              <a:t> у </a:t>
            </a:r>
            <a:r>
              <a:rPr lang="ru-RU" b="1" dirty="0" err="1"/>
              <a:t>самій</a:t>
            </a:r>
            <a:r>
              <a:rPr lang="ru-RU" b="1" dirty="0"/>
              <a:t> </a:t>
            </a:r>
            <a:r>
              <a:rPr lang="ru-RU" b="1" dirty="0" err="1"/>
              <a:t>Франції</a:t>
            </a:r>
            <a:r>
              <a:rPr lang="ru-RU" b="1" dirty="0"/>
              <a:t> і за кордоном як </a:t>
            </a:r>
            <a:r>
              <a:rPr lang="ru-RU" b="1" dirty="0" err="1"/>
              <a:t>образливе</a:t>
            </a:r>
            <a:r>
              <a:rPr lang="ru-RU" b="1" dirty="0"/>
              <a:t> і </a:t>
            </a:r>
            <a:r>
              <a:rPr lang="ru-RU" b="1" dirty="0" err="1"/>
              <a:t>незаконне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1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2598" y="41255"/>
            <a:ext cx="6226641" cy="175432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Фізико-географічне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положення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95581"/>
            <a:ext cx="91392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Франція</a:t>
            </a:r>
            <a:r>
              <a:rPr lang="ru-RU" b="1" dirty="0"/>
              <a:t> </a:t>
            </a:r>
            <a:r>
              <a:rPr lang="ru-RU" b="1" dirty="0" err="1"/>
              <a:t>займає</a:t>
            </a:r>
            <a:r>
              <a:rPr lang="ru-RU" b="1" dirty="0"/>
              <a:t> </a:t>
            </a:r>
            <a:r>
              <a:rPr lang="ru-RU" b="1" dirty="0" err="1"/>
              <a:t>західну</a:t>
            </a:r>
            <a:r>
              <a:rPr lang="ru-RU" b="1" dirty="0"/>
              <a:t> </a:t>
            </a:r>
            <a:r>
              <a:rPr lang="ru-RU" b="1" dirty="0" err="1"/>
              <a:t>частину</a:t>
            </a:r>
            <a:r>
              <a:rPr lang="ru-RU" b="1" dirty="0"/>
              <a:t> </a:t>
            </a:r>
            <a:r>
              <a:rPr lang="ru-RU" b="1" dirty="0" err="1"/>
              <a:t>Європейського</a:t>
            </a:r>
            <a:r>
              <a:rPr lang="ru-RU" b="1" dirty="0"/>
              <a:t> материка. </a:t>
            </a:r>
            <a:r>
              <a:rPr lang="ru-RU" b="1" dirty="0" err="1"/>
              <a:t>Завдяки</a:t>
            </a:r>
            <a:r>
              <a:rPr lang="ru-RU" b="1" dirty="0"/>
              <a:t> </a:t>
            </a:r>
            <a:r>
              <a:rPr lang="ru-RU" b="1" dirty="0" err="1"/>
              <a:t>своєму</a:t>
            </a:r>
            <a:r>
              <a:rPr lang="ru-RU" b="1" dirty="0"/>
              <a:t> </a:t>
            </a:r>
            <a:r>
              <a:rPr lang="ru-RU" b="1" dirty="0" err="1"/>
              <a:t>географічному</a:t>
            </a:r>
            <a:r>
              <a:rPr lang="ru-RU" b="1" dirty="0"/>
              <a:t> та </a:t>
            </a:r>
            <a:r>
              <a:rPr lang="ru-RU" b="1" dirty="0" err="1"/>
              <a:t>геополітичному</a:t>
            </a:r>
            <a:r>
              <a:rPr lang="ru-RU" b="1" dirty="0"/>
              <a:t> </a:t>
            </a:r>
            <a:r>
              <a:rPr lang="ru-RU" b="1" dirty="0" err="1"/>
              <a:t>розташуванню</a:t>
            </a:r>
            <a:r>
              <a:rPr lang="ru-RU" b="1" dirty="0"/>
              <a:t> </a:t>
            </a:r>
            <a:r>
              <a:rPr lang="ru-RU" b="1" dirty="0" err="1"/>
              <a:t>Францію</a:t>
            </a:r>
            <a:r>
              <a:rPr lang="ru-RU" b="1" dirty="0"/>
              <a:t> </a:t>
            </a:r>
            <a:r>
              <a:rPr lang="ru-RU" b="1" dirty="0" err="1"/>
              <a:t>нерідко</a:t>
            </a:r>
            <a:r>
              <a:rPr lang="ru-RU" b="1" dirty="0"/>
              <a:t> </a:t>
            </a:r>
            <a:r>
              <a:rPr lang="ru-RU" b="1" dirty="0" err="1"/>
              <a:t>називають</a:t>
            </a:r>
            <a:r>
              <a:rPr lang="ru-RU" b="1" dirty="0"/>
              <a:t> «центральною </a:t>
            </a:r>
            <a:r>
              <a:rPr lang="ru-RU" b="1" dirty="0" err="1"/>
              <a:t>країною</a:t>
            </a:r>
            <a:r>
              <a:rPr lang="ru-RU" b="1" dirty="0"/>
              <a:t> </a:t>
            </a:r>
            <a:r>
              <a:rPr lang="ru-RU" b="1" dirty="0" err="1"/>
              <a:t>Західної</a:t>
            </a:r>
            <a:r>
              <a:rPr lang="ru-RU" b="1" dirty="0"/>
              <a:t> </a:t>
            </a:r>
            <a:r>
              <a:rPr lang="ru-RU" b="1" dirty="0" err="1" smtClean="0"/>
              <a:t>Європи</a:t>
            </a:r>
            <a:r>
              <a:rPr lang="ru-RU" b="1" dirty="0" smtClean="0"/>
              <a:t>». </a:t>
            </a:r>
            <a:r>
              <a:rPr lang="ru-RU" b="1" dirty="0" err="1"/>
              <a:t>Франція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одночасний</a:t>
            </a:r>
            <a:r>
              <a:rPr lang="ru-RU" b="1" dirty="0"/>
              <a:t> </a:t>
            </a:r>
            <a:r>
              <a:rPr lang="ru-RU" b="1" dirty="0" err="1"/>
              <a:t>вихід</a:t>
            </a:r>
            <a:r>
              <a:rPr lang="ru-RU" b="1" dirty="0"/>
              <a:t> до </a:t>
            </a:r>
            <a:r>
              <a:rPr lang="ru-RU" b="1" dirty="0" err="1"/>
              <a:t>Атлантичного</a:t>
            </a:r>
            <a:r>
              <a:rPr lang="ru-RU" b="1" dirty="0"/>
              <a:t> океану, </a:t>
            </a:r>
            <a:r>
              <a:rPr lang="ru-RU" b="1" dirty="0" err="1"/>
              <a:t>Середземного</a:t>
            </a:r>
            <a:r>
              <a:rPr lang="ru-RU" b="1" dirty="0"/>
              <a:t> моря і через Ла-Манш у </a:t>
            </a:r>
            <a:r>
              <a:rPr lang="ru-RU" b="1" dirty="0" err="1"/>
              <a:t>Північне</a:t>
            </a:r>
            <a:r>
              <a:rPr lang="ru-RU" b="1" dirty="0"/>
              <a:t> море та </a:t>
            </a:r>
            <a:r>
              <a:rPr lang="ru-RU" b="1" dirty="0" err="1"/>
              <a:t>контролює</a:t>
            </a:r>
            <a:r>
              <a:rPr lang="ru-RU" b="1" dirty="0"/>
              <a:t> </a:t>
            </a:r>
            <a:r>
              <a:rPr lang="ru-RU" b="1" dirty="0" err="1"/>
              <a:t>головні</a:t>
            </a:r>
            <a:r>
              <a:rPr lang="ru-RU" b="1" dirty="0"/>
              <a:t> </a:t>
            </a:r>
            <a:r>
              <a:rPr lang="ru-RU" b="1" dirty="0" err="1"/>
              <a:t>гірські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 </a:t>
            </a:r>
            <a:r>
              <a:rPr lang="ru-RU" b="1" dirty="0" err="1"/>
              <a:t>Західної</a:t>
            </a:r>
            <a:r>
              <a:rPr lang="ru-RU" b="1" dirty="0"/>
              <a:t> </a:t>
            </a:r>
            <a:r>
              <a:rPr lang="ru-RU" b="1" dirty="0" err="1" smtClean="0"/>
              <a:t>Європи</a:t>
            </a:r>
            <a:r>
              <a:rPr lang="ru-RU" b="1" dirty="0" smtClean="0"/>
              <a:t>, </a:t>
            </a:r>
            <a:r>
              <a:rPr lang="ru-RU" b="1" dirty="0" err="1"/>
              <a:t>межує</a:t>
            </a:r>
            <a:r>
              <a:rPr lang="ru-RU" b="1" dirty="0"/>
              <a:t> з </a:t>
            </a:r>
            <a:r>
              <a:rPr lang="ru-RU" b="1" dirty="0" err="1"/>
              <a:t>Андоррою</a:t>
            </a:r>
            <a:r>
              <a:rPr lang="ru-RU" b="1" dirty="0"/>
              <a:t>, </a:t>
            </a:r>
            <a:r>
              <a:rPr lang="ru-RU" b="1" dirty="0" err="1"/>
              <a:t>Бельгією</a:t>
            </a:r>
            <a:r>
              <a:rPr lang="ru-RU" b="1" dirty="0"/>
              <a:t>, Люксембургом, </a:t>
            </a:r>
            <a:r>
              <a:rPr lang="ru-RU" b="1" dirty="0" err="1"/>
              <a:t>Німеччиною</a:t>
            </a:r>
            <a:r>
              <a:rPr lang="ru-RU" b="1" dirty="0"/>
              <a:t>, </a:t>
            </a:r>
            <a:r>
              <a:rPr lang="ru-RU" b="1" dirty="0" err="1"/>
              <a:t>Швейцарією</a:t>
            </a:r>
            <a:r>
              <a:rPr lang="ru-RU" b="1" dirty="0"/>
              <a:t>, </a:t>
            </a:r>
            <a:r>
              <a:rPr lang="ru-RU" b="1" dirty="0" err="1"/>
              <a:t>Італією</a:t>
            </a:r>
            <a:r>
              <a:rPr lang="ru-RU" b="1" dirty="0"/>
              <a:t> та </a:t>
            </a:r>
            <a:r>
              <a:rPr lang="ru-RU" b="1" dirty="0" err="1"/>
              <a:t>Іспанією</a:t>
            </a:r>
            <a:r>
              <a:rPr lang="ru-RU" b="1" dirty="0"/>
              <a:t>. За формою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територія</a:t>
            </a:r>
            <a:r>
              <a:rPr lang="ru-RU" b="1" dirty="0"/>
              <a:t> </a:t>
            </a:r>
            <a:r>
              <a:rPr lang="ru-RU" b="1" dirty="0" err="1"/>
              <a:t>вписується</a:t>
            </a:r>
            <a:r>
              <a:rPr lang="ru-RU" b="1" dirty="0"/>
              <a:t> в </a:t>
            </a:r>
            <a:r>
              <a:rPr lang="ru-RU" b="1" dirty="0" err="1"/>
              <a:t>шестикутник</a:t>
            </a:r>
            <a:r>
              <a:rPr lang="ru-RU" b="1" dirty="0"/>
              <a:t> (</a:t>
            </a:r>
            <a:r>
              <a:rPr lang="ru-RU" b="1" dirty="0" err="1"/>
              <a:t>французи</a:t>
            </a:r>
            <a:r>
              <a:rPr lang="ru-RU" b="1" dirty="0"/>
              <a:t> так і </a:t>
            </a:r>
            <a:r>
              <a:rPr lang="ru-RU" b="1" dirty="0" err="1"/>
              <a:t>називають</a:t>
            </a:r>
            <a:r>
              <a:rPr lang="ru-RU" b="1" dirty="0"/>
              <a:t> свою </a:t>
            </a:r>
            <a:r>
              <a:rPr lang="ru-RU" b="1" dirty="0" err="1" smtClean="0"/>
              <a:t>країну</a:t>
            </a:r>
            <a:r>
              <a:rPr lang="en-US" b="1" dirty="0" smtClean="0"/>
              <a:t>— </a:t>
            </a:r>
            <a:r>
              <a:rPr lang="ru-RU" b="1" dirty="0" err="1"/>
              <a:t>шестикутник</a:t>
            </a:r>
            <a:r>
              <a:rPr lang="ru-RU" b="1" dirty="0" smtClean="0"/>
              <a:t>).</a:t>
            </a:r>
            <a:endParaRPr lang="ru-RU" b="1" dirty="0"/>
          </a:p>
          <a:p>
            <a:r>
              <a:rPr lang="ru-RU" b="1" dirty="0"/>
              <a:t>У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представлені</a:t>
            </a:r>
            <a:r>
              <a:rPr lang="ru-RU" b="1" dirty="0"/>
              <a:t> три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типи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рельєфу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/>
              <a:t>— </a:t>
            </a:r>
            <a:r>
              <a:rPr lang="ru-RU" b="1" dirty="0" err="1"/>
              <a:t>високі</a:t>
            </a:r>
            <a:r>
              <a:rPr lang="ru-RU" b="1" dirty="0"/>
              <a:t> гори, </a:t>
            </a:r>
            <a:r>
              <a:rPr lang="ru-RU" b="1" dirty="0" err="1"/>
              <a:t>древнє</a:t>
            </a:r>
            <a:r>
              <a:rPr lang="ru-RU" b="1" dirty="0"/>
              <a:t> плато і </a:t>
            </a:r>
            <a:r>
              <a:rPr lang="ru-RU" b="1" dirty="0" err="1"/>
              <a:t>рівнини</a:t>
            </a:r>
            <a:r>
              <a:rPr lang="ru-RU" b="1" dirty="0"/>
              <a:t>. </a:t>
            </a:r>
            <a:r>
              <a:rPr lang="ru-RU" b="1" dirty="0" err="1"/>
              <a:t>Західні</a:t>
            </a:r>
            <a:r>
              <a:rPr lang="ru-RU" b="1" dirty="0"/>
              <a:t> і </a:t>
            </a:r>
            <a:r>
              <a:rPr lang="ru-RU" b="1" dirty="0" err="1"/>
              <a:t>північні</a:t>
            </a:r>
            <a:r>
              <a:rPr lang="ru-RU" b="1" dirty="0"/>
              <a:t> </a:t>
            </a:r>
            <a:r>
              <a:rPr lang="ru-RU" b="1" dirty="0" err="1"/>
              <a:t>райони</a:t>
            </a:r>
            <a:r>
              <a:rPr lang="ru-RU" b="1" dirty="0"/>
              <a:t> </a:t>
            </a:r>
            <a:r>
              <a:rPr lang="ru-RU" b="1" dirty="0" err="1"/>
              <a:t>Франції</a:t>
            </a:r>
            <a:r>
              <a:rPr lang="ru-RU" b="1" dirty="0"/>
              <a:t> — </a:t>
            </a:r>
            <a:r>
              <a:rPr lang="ru-RU" b="1" dirty="0" err="1"/>
              <a:t>рівнини</a:t>
            </a:r>
            <a:r>
              <a:rPr lang="ru-RU" b="1" dirty="0"/>
              <a:t> і </a:t>
            </a:r>
            <a:r>
              <a:rPr lang="ru-RU" b="1" dirty="0" err="1"/>
              <a:t>низькогір'я</a:t>
            </a:r>
            <a:r>
              <a:rPr lang="ru-RU" b="1" dirty="0"/>
              <a:t>. В </a:t>
            </a:r>
            <a:r>
              <a:rPr lang="ru-RU" b="1" dirty="0" err="1"/>
              <a:t>центрі</a:t>
            </a:r>
            <a:r>
              <a:rPr lang="ru-RU" b="1" dirty="0"/>
              <a:t> і на </a:t>
            </a:r>
            <a:r>
              <a:rPr lang="ru-RU" b="1" dirty="0" err="1"/>
              <a:t>сході</a:t>
            </a:r>
            <a:r>
              <a:rPr lang="ru-RU" b="1" dirty="0"/>
              <a:t> — </a:t>
            </a:r>
            <a:r>
              <a:rPr lang="ru-RU" b="1" dirty="0" err="1"/>
              <a:t>середньовисотні</a:t>
            </a:r>
            <a:r>
              <a:rPr lang="ru-RU" b="1" dirty="0"/>
              <a:t> гори. На </a:t>
            </a:r>
            <a:r>
              <a:rPr lang="ru-RU" b="1" dirty="0" err="1"/>
              <a:t>південному</a:t>
            </a:r>
            <a:r>
              <a:rPr lang="ru-RU" b="1" dirty="0"/>
              <a:t> </a:t>
            </a:r>
            <a:r>
              <a:rPr lang="ru-RU" b="1" dirty="0" err="1"/>
              <a:t>заході</a:t>
            </a:r>
            <a:r>
              <a:rPr lang="ru-RU" b="1" dirty="0"/>
              <a:t> — </a:t>
            </a:r>
            <a:r>
              <a:rPr lang="ru-RU" b="1" dirty="0" err="1"/>
              <a:t>Піренеї</a:t>
            </a:r>
            <a:r>
              <a:rPr lang="ru-RU" b="1" dirty="0"/>
              <a:t>. На </a:t>
            </a:r>
            <a:r>
              <a:rPr lang="ru-RU" b="1" dirty="0" err="1"/>
              <a:t>південному</a:t>
            </a:r>
            <a:r>
              <a:rPr lang="ru-RU" b="1" dirty="0"/>
              <a:t> </a:t>
            </a:r>
            <a:r>
              <a:rPr lang="ru-RU" b="1" dirty="0" err="1"/>
              <a:t>сході</a:t>
            </a:r>
            <a:r>
              <a:rPr lang="ru-RU" b="1" dirty="0"/>
              <a:t> — </a:t>
            </a:r>
            <a:r>
              <a:rPr lang="ru-RU" b="1" dirty="0" err="1"/>
              <a:t>Альпи</a:t>
            </a:r>
            <a:r>
              <a:rPr lang="ru-RU" b="1" dirty="0"/>
              <a:t> (</a:t>
            </a:r>
            <a:r>
              <a:rPr lang="ru-RU" b="1" dirty="0" err="1"/>
              <a:t>найвища</a:t>
            </a:r>
            <a:r>
              <a:rPr lang="ru-RU" b="1" dirty="0"/>
              <a:t> вершина </a:t>
            </a:r>
            <a:r>
              <a:rPr lang="ru-RU" b="1" dirty="0" err="1"/>
              <a:t>Франції</a:t>
            </a:r>
            <a:r>
              <a:rPr lang="ru-RU" b="1" dirty="0"/>
              <a:t> та </a:t>
            </a:r>
            <a:r>
              <a:rPr lang="ru-RU" b="1" dirty="0" err="1"/>
              <a:t>Західної</a:t>
            </a:r>
            <a:r>
              <a:rPr lang="ru-RU" b="1" dirty="0"/>
              <a:t> </a:t>
            </a:r>
            <a:r>
              <a:rPr lang="ru-RU" b="1" dirty="0" err="1"/>
              <a:t>Європи</a:t>
            </a:r>
            <a:r>
              <a:rPr lang="ru-RU" b="1" dirty="0"/>
              <a:t> — г. Монблан, 4807 м). </a:t>
            </a:r>
            <a:r>
              <a:rPr lang="ru-RU" b="1" dirty="0" err="1"/>
              <a:t>Інші</a:t>
            </a:r>
            <a:r>
              <a:rPr lang="ru-RU" b="1" dirty="0"/>
              <a:t> </a:t>
            </a:r>
            <a:r>
              <a:rPr lang="ru-RU" b="1" dirty="0" err="1"/>
              <a:t>великі</a:t>
            </a:r>
            <a:r>
              <a:rPr lang="ru-RU" b="1" dirty="0"/>
              <a:t> </a:t>
            </a:r>
            <a:r>
              <a:rPr lang="ru-RU" b="1" dirty="0" err="1"/>
              <a:t>гірські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 </a:t>
            </a:r>
            <a:r>
              <a:rPr lang="ru-RU" b="1" dirty="0" err="1"/>
              <a:t>окрім</a:t>
            </a:r>
            <a:r>
              <a:rPr lang="ru-RU" b="1" dirty="0"/>
              <a:t> </a:t>
            </a:r>
            <a:r>
              <a:rPr lang="ru-RU" b="1" dirty="0" err="1"/>
              <a:t>цих</a:t>
            </a:r>
            <a:r>
              <a:rPr lang="ru-RU" b="1" dirty="0"/>
              <a:t> — </a:t>
            </a:r>
            <a:r>
              <a:rPr lang="ru-RU" b="1" dirty="0" err="1"/>
              <a:t>Центральний</a:t>
            </a:r>
            <a:r>
              <a:rPr lang="ru-RU" b="1" dirty="0"/>
              <a:t> </a:t>
            </a:r>
            <a:r>
              <a:rPr lang="ru-RU" b="1" dirty="0" err="1"/>
              <a:t>Французький</a:t>
            </a:r>
            <a:r>
              <a:rPr lang="ru-RU" b="1" dirty="0"/>
              <a:t> </a:t>
            </a:r>
            <a:r>
              <a:rPr lang="ru-RU" b="1" dirty="0" err="1"/>
              <a:t>масив</a:t>
            </a:r>
            <a:r>
              <a:rPr lang="ru-RU" b="1" dirty="0"/>
              <a:t>, Юра, </a:t>
            </a:r>
            <a:r>
              <a:rPr lang="ru-RU" b="1" dirty="0" err="1"/>
              <a:t>Вогези</a:t>
            </a:r>
            <a:r>
              <a:rPr lang="ru-RU" b="1" dirty="0"/>
              <a:t> та </a:t>
            </a:r>
            <a:r>
              <a:rPr lang="ru-RU" b="1" dirty="0" err="1"/>
              <a:t>Севенни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Великі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ріки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/>
              <a:t>— Сена (</a:t>
            </a:r>
            <a:r>
              <a:rPr lang="ru-RU" b="1" dirty="0" err="1"/>
              <a:t>найдовша</a:t>
            </a:r>
            <a:r>
              <a:rPr lang="ru-RU" b="1" dirty="0"/>
              <a:t> </a:t>
            </a:r>
            <a:r>
              <a:rPr lang="ru-RU" b="1" dirty="0" err="1"/>
              <a:t>річка</a:t>
            </a:r>
            <a:r>
              <a:rPr lang="ru-RU" b="1" dirty="0"/>
              <a:t> </a:t>
            </a:r>
            <a:r>
              <a:rPr lang="ru-RU" b="1" dirty="0" err="1"/>
              <a:t>країни</a:t>
            </a:r>
            <a:r>
              <a:rPr lang="ru-RU" b="1" dirty="0"/>
              <a:t>, 1012 км), Рона, Луара, Гаронна, Рейн (</a:t>
            </a:r>
            <a:r>
              <a:rPr lang="ru-RU" b="1" dirty="0" err="1"/>
              <a:t>вздовж</a:t>
            </a:r>
            <a:r>
              <a:rPr lang="ru-RU" b="1" dirty="0"/>
              <a:t> кордону з </a:t>
            </a:r>
            <a:r>
              <a:rPr lang="ru-RU" b="1" dirty="0" err="1"/>
              <a:t>Німеччиною</a:t>
            </a:r>
            <a:r>
              <a:rPr lang="ru-R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983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7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0272" y="404663"/>
            <a:ext cx="16161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ЕГП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74217"/>
            <a:ext cx="5216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Font typeface="+mj-lt"/>
              <a:buAutoNum type="arabicPeriod"/>
            </a:pPr>
            <a:r>
              <a:rPr lang="ru-RU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Країни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-сусіди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504722"/>
            <a:ext cx="5203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2. Вихід до моря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21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48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Країни-сусіди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0262" y="1038892"/>
            <a:ext cx="5285050" cy="923330"/>
            <a:chOff x="49288" y="1120675"/>
            <a:chExt cx="5285050" cy="92333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9288" y="1120675"/>
              <a:ext cx="352821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Андорра</a:t>
              </a:r>
              <a:endPara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545" y="1265761"/>
              <a:ext cx="1178793" cy="77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9287" y="1500557"/>
            <a:ext cx="7660385" cy="1466778"/>
            <a:chOff x="49287" y="1500557"/>
            <a:chExt cx="7660385" cy="146677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9287" y="2044005"/>
              <a:ext cx="30653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Бельгія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063" y="1500557"/>
              <a:ext cx="1806609" cy="101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59304" y="2952319"/>
            <a:ext cx="6330091" cy="923330"/>
            <a:chOff x="59304" y="2952319"/>
            <a:chExt cx="6330091" cy="923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9304" y="2952319"/>
              <a:ext cx="460106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Люксембург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109" y="3044865"/>
              <a:ext cx="1584286" cy="74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0262" y="3228689"/>
            <a:ext cx="8249220" cy="1588724"/>
            <a:chOff x="59304" y="3210255"/>
            <a:chExt cx="8249220" cy="158872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9304" y="3875649"/>
              <a:ext cx="41072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Німеччина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199" y="3210255"/>
              <a:ext cx="1457325" cy="111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395536" y="4817413"/>
            <a:ext cx="5865830" cy="923330"/>
            <a:chOff x="92695" y="4798979"/>
            <a:chExt cx="5865830" cy="92333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2695" y="4798979"/>
              <a:ext cx="419057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Швейцарія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531" y="4930163"/>
              <a:ext cx="1600994" cy="660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62602" y="5609558"/>
            <a:ext cx="4568765" cy="1035133"/>
            <a:chOff x="162602" y="5609558"/>
            <a:chExt cx="4568765" cy="103513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62602" y="5721361"/>
              <a:ext cx="25506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Італія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917" y="5609558"/>
              <a:ext cx="13144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821781" y="4679002"/>
            <a:ext cx="3841961" cy="1985071"/>
            <a:chOff x="4821781" y="4679002"/>
            <a:chExt cx="3841961" cy="198507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821781" y="5740743"/>
              <a:ext cx="29562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685800" indent="-685800" algn="ctr">
                <a:buFont typeface="Arial" pitchFamily="34" charset="0"/>
                <a:buChar char="•"/>
              </a:pPr>
              <a:r>
                <a:rPr lang="ru-RU" sz="5400" b="1" cap="none" spc="0" dirty="0" err="1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Іспанія</a:t>
              </a:r>
              <a:endParaRPr lang="ru-RU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3596" y="4679002"/>
              <a:ext cx="1440146" cy="930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95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892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Франція</a:t>
            </a:r>
            <a:r>
              <a:rPr lang="ru-RU" sz="2400" b="1" dirty="0"/>
              <a:t> - </a:t>
            </a:r>
            <a:r>
              <a:rPr lang="ru-RU" sz="2400" b="1" dirty="0" err="1"/>
              <a:t>країна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подарувала</a:t>
            </a:r>
            <a:r>
              <a:rPr lang="ru-RU" sz="2400" b="1" dirty="0"/>
              <a:t> </a:t>
            </a:r>
            <a:r>
              <a:rPr lang="ru-RU" sz="2400" b="1" dirty="0" err="1"/>
              <a:t>світові</a:t>
            </a:r>
            <a:r>
              <a:rPr lang="ru-RU" sz="2400" b="1" dirty="0"/>
              <a:t> </a:t>
            </a:r>
            <a:r>
              <a:rPr lang="ru-RU" sz="2400" b="1" dirty="0" err="1"/>
              <a:t>стільки</a:t>
            </a:r>
            <a:r>
              <a:rPr lang="ru-RU" sz="2400" b="1" dirty="0"/>
              <a:t> </a:t>
            </a:r>
            <a:r>
              <a:rPr lang="ru-RU" sz="2400" b="1" dirty="0" err="1"/>
              <a:t>прекрасних</a:t>
            </a:r>
            <a:r>
              <a:rPr lang="ru-RU" sz="2400" b="1" dirty="0"/>
              <a:t> </a:t>
            </a:r>
            <a:r>
              <a:rPr lang="ru-RU" sz="2400" b="1" dirty="0" err="1"/>
              <a:t>творів</a:t>
            </a:r>
            <a:r>
              <a:rPr lang="ru-RU" sz="2400" b="1" dirty="0"/>
              <a:t> </a:t>
            </a:r>
            <a:r>
              <a:rPr lang="ru-RU" sz="2400" b="1" dirty="0" err="1"/>
              <a:t>мистецтва</a:t>
            </a:r>
            <a:r>
              <a:rPr lang="ru-RU" sz="2400" b="1" dirty="0"/>
              <a:t>, моду й </a:t>
            </a:r>
            <a:r>
              <a:rPr lang="ru-RU" sz="2400" b="1" dirty="0" err="1"/>
              <a:t>шампанське</a:t>
            </a:r>
            <a:r>
              <a:rPr lang="ru-RU" sz="2400" b="1" dirty="0"/>
              <a:t>, коньяк і </a:t>
            </a:r>
            <a:r>
              <a:rPr lang="ru-RU" sz="2400" b="1" dirty="0" err="1"/>
              <a:t>парфуми</a:t>
            </a:r>
            <a:r>
              <a:rPr lang="ru-RU" sz="2400" b="1" dirty="0"/>
              <a:t>. </a:t>
            </a:r>
            <a:r>
              <a:rPr lang="ru-RU" sz="2400" b="1" dirty="0" err="1"/>
              <a:t>Батьківщина</a:t>
            </a:r>
            <a:r>
              <a:rPr lang="ru-RU" sz="2400" b="1" dirty="0"/>
              <a:t> Наполеона й </a:t>
            </a:r>
            <a:r>
              <a:rPr lang="ru-RU" sz="2400" b="1" dirty="0" err="1"/>
              <a:t>Едіт</a:t>
            </a:r>
            <a:r>
              <a:rPr lang="ru-RU" sz="2400" b="1" dirty="0"/>
              <a:t> </a:t>
            </a:r>
            <a:r>
              <a:rPr lang="ru-RU" sz="2400" b="1" dirty="0" err="1"/>
              <a:t>Піаф</a:t>
            </a:r>
            <a:r>
              <a:rPr lang="ru-RU" sz="2400" b="1" dirty="0"/>
              <a:t>, </a:t>
            </a:r>
            <a:r>
              <a:rPr lang="ru-RU" sz="2400" b="1" dirty="0" err="1"/>
              <a:t>мушкетерів</a:t>
            </a:r>
            <a:r>
              <a:rPr lang="ru-RU" sz="2400" b="1" dirty="0"/>
              <a:t> і </a:t>
            </a:r>
            <a:r>
              <a:rPr lang="ru-RU" sz="2400" b="1" dirty="0" err="1"/>
              <a:t>трубадурів</a:t>
            </a:r>
            <a:r>
              <a:rPr lang="ru-RU" sz="2400" b="1" dirty="0"/>
              <a:t>, великих </a:t>
            </a:r>
            <a:r>
              <a:rPr lang="ru-RU" sz="2400" b="1" dirty="0" err="1"/>
              <a:t>ідей</a:t>
            </a:r>
            <a:r>
              <a:rPr lang="ru-RU" sz="2400" b="1" dirty="0"/>
              <a:t> і </a:t>
            </a:r>
            <a:r>
              <a:rPr lang="ru-RU" sz="2400" b="1" dirty="0" err="1"/>
              <a:t>вишуканої</a:t>
            </a:r>
            <a:r>
              <a:rPr lang="ru-RU" sz="2400" b="1" dirty="0"/>
              <a:t> </a:t>
            </a:r>
            <a:r>
              <a:rPr lang="ru-RU" sz="2400" b="1" dirty="0" err="1"/>
              <a:t>кухні</a:t>
            </a:r>
            <a:r>
              <a:rPr lang="ru-RU" sz="2400" b="1" dirty="0"/>
              <a:t>. У </a:t>
            </a:r>
            <a:r>
              <a:rPr lang="ru-RU" sz="2400" b="1" dirty="0" err="1"/>
              <a:t>Франції</a:t>
            </a:r>
            <a:r>
              <a:rPr lang="ru-RU" sz="2400" b="1" dirty="0"/>
              <a:t> </a:t>
            </a:r>
            <a:r>
              <a:rPr lang="ru-RU" sz="2400" b="1" dirty="0" err="1"/>
              <a:t>людина</a:t>
            </a:r>
            <a:r>
              <a:rPr lang="ru-RU" sz="2400" b="1" dirty="0"/>
              <a:t> </a:t>
            </a:r>
            <a:r>
              <a:rPr lang="ru-RU" sz="2400" b="1" dirty="0" err="1"/>
              <a:t>вперше</a:t>
            </a:r>
            <a:r>
              <a:rPr lang="ru-RU" sz="2400" b="1" dirty="0"/>
              <a:t> </a:t>
            </a:r>
            <a:r>
              <a:rPr lang="ru-RU" sz="2400" b="1" dirty="0" err="1"/>
              <a:t>відірвалася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Землі</a:t>
            </a:r>
            <a:r>
              <a:rPr lang="ru-RU" sz="2400" b="1" dirty="0"/>
              <a:t> й </a:t>
            </a:r>
            <a:r>
              <a:rPr lang="ru-RU" sz="2400" b="1" dirty="0" err="1"/>
              <a:t>полетіла</a:t>
            </a:r>
            <a:r>
              <a:rPr lang="ru-RU" sz="2400" b="1" dirty="0"/>
              <a:t> на </a:t>
            </a:r>
            <a:r>
              <a:rPr lang="ru-RU" sz="2400" b="1" dirty="0" err="1"/>
              <a:t>повітряній</a:t>
            </a:r>
            <a:r>
              <a:rPr lang="ru-RU" sz="2400" b="1" dirty="0"/>
              <a:t> </a:t>
            </a:r>
            <a:r>
              <a:rPr lang="ru-RU" sz="2400" b="1" dirty="0" err="1"/>
              <a:t>кулі</a:t>
            </a:r>
            <a:r>
              <a:rPr lang="ru-RU" sz="2400" b="1" dirty="0"/>
              <a:t>, </a:t>
            </a:r>
            <a:r>
              <a:rPr lang="ru-RU" sz="2400" b="1" dirty="0" err="1"/>
              <a:t>з`явилася</a:t>
            </a:r>
            <a:r>
              <a:rPr lang="ru-RU" sz="2400" b="1" dirty="0"/>
              <a:t> перша </a:t>
            </a:r>
            <a:r>
              <a:rPr lang="ru-RU" sz="2400" b="1" dirty="0" err="1"/>
              <a:t>кінострічка</a:t>
            </a:r>
            <a:r>
              <a:rPr lang="ru-RU" sz="2400" b="1" dirty="0"/>
              <a:t> </a:t>
            </a:r>
            <a:r>
              <a:rPr lang="ru-RU" sz="2400" b="1" dirty="0" err="1"/>
              <a:t>братів</a:t>
            </a:r>
            <a:r>
              <a:rPr lang="ru-RU" sz="2400" b="1" dirty="0"/>
              <a:t> Люмьер, </a:t>
            </a:r>
            <a:r>
              <a:rPr lang="ru-RU" sz="2400" b="1" dirty="0" err="1"/>
              <a:t>піднялися</a:t>
            </a:r>
            <a:r>
              <a:rPr lang="ru-RU" sz="2400" b="1" dirty="0"/>
              <a:t> до неба </a:t>
            </a:r>
            <a:r>
              <a:rPr lang="ru-RU" sz="2400" b="1" dirty="0" err="1"/>
              <a:t>перші</a:t>
            </a:r>
            <a:r>
              <a:rPr lang="ru-RU" sz="2400" b="1" dirty="0"/>
              <a:t> </a:t>
            </a:r>
            <a:r>
              <a:rPr lang="ru-RU" sz="2400" b="1" dirty="0" err="1"/>
              <a:t>готичні</a:t>
            </a:r>
            <a:r>
              <a:rPr lang="ru-RU" sz="2400" b="1" dirty="0"/>
              <a:t> </a:t>
            </a:r>
            <a:r>
              <a:rPr lang="ru-RU" sz="2400" b="1" dirty="0" err="1"/>
              <a:t>собори</a:t>
            </a:r>
            <a:r>
              <a:rPr lang="ru-RU" sz="2400" b="1" dirty="0"/>
              <a:t>. </a:t>
            </a:r>
            <a:r>
              <a:rPr lang="ru-RU" sz="2400" b="1" dirty="0" err="1"/>
              <a:t>Вигляд</a:t>
            </a:r>
            <a:r>
              <a:rPr lang="ru-RU" sz="2400" b="1" dirty="0"/>
              <a:t> </a:t>
            </a:r>
            <a:r>
              <a:rPr lang="ru-RU" sz="2400" b="1" dirty="0" err="1"/>
              <a:t>багатьох</a:t>
            </a:r>
            <a:r>
              <a:rPr lang="ru-RU" sz="2400" b="1" dirty="0"/>
              <a:t> </a:t>
            </a:r>
            <a:r>
              <a:rPr lang="ru-RU" sz="2400" b="1" dirty="0" err="1"/>
              <a:t>міст</a:t>
            </a:r>
            <a:r>
              <a:rPr lang="ru-RU" sz="2400" b="1" dirty="0"/>
              <a:t> </a:t>
            </a:r>
            <a:r>
              <a:rPr lang="ru-RU" sz="2400" b="1" dirty="0" err="1"/>
              <a:t>світу</a:t>
            </a:r>
            <a:r>
              <a:rPr lang="ru-RU" sz="2400" b="1" dirty="0"/>
              <a:t> </a:t>
            </a:r>
            <a:r>
              <a:rPr lang="ru-RU" sz="2400" b="1" dirty="0" err="1"/>
              <a:t>створювався</a:t>
            </a:r>
            <a:r>
              <a:rPr lang="ru-RU" sz="2400" b="1" dirty="0"/>
              <a:t> </a:t>
            </a:r>
            <a:r>
              <a:rPr lang="ru-RU" sz="2400" b="1" dirty="0" err="1"/>
              <a:t>під</a:t>
            </a:r>
            <a:r>
              <a:rPr lang="ru-RU" sz="2400" b="1" dirty="0"/>
              <a:t> </a:t>
            </a:r>
            <a:r>
              <a:rPr lang="ru-RU" sz="2400" b="1" dirty="0" err="1"/>
              <a:t>впливом</a:t>
            </a:r>
            <a:r>
              <a:rPr lang="ru-RU" sz="2400" b="1" dirty="0"/>
              <a:t> </a:t>
            </a:r>
            <a:r>
              <a:rPr lang="ru-RU" sz="2400" b="1" dirty="0" err="1"/>
              <a:t>ідей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народились в </a:t>
            </a:r>
            <a:r>
              <a:rPr lang="ru-RU" sz="2400" b="1" dirty="0" err="1"/>
              <a:t>цій</a:t>
            </a:r>
            <a:r>
              <a:rPr lang="ru-RU" sz="2400" b="1" dirty="0"/>
              <a:t> </a:t>
            </a:r>
            <a:r>
              <a:rPr lang="ru-RU" sz="2400" b="1" dirty="0" err="1"/>
              <a:t>великій</a:t>
            </a:r>
            <a:r>
              <a:rPr lang="ru-RU" sz="2400" b="1" dirty="0"/>
              <a:t> </a:t>
            </a:r>
            <a:r>
              <a:rPr lang="ru-RU" sz="2400" b="1" dirty="0" err="1"/>
              <a:t>країні</a:t>
            </a:r>
            <a:r>
              <a:rPr lang="ru-RU" sz="2400" b="1" dirty="0" smtClean="0"/>
              <a:t>.</a:t>
            </a:r>
          </a:p>
          <a:p>
            <a:r>
              <a:rPr lang="ru-RU" sz="2400" b="1" dirty="0"/>
              <a:t>Париж - </a:t>
            </a:r>
            <a:r>
              <a:rPr lang="ru-RU" sz="2400" b="1" dirty="0" err="1"/>
              <a:t>це</a:t>
            </a:r>
            <a:r>
              <a:rPr lang="ru-RU" sz="2400" b="1" dirty="0"/>
              <a:t> Лувр, </a:t>
            </a:r>
            <a:r>
              <a:rPr lang="ru-RU" sz="2400" b="1" dirty="0" err="1"/>
              <a:t>Тріумфальна</a:t>
            </a:r>
            <a:r>
              <a:rPr lang="ru-RU" sz="2400" b="1" dirty="0"/>
              <a:t> арка, </a:t>
            </a:r>
            <a:r>
              <a:rPr lang="ru-RU" sz="2400" b="1" dirty="0" err="1"/>
              <a:t>Єлисейські</a:t>
            </a:r>
            <a:r>
              <a:rPr lang="ru-RU" sz="2400" b="1" dirty="0"/>
              <a:t> поля, </a:t>
            </a:r>
            <a:r>
              <a:rPr lang="ru-RU" sz="2400" b="1" dirty="0" err="1"/>
              <a:t>Марсове</a:t>
            </a:r>
            <a:r>
              <a:rPr lang="ru-RU" sz="2400" b="1" dirty="0"/>
              <a:t> поле, </a:t>
            </a:r>
            <a:r>
              <a:rPr lang="ru-RU" sz="2400" b="1" dirty="0" err="1"/>
              <a:t>Ейфелева</a:t>
            </a:r>
            <a:r>
              <a:rPr lang="ru-RU" sz="2400" b="1" dirty="0"/>
              <a:t> вежа, </a:t>
            </a:r>
            <a:r>
              <a:rPr lang="ru-RU" sz="2400" b="1" dirty="0" err="1"/>
              <a:t>Будинок</a:t>
            </a:r>
            <a:r>
              <a:rPr lang="ru-RU" sz="2400" b="1" dirty="0"/>
              <a:t> </a:t>
            </a:r>
            <a:r>
              <a:rPr lang="ru-RU" sz="2400" b="1" dirty="0" err="1"/>
              <a:t>інвалідів</a:t>
            </a:r>
            <a:r>
              <a:rPr lang="ru-RU" sz="2400" b="1" dirty="0"/>
              <a:t>, </a:t>
            </a:r>
            <a:r>
              <a:rPr lang="ru-RU" sz="2400" b="1" dirty="0" err="1"/>
              <a:t>Трокадеро</a:t>
            </a:r>
            <a:r>
              <a:rPr lang="ru-RU" sz="2400" b="1" dirty="0"/>
              <a:t>, Ля </a:t>
            </a:r>
            <a:r>
              <a:rPr lang="ru-RU" sz="2400" b="1" dirty="0" err="1"/>
              <a:t>Дефанс</a:t>
            </a:r>
            <a:r>
              <a:rPr lang="ru-RU" sz="2400" b="1" dirty="0"/>
              <a:t> - </a:t>
            </a:r>
            <a:r>
              <a:rPr lang="ru-RU" sz="2400" b="1" dirty="0" err="1"/>
              <a:t>суперсучасний</a:t>
            </a:r>
            <a:r>
              <a:rPr lang="ru-RU" sz="2400" b="1" dirty="0"/>
              <a:t> район Парижа.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89" y="4433743"/>
            <a:ext cx="2592288" cy="1947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03" y="4433743"/>
            <a:ext cx="2668227" cy="2009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46712"/>
            <a:ext cx="2880320" cy="19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157" y="404664"/>
            <a:ext cx="4701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Вихід до моря: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12777" y="2852936"/>
            <a:ext cx="936955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Франція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має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одночасний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вихід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Атлантичного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океану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Середземного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моря і через 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Ла-Манш 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</a:t>
            </a:r>
            <a:r>
              <a:rPr lang="ru-RU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Північне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море</a:t>
            </a:r>
          </a:p>
        </p:txBody>
      </p:sp>
    </p:spTree>
    <p:extLst>
      <p:ext uri="{BB962C8B-B14F-4D97-AF65-F5344CB8AC3E}">
        <p14:creationId xmlns:p14="http://schemas.microsoft.com/office/powerpoint/2010/main" val="33690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211" y="1628800"/>
            <a:ext cx="824193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Природні умови</a:t>
            </a:r>
          </a:p>
          <a:p>
            <a:pPr algn="ctr"/>
            <a:r>
              <a:rPr lang="uk-UA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ПРП</a:t>
            </a:r>
            <a:endParaRPr lang="ru-RU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211" y="4149080"/>
            <a:ext cx="518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Опис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5301208"/>
            <a:ext cx="4356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Arial" pitchFamily="34" charset="0"/>
              <a:buChar char="•"/>
            </a:pP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Оцінка ПРП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7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67944" cy="270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99172" y="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Тектоніка</a:t>
            </a:r>
            <a:r>
              <a:rPr lang="ru-RU" b="1" dirty="0"/>
              <a:t> і </a:t>
            </a:r>
            <a:r>
              <a:rPr lang="ru-RU" b="1" dirty="0" err="1"/>
              <a:t>рельєф</a:t>
            </a:r>
            <a:r>
              <a:rPr lang="ru-RU" b="1" dirty="0"/>
              <a:t>.</a:t>
            </a:r>
            <a:r>
              <a:rPr lang="ru-RU" dirty="0"/>
              <a:t> </a:t>
            </a:r>
            <a:r>
              <a:rPr lang="ru-RU" b="1" dirty="0"/>
              <a:t>Велика </a:t>
            </a:r>
            <a:r>
              <a:rPr lang="ru-RU" b="1" dirty="0" err="1"/>
              <a:t>частина</a:t>
            </a:r>
            <a:r>
              <a:rPr lang="ru-RU" b="1" dirty="0"/>
              <a:t> </a:t>
            </a:r>
            <a:r>
              <a:rPr lang="ru-RU" b="1" dirty="0" err="1"/>
              <a:t>території</a:t>
            </a:r>
            <a:r>
              <a:rPr lang="ru-RU" b="1" dirty="0"/>
              <a:t>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належить</a:t>
            </a:r>
            <a:r>
              <a:rPr lang="ru-RU" b="1" dirty="0"/>
              <a:t> до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/>
              <a:t>герцинської</a:t>
            </a:r>
            <a:r>
              <a:rPr lang="ru-RU" b="1" dirty="0"/>
              <a:t> </a:t>
            </a:r>
            <a:r>
              <a:rPr lang="ru-RU" b="1" dirty="0" err="1"/>
              <a:t>складчастості</a:t>
            </a:r>
            <a:r>
              <a:rPr lang="ru-RU" b="1" dirty="0" smtClean="0"/>
              <a:t>.</a:t>
            </a:r>
          </a:p>
          <a:p>
            <a:r>
              <a:rPr lang="ru-RU" b="1" dirty="0" err="1"/>
              <a:t>Сучасна</a:t>
            </a:r>
            <a:r>
              <a:rPr lang="ru-RU" b="1" dirty="0"/>
              <a:t> структура </a:t>
            </a:r>
            <a:r>
              <a:rPr lang="ru-RU" b="1" dirty="0" err="1"/>
              <a:t>епігерцинської</a:t>
            </a:r>
            <a:r>
              <a:rPr lang="ru-RU" b="1" dirty="0"/>
              <a:t> </a:t>
            </a:r>
            <a:r>
              <a:rPr lang="ru-RU" b="1" dirty="0" err="1"/>
              <a:t>платформи</a:t>
            </a:r>
            <a:r>
              <a:rPr lang="ru-RU" b="1" dirty="0"/>
              <a:t> </a:t>
            </a:r>
            <a:r>
              <a:rPr lang="ru-RU" b="1" dirty="0" err="1"/>
              <a:t>складається</a:t>
            </a:r>
            <a:r>
              <a:rPr lang="ru-RU" b="1" dirty="0"/>
              <a:t> з </a:t>
            </a:r>
            <a:r>
              <a:rPr lang="ru-RU" b="1" dirty="0" err="1"/>
              <a:t>древніх</a:t>
            </a:r>
            <a:r>
              <a:rPr lang="ru-RU" b="1" dirty="0"/>
              <a:t> </a:t>
            </a:r>
            <a:r>
              <a:rPr lang="ru-RU" b="1" dirty="0" err="1" smtClean="0"/>
              <a:t>масивів</a:t>
            </a:r>
            <a:r>
              <a:rPr lang="ru-RU" b="1" dirty="0" smtClean="0"/>
              <a:t>,</a:t>
            </a:r>
            <a:r>
              <a:rPr lang="ru-RU" b="1" dirty="0"/>
              <a:t> </a:t>
            </a:r>
            <a:r>
              <a:rPr lang="ru-RU" b="1" dirty="0" err="1"/>
              <a:t>складених</a:t>
            </a:r>
            <a:r>
              <a:rPr lang="ru-RU" b="1" dirty="0"/>
              <a:t> </a:t>
            </a:r>
            <a:r>
              <a:rPr lang="ru-RU" b="1" dirty="0" err="1"/>
              <a:t>складчастими</a:t>
            </a:r>
            <a:r>
              <a:rPr lang="ru-RU" b="1" dirty="0"/>
              <a:t> комплексами </a:t>
            </a:r>
            <a:r>
              <a:rPr lang="ru-RU" b="1" dirty="0" err="1"/>
              <a:t>верхнього</a:t>
            </a:r>
            <a:r>
              <a:rPr lang="ru-RU" b="1" dirty="0"/>
              <a:t> </a:t>
            </a:r>
            <a:r>
              <a:rPr lang="ru-RU" b="1" dirty="0" err="1" smtClean="0"/>
              <a:t>докембрію</a:t>
            </a:r>
            <a:r>
              <a:rPr lang="ru-RU" b="1" dirty="0" smtClean="0"/>
              <a:t>,</a:t>
            </a:r>
            <a:r>
              <a:rPr lang="ru-RU" b="1" dirty="0"/>
              <a:t> і </a:t>
            </a:r>
            <a:r>
              <a:rPr lang="ru-RU" b="1" dirty="0" smtClean="0"/>
              <a:t>палеозою.</a:t>
            </a:r>
          </a:p>
          <a:p>
            <a:r>
              <a:rPr lang="ru-RU" b="1" dirty="0" err="1"/>
              <a:t>Південна</a:t>
            </a:r>
            <a:r>
              <a:rPr lang="ru-RU" b="1" dirty="0"/>
              <a:t>, </a:t>
            </a:r>
            <a:r>
              <a:rPr lang="ru-RU" b="1" dirty="0" err="1"/>
              <a:t>Південно-Західна</a:t>
            </a:r>
            <a:r>
              <a:rPr lang="ru-RU" b="1" dirty="0"/>
              <a:t> і </a:t>
            </a:r>
            <a:r>
              <a:rPr lang="ru-RU" b="1" dirty="0" err="1"/>
              <a:t>Південно-Східна</a:t>
            </a:r>
            <a:r>
              <a:rPr lang="ru-RU" b="1" dirty="0"/>
              <a:t> </a:t>
            </a:r>
            <a:r>
              <a:rPr lang="ru-RU" b="1" dirty="0" err="1"/>
              <a:t>Франція</a:t>
            </a:r>
            <a:r>
              <a:rPr lang="ru-RU" b="1" dirty="0"/>
              <a:t> належать до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/>
              <a:t>альпійської</a:t>
            </a:r>
            <a:r>
              <a:rPr lang="ru-RU" b="1" dirty="0"/>
              <a:t> </a:t>
            </a:r>
            <a:r>
              <a:rPr lang="ru-RU" b="1" dirty="0" err="1"/>
              <a:t>складчастості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729244"/>
            <a:ext cx="4099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Франції</a:t>
            </a:r>
            <a:r>
              <a:rPr lang="ru-RU" b="1" dirty="0"/>
              <a:t> </a:t>
            </a:r>
            <a:r>
              <a:rPr lang="ru-RU" b="1" dirty="0" err="1"/>
              <a:t>представлені</a:t>
            </a:r>
            <a:r>
              <a:rPr lang="ru-RU" b="1" dirty="0"/>
              <a:t> три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типи</a:t>
            </a:r>
            <a:r>
              <a:rPr lang="ru-RU" b="1" dirty="0"/>
              <a:t> </a:t>
            </a:r>
            <a:r>
              <a:rPr lang="ru-RU" b="1" dirty="0" err="1"/>
              <a:t>рельєфу</a:t>
            </a:r>
            <a:r>
              <a:rPr lang="ru-RU" b="1" dirty="0"/>
              <a:t> - гори, плато і </a:t>
            </a:r>
            <a:r>
              <a:rPr lang="ru-RU" b="1" dirty="0" err="1"/>
              <a:t>рівнини</a:t>
            </a:r>
            <a:r>
              <a:rPr lang="ru-RU" b="1" dirty="0"/>
              <a:t>. </a:t>
            </a:r>
            <a:r>
              <a:rPr lang="ru-RU" b="1" dirty="0" err="1"/>
              <a:t>Особливості</a:t>
            </a:r>
            <a:r>
              <a:rPr lang="ru-RU" b="1" dirty="0"/>
              <a:t> </a:t>
            </a:r>
            <a:r>
              <a:rPr lang="ru-RU" b="1" dirty="0" err="1"/>
              <a:t>будови</a:t>
            </a:r>
            <a:r>
              <a:rPr lang="ru-RU" b="1" dirty="0"/>
              <a:t> </a:t>
            </a:r>
            <a:r>
              <a:rPr lang="ru-RU" b="1" dirty="0" err="1"/>
              <a:t>поверхні</a:t>
            </a:r>
            <a:r>
              <a:rPr lang="ru-RU" b="1" dirty="0"/>
              <a:t> </a:t>
            </a:r>
            <a:r>
              <a:rPr lang="ru-RU" b="1" dirty="0" err="1"/>
              <a:t>країни</a:t>
            </a:r>
            <a:r>
              <a:rPr lang="ru-RU" b="1" dirty="0"/>
              <a:t> є такими,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наявність</a:t>
            </a:r>
            <a:r>
              <a:rPr lang="ru-RU" b="1" dirty="0"/>
              <a:t> </a:t>
            </a:r>
            <a:r>
              <a:rPr lang="ru-RU" b="1" dirty="0" err="1"/>
              <a:t>кількох</a:t>
            </a:r>
            <a:r>
              <a:rPr lang="ru-RU" b="1" dirty="0"/>
              <a:t> </a:t>
            </a:r>
            <a:r>
              <a:rPr lang="ru-RU" b="1" dirty="0" err="1"/>
              <a:t>піднесених</a:t>
            </a:r>
            <a:r>
              <a:rPr lang="ru-RU" b="1" dirty="0"/>
              <a:t> </a:t>
            </a:r>
            <a:r>
              <a:rPr lang="ru-RU" b="1" dirty="0" err="1"/>
              <a:t>територій</a:t>
            </a:r>
            <a:r>
              <a:rPr lang="ru-RU" b="1" dirty="0"/>
              <a:t> не є </a:t>
            </a:r>
            <a:r>
              <a:rPr lang="ru-RU" b="1" dirty="0" err="1"/>
              <a:t>перешкодою</a:t>
            </a:r>
            <a:r>
              <a:rPr lang="ru-RU" b="1" dirty="0"/>
              <a:t> для </a:t>
            </a:r>
            <a:r>
              <a:rPr lang="ru-RU" b="1" dirty="0" err="1"/>
              <a:t>зв'язків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рівнинами</a:t>
            </a:r>
            <a:r>
              <a:rPr lang="ru-RU" b="1" dirty="0"/>
              <a:t>. </a:t>
            </a:r>
            <a:r>
              <a:rPr lang="ru-RU" b="1" dirty="0" err="1"/>
              <a:t>Піренеї</a:t>
            </a:r>
            <a:r>
              <a:rPr lang="ru-RU" b="1" dirty="0"/>
              <a:t>, </a:t>
            </a:r>
            <a:r>
              <a:rPr lang="ru-RU" b="1" dirty="0" err="1"/>
              <a:t>Альпи</a:t>
            </a:r>
            <a:r>
              <a:rPr lang="ru-RU" b="1" dirty="0"/>
              <a:t> і Юра - гори </a:t>
            </a:r>
            <a:r>
              <a:rPr lang="ru-RU" b="1" dirty="0" err="1"/>
              <a:t>альпійської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. </a:t>
            </a:r>
            <a:r>
              <a:rPr lang="ru-RU" b="1" dirty="0" err="1"/>
              <a:t>Центральний</a:t>
            </a:r>
            <a:r>
              <a:rPr lang="ru-RU" b="1" dirty="0"/>
              <a:t> </a:t>
            </a:r>
            <a:r>
              <a:rPr lang="ru-RU" b="1" dirty="0" err="1"/>
              <a:t>масив</a:t>
            </a:r>
            <a:r>
              <a:rPr lang="ru-RU" b="1" dirty="0"/>
              <a:t>, </a:t>
            </a:r>
            <a:r>
              <a:rPr lang="ru-RU" b="1" dirty="0" err="1"/>
              <a:t>Арморіканскій</a:t>
            </a:r>
            <a:r>
              <a:rPr lang="ru-RU" b="1" dirty="0"/>
              <a:t> </a:t>
            </a:r>
            <a:r>
              <a:rPr lang="ru-RU" b="1" dirty="0" err="1"/>
              <a:t>масив</a:t>
            </a:r>
            <a:r>
              <a:rPr lang="ru-RU" b="1" dirty="0"/>
              <a:t>, </a:t>
            </a:r>
            <a:r>
              <a:rPr lang="ru-RU" b="1" dirty="0" err="1"/>
              <a:t>Вогези</a:t>
            </a:r>
            <a:r>
              <a:rPr lang="ru-RU" b="1" dirty="0"/>
              <a:t> і </a:t>
            </a:r>
            <a:r>
              <a:rPr lang="ru-RU" b="1" dirty="0" err="1"/>
              <a:t>Арденни</a:t>
            </a:r>
            <a:r>
              <a:rPr lang="ru-RU" b="1" dirty="0"/>
              <a:t> - </a:t>
            </a:r>
            <a:r>
              <a:rPr lang="ru-RU" b="1" dirty="0" err="1"/>
              <a:t>зруйновані</a:t>
            </a:r>
            <a:r>
              <a:rPr lang="ru-RU" b="1" dirty="0"/>
              <a:t> </a:t>
            </a:r>
            <a:r>
              <a:rPr lang="ru-RU" b="1" dirty="0" err="1"/>
              <a:t>залишки</a:t>
            </a:r>
            <a:r>
              <a:rPr lang="ru-RU" b="1" dirty="0"/>
              <a:t> </a:t>
            </a:r>
            <a:r>
              <a:rPr lang="ru-RU" b="1" dirty="0" err="1"/>
              <a:t>древніх</a:t>
            </a:r>
            <a:r>
              <a:rPr lang="ru-RU" b="1" dirty="0"/>
              <a:t> </a:t>
            </a:r>
            <a:r>
              <a:rPr lang="ru-RU" b="1" dirty="0" err="1"/>
              <a:t>герцинських</a:t>
            </a:r>
            <a:r>
              <a:rPr lang="ru-RU" b="1" dirty="0"/>
              <a:t> </a:t>
            </a:r>
            <a:r>
              <a:rPr lang="ru-RU" b="1" dirty="0" err="1"/>
              <a:t>гір</a:t>
            </a:r>
            <a:r>
              <a:rPr lang="ru-RU" b="1" dirty="0"/>
              <a:t>. </a:t>
            </a:r>
            <a:r>
              <a:rPr lang="ru-RU" b="1" dirty="0" err="1"/>
              <a:t>Паризький</a:t>
            </a:r>
            <a:r>
              <a:rPr lang="ru-RU" b="1" dirty="0"/>
              <a:t> </a:t>
            </a:r>
            <a:r>
              <a:rPr lang="ru-RU" b="1" dirty="0" err="1"/>
              <a:t>басейн</a:t>
            </a:r>
            <a:r>
              <a:rPr lang="ru-RU" b="1" dirty="0"/>
              <a:t> (</a:t>
            </a:r>
            <a:r>
              <a:rPr lang="ru-RU" b="1" dirty="0" err="1"/>
              <a:t>Північно-Французька</a:t>
            </a:r>
            <a:r>
              <a:rPr lang="ru-RU" b="1" dirty="0"/>
              <a:t> </a:t>
            </a:r>
            <a:r>
              <a:rPr lang="ru-RU" b="1" dirty="0" err="1"/>
              <a:t>низовина</a:t>
            </a:r>
            <a:r>
              <a:rPr lang="ru-RU" b="1" dirty="0"/>
              <a:t>), </a:t>
            </a:r>
            <a:r>
              <a:rPr lang="ru-RU" b="1" dirty="0" err="1"/>
              <a:t>Гароннськой</a:t>
            </a:r>
            <a:r>
              <a:rPr lang="ru-RU" b="1" dirty="0"/>
              <a:t> </a:t>
            </a:r>
            <a:r>
              <a:rPr lang="ru-RU" b="1" dirty="0" err="1"/>
              <a:t>низовина</a:t>
            </a:r>
            <a:r>
              <a:rPr lang="ru-RU" b="1" dirty="0"/>
              <a:t> (</a:t>
            </a:r>
            <a:r>
              <a:rPr lang="ru-RU" b="1" dirty="0" err="1"/>
              <a:t>Аквітанський</a:t>
            </a:r>
            <a:r>
              <a:rPr lang="ru-RU" b="1" dirty="0"/>
              <a:t> </a:t>
            </a:r>
            <a:r>
              <a:rPr lang="ru-RU" b="1" dirty="0" err="1"/>
              <a:t>басейн</a:t>
            </a:r>
            <a:r>
              <a:rPr lang="ru-RU" b="1" dirty="0"/>
              <a:t>) і грабен </a:t>
            </a:r>
            <a:r>
              <a:rPr lang="ru-RU" b="1" dirty="0" err="1"/>
              <a:t>Рони</a:t>
            </a:r>
            <a:r>
              <a:rPr lang="ru-RU" b="1" dirty="0"/>
              <a:t> і Сони - </a:t>
            </a:r>
            <a:r>
              <a:rPr lang="ru-RU" b="1" dirty="0" err="1"/>
              <a:t>рівнини</a:t>
            </a:r>
            <a:r>
              <a:rPr lang="ru-RU" b="1" dirty="0"/>
              <a:t> з </a:t>
            </a:r>
            <a:r>
              <a:rPr lang="ru-RU" b="1" dirty="0" err="1"/>
              <a:t>малими</a:t>
            </a:r>
            <a:r>
              <a:rPr lang="ru-RU" b="1" dirty="0"/>
              <a:t> </a:t>
            </a:r>
            <a:r>
              <a:rPr lang="ru-RU" b="1" dirty="0" err="1"/>
              <a:t>амплітудами</a:t>
            </a:r>
            <a:r>
              <a:rPr lang="ru-RU" b="1" dirty="0"/>
              <a:t> </a:t>
            </a:r>
            <a:r>
              <a:rPr lang="ru-RU" b="1" dirty="0" err="1"/>
              <a:t>висот</a:t>
            </a:r>
            <a:r>
              <a:rPr lang="ru-RU" b="1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72" y="2933212"/>
            <a:ext cx="4571999" cy="392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26807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ru-RU" dirty="0"/>
              <a:t>Широкий </a:t>
            </a:r>
            <a:r>
              <a:rPr lang="ru-RU" dirty="0" err="1"/>
              <a:t>морський</a:t>
            </a:r>
            <a:r>
              <a:rPr lang="ru-RU" dirty="0"/>
              <a:t> фасад, </a:t>
            </a:r>
            <a:r>
              <a:rPr lang="ru-RU" dirty="0" err="1"/>
              <a:t>переважання</a:t>
            </a:r>
            <a:r>
              <a:rPr lang="ru-RU" dirty="0"/>
              <a:t> </a:t>
            </a:r>
            <a:r>
              <a:rPr lang="ru-RU" dirty="0" err="1"/>
              <a:t>рівнин</a:t>
            </a:r>
            <a:r>
              <a:rPr lang="ru-RU" dirty="0"/>
              <a:t> (2/3 </a:t>
            </a:r>
            <a:r>
              <a:rPr lang="ru-RU" dirty="0" err="1"/>
              <a:t>площі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) і </a:t>
            </a:r>
            <a:r>
              <a:rPr lang="ru-RU" dirty="0" err="1"/>
              <a:t>невисоких</a:t>
            </a:r>
            <a:r>
              <a:rPr lang="ru-RU" dirty="0"/>
              <a:t> </a:t>
            </a:r>
            <a:r>
              <a:rPr lang="ru-RU" dirty="0" err="1"/>
              <a:t>масивів</a:t>
            </a:r>
            <a:r>
              <a:rPr lang="ru-RU" dirty="0"/>
              <a:t>,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потужних</a:t>
            </a:r>
            <a:r>
              <a:rPr lang="ru-RU" dirty="0"/>
              <a:t> </a:t>
            </a:r>
            <a:r>
              <a:rPr lang="ru-RU" dirty="0" err="1"/>
              <a:t>гірських</a:t>
            </a:r>
            <a:r>
              <a:rPr lang="ru-RU" dirty="0"/>
              <a:t> систем на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і </a:t>
            </a:r>
            <a:r>
              <a:rPr lang="ru-RU" dirty="0" err="1"/>
              <a:t>невисокі</a:t>
            </a:r>
            <a:r>
              <a:rPr lang="ru-RU" dirty="0"/>
              <a:t> перевали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територію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зручною</a:t>
            </a:r>
            <a:r>
              <a:rPr lang="ru-RU" dirty="0"/>
              <a:t> для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внутрішніх</a:t>
            </a:r>
            <a:r>
              <a:rPr lang="ru-RU" dirty="0"/>
              <a:t> і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</a:t>
            </a:r>
            <a:r>
              <a:rPr lang="ru-RU" dirty="0" err="1"/>
              <a:t>сполучення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7492" y="1052736"/>
            <a:ext cx="3198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uk-UA" dirty="0"/>
              <a:t>Поєднання помірних температур з достатньою кількістю опадів сприятливо для розвитку сільського господарства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775576"/>
            <a:ext cx="3995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uk-UA" dirty="0" err="1"/>
              <a:t>Грунти</a:t>
            </a:r>
            <a:r>
              <a:rPr lang="uk-UA" dirty="0"/>
              <a:t> Франції родючі - бурі лісові, перегній-но-карбонатні, в цілому сприятливі для сільськогосподарського використання.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415632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uk-UA" dirty="0"/>
              <a:t>Ліси займають 27% площі Франції. Це третє місце серед країн ЄС, після Швеції та Фінляндії. Французькі лісу дають 55 млн. м3 щорічно деревини. Охоронювані території займають 7% площі країни.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2848" y="2753639"/>
            <a:ext cx="4283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7"/>
              </a:buBlip>
            </a:pPr>
            <a:r>
              <a:rPr lang="uk-UA" dirty="0"/>
              <a:t>Надра Франції в цілому містять значні запаси мінеральної сировини. Великі родовища залізної руди, вугілля, калійних і кам'яних солей розташовані в Ельзасі, Лотарингії. Родовища бокситів, газу, нафти - на півдні Франції, поклади урану - на Центральному Масиві, в Бретані. Проте Франція залежить від імпорту руд багатьох кольорових металів, нафти, газу.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5288340"/>
              <a:ext cx="9144000" cy="15696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uk-UA" sz="2400" dirty="0"/>
                <a:t>Франція - країна туризму. Вона володіє різноманітними рекреаційними ресурсами. Щорічно її відвідують більше 50,6 млн. туристів. Країна має від туризму великі валютні надходження - 19,7 млрд. </a:t>
              </a:r>
              <a:r>
                <a:rPr lang="uk-UA" sz="2400" dirty="0" err="1"/>
                <a:t>дол</a:t>
              </a:r>
              <a:r>
                <a:rPr lang="uk-UA" sz="2400" dirty="0"/>
                <a:t> США в рік.</a:t>
              </a:r>
              <a:endParaRPr lang="ru-RU" sz="2400" dirty="0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28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1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161" y="260648"/>
            <a:ext cx="48596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endParaRPr lang="ru-RU" sz="8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12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69000" t="-3000" r="-2000" b="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0154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ru-RU" sz="2400" dirty="0" err="1"/>
              <a:t>Населення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налічує</a:t>
            </a:r>
            <a:r>
              <a:rPr lang="ru-RU" sz="2400" dirty="0"/>
              <a:t> </a:t>
            </a:r>
            <a:r>
              <a:rPr lang="ru-RU" sz="2400" dirty="0" err="1"/>
              <a:t>близько</a:t>
            </a:r>
            <a:r>
              <a:rPr lang="ru-RU" sz="2400" dirty="0"/>
              <a:t> 65 млн </a:t>
            </a:r>
            <a:r>
              <a:rPr lang="ru-RU" sz="2400" dirty="0" err="1"/>
              <a:t>чол</a:t>
            </a:r>
            <a:r>
              <a:rPr lang="ru-RU" sz="2400" dirty="0"/>
              <a:t>. На </a:t>
            </a:r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континентальної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проживає</a:t>
            </a:r>
            <a:r>
              <a:rPr lang="ru-RU" sz="2400" dirty="0"/>
              <a:t> 60 876 136 </a:t>
            </a:r>
            <a:r>
              <a:rPr lang="ru-RU" sz="2400" dirty="0" err="1"/>
              <a:t>осіб</a:t>
            </a:r>
            <a:r>
              <a:rPr lang="ru-RU" sz="2400" dirty="0"/>
              <a:t>. За </a:t>
            </a:r>
            <a:r>
              <a:rPr lang="ru-RU" sz="2400" dirty="0" err="1"/>
              <a:t>чисельністю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r>
              <a:rPr lang="ru-RU" sz="2400" dirty="0"/>
              <a:t> </a:t>
            </a:r>
            <a:r>
              <a:rPr lang="ru-RU" sz="2400" dirty="0" err="1"/>
              <a:t>Франція</a:t>
            </a:r>
            <a:r>
              <a:rPr lang="ru-RU" sz="2400" dirty="0"/>
              <a:t> </a:t>
            </a:r>
            <a:r>
              <a:rPr lang="ru-RU" sz="2400" dirty="0" err="1"/>
              <a:t>займає</a:t>
            </a:r>
            <a:r>
              <a:rPr lang="ru-RU" sz="2400" dirty="0"/>
              <a:t> 20-е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192 держав - </a:t>
            </a:r>
            <a:r>
              <a:rPr lang="ru-RU" sz="2400" dirty="0" err="1"/>
              <a:t>членів</a:t>
            </a:r>
            <a:r>
              <a:rPr lang="ru-RU" sz="2400" dirty="0"/>
              <a:t> ООН</a:t>
            </a:r>
            <a:r>
              <a:rPr lang="ru-RU" sz="2400" dirty="0" smtClean="0"/>
              <a:t>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ru-RU" sz="2400" dirty="0" err="1"/>
              <a:t>Щільність</a:t>
            </a:r>
            <a:r>
              <a:rPr lang="ru-RU" sz="2400" dirty="0"/>
              <a:t> </a:t>
            </a:r>
            <a:r>
              <a:rPr lang="ru-RU" sz="2400" dirty="0" err="1"/>
              <a:t>населення</a:t>
            </a:r>
            <a:r>
              <a:rPr lang="ru-RU" sz="2400" dirty="0"/>
              <a:t> у </a:t>
            </a:r>
            <a:r>
              <a:rPr lang="ru-RU" sz="2400" dirty="0" err="1"/>
              <a:t>Франції</a:t>
            </a:r>
            <a:r>
              <a:rPr lang="ru-RU" sz="2400" dirty="0"/>
              <a:t> 108 </a:t>
            </a:r>
            <a:r>
              <a:rPr lang="ru-RU" sz="2400" dirty="0" err="1"/>
              <a:t>осіб</a:t>
            </a:r>
            <a:r>
              <a:rPr lang="ru-RU" sz="2400" dirty="0"/>
              <a:t> на 1 км². За </a:t>
            </a:r>
            <a:r>
              <a:rPr lang="ru-RU" sz="2400" dirty="0" err="1"/>
              <a:t>цим</a:t>
            </a:r>
            <a:r>
              <a:rPr lang="ru-RU" sz="2400" dirty="0"/>
              <a:t> </a:t>
            </a:r>
            <a:r>
              <a:rPr lang="ru-RU" sz="2400" dirty="0" err="1"/>
              <a:t>показником</a:t>
            </a:r>
            <a:r>
              <a:rPr lang="ru-RU" sz="2400" dirty="0"/>
              <a:t> </a:t>
            </a:r>
            <a:r>
              <a:rPr lang="ru-RU" sz="2400" dirty="0" err="1"/>
              <a:t>Франція</a:t>
            </a:r>
            <a:r>
              <a:rPr lang="ru-RU" sz="2400" dirty="0"/>
              <a:t> </a:t>
            </a:r>
            <a:r>
              <a:rPr lang="ru-RU" sz="2400" dirty="0" err="1"/>
              <a:t>посідає</a:t>
            </a:r>
            <a:r>
              <a:rPr lang="ru-RU" sz="2400" dirty="0"/>
              <a:t> 14-е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країн</a:t>
            </a:r>
            <a:r>
              <a:rPr lang="ru-RU" sz="2400" dirty="0"/>
              <a:t> </a:t>
            </a:r>
            <a:r>
              <a:rPr lang="ru-RU" sz="2400" dirty="0" err="1"/>
              <a:t>Євросоюзу</a:t>
            </a:r>
            <a:r>
              <a:rPr lang="ru-RU" sz="2400" dirty="0"/>
              <a:t>. </a:t>
            </a:r>
            <a:r>
              <a:rPr lang="ru-RU" sz="2400" dirty="0" err="1"/>
              <a:t>Однак</a:t>
            </a:r>
            <a:r>
              <a:rPr lang="ru-RU" sz="2400" dirty="0"/>
              <a:t>, так як </a:t>
            </a:r>
            <a:r>
              <a:rPr lang="ru-RU" sz="2400" dirty="0" err="1"/>
              <a:t>майже</a:t>
            </a:r>
            <a:r>
              <a:rPr lang="ru-RU" sz="2400" dirty="0"/>
              <a:t> </a:t>
            </a:r>
            <a:r>
              <a:rPr lang="ru-RU" sz="2400" dirty="0" err="1"/>
              <a:t>дві</a:t>
            </a:r>
            <a:r>
              <a:rPr lang="ru-RU" sz="2400" dirty="0"/>
              <a:t> </a:t>
            </a:r>
            <a:r>
              <a:rPr lang="ru-RU" sz="2400" dirty="0" err="1"/>
              <a:t>третини</a:t>
            </a:r>
            <a:r>
              <a:rPr lang="ru-RU" sz="2400" dirty="0"/>
              <a:t> </a:t>
            </a:r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зайняті</a:t>
            </a:r>
            <a:r>
              <a:rPr lang="ru-RU" sz="2400" dirty="0"/>
              <a:t> лугами, горами і </a:t>
            </a:r>
            <a:r>
              <a:rPr lang="ru-RU" sz="2400" dirty="0" err="1"/>
              <a:t>лісами</a:t>
            </a:r>
            <a:r>
              <a:rPr lang="ru-RU" sz="2400" dirty="0"/>
              <a:t>, на </a:t>
            </a:r>
            <a:r>
              <a:rPr lang="ru-RU" sz="2400" dirty="0" err="1"/>
              <a:t>решті</a:t>
            </a:r>
            <a:r>
              <a:rPr lang="ru-RU" sz="2400" dirty="0"/>
              <a:t> </a:t>
            </a:r>
            <a:r>
              <a:rPr lang="ru-RU" sz="2400" dirty="0" err="1"/>
              <a:t>території</a:t>
            </a:r>
            <a:r>
              <a:rPr lang="ru-RU" sz="2400" dirty="0"/>
              <a:t> </a:t>
            </a:r>
            <a:r>
              <a:rPr lang="ru-RU" sz="2400" dirty="0" err="1"/>
              <a:t>щільність</a:t>
            </a:r>
            <a:r>
              <a:rPr lang="ru-RU" sz="2400" dirty="0"/>
              <a:t> </a:t>
            </a:r>
            <a:r>
              <a:rPr lang="ru-RU" sz="2400" dirty="0" err="1"/>
              <a:t>досягає</a:t>
            </a:r>
            <a:r>
              <a:rPr lang="ru-RU" sz="2400" dirty="0"/>
              <a:t> 289 </a:t>
            </a:r>
            <a:r>
              <a:rPr lang="ru-RU" sz="2400" dirty="0" err="1"/>
              <a:t>осіб</a:t>
            </a:r>
            <a:r>
              <a:rPr lang="ru-RU" sz="2400" dirty="0"/>
              <a:t> на 1 км².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41" y="3212976"/>
            <a:ext cx="2479924" cy="2678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7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7504" y="22393"/>
            <a:ext cx="9036496" cy="6646967"/>
            <a:chOff x="107504" y="22393"/>
            <a:chExt cx="9036496" cy="664696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7504" y="22393"/>
              <a:ext cx="903649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err="1"/>
                <a:t>Офіційною</a:t>
              </a:r>
              <a:r>
                <a:rPr lang="ru-RU" sz="2000" dirty="0"/>
                <a:t> </a:t>
              </a:r>
              <a:r>
                <a:rPr lang="ru-RU" sz="2000" dirty="0" err="1"/>
                <a:t>мовою</a:t>
              </a:r>
              <a:r>
                <a:rPr lang="ru-RU" sz="2000" dirty="0"/>
                <a:t> </a:t>
              </a:r>
              <a:r>
                <a:rPr lang="ru-RU" sz="2000" dirty="0" err="1"/>
                <a:t>Французької</a:t>
              </a:r>
              <a:r>
                <a:rPr lang="ru-RU" sz="2000" dirty="0"/>
                <a:t> </a:t>
              </a:r>
              <a:r>
                <a:rPr lang="ru-RU" sz="2000" dirty="0" err="1"/>
                <a:t>Республіки</a:t>
              </a:r>
              <a:r>
                <a:rPr lang="ru-RU" sz="2000" dirty="0"/>
                <a:t> є </a:t>
              </a:r>
              <a:r>
                <a:rPr lang="ru-RU" sz="2000" dirty="0" err="1"/>
                <a:t>французька</a:t>
              </a:r>
              <a:r>
                <a:rPr lang="ru-RU" sz="2000" dirty="0"/>
                <a:t> (</a:t>
              </a:r>
              <a:r>
                <a:rPr lang="ru-RU" sz="2000" dirty="0" err="1"/>
                <a:t>відповідно</a:t>
              </a:r>
              <a:r>
                <a:rPr lang="ru-RU" sz="2000" dirty="0"/>
                <a:t> до </a:t>
              </a:r>
              <a:r>
                <a:rPr lang="ru-RU" sz="2000" dirty="0" err="1"/>
                <a:t>статті</a:t>
              </a:r>
              <a:r>
                <a:rPr lang="ru-RU" sz="2000" dirty="0"/>
                <a:t> 2 </a:t>
              </a:r>
              <a:r>
                <a:rPr lang="ru-RU" sz="2000" dirty="0" err="1"/>
                <a:t>французької</a:t>
              </a:r>
              <a:r>
                <a:rPr lang="ru-RU" sz="2000" dirty="0"/>
                <a:t> </a:t>
              </a:r>
              <a:r>
                <a:rPr lang="ru-RU" sz="2000" dirty="0" err="1"/>
                <a:t>конституції</a:t>
              </a:r>
              <a:r>
                <a:rPr lang="ru-RU" sz="2000" dirty="0"/>
                <a:t>), і уряд </a:t>
              </a:r>
              <a:r>
                <a:rPr lang="ru-RU" sz="2000" dirty="0" err="1"/>
                <a:t>зобов'язаний</a:t>
              </a:r>
              <a:r>
                <a:rPr lang="ru-RU" sz="2000" dirty="0"/>
                <a:t> за законом </a:t>
              </a:r>
              <a:r>
                <a:rPr lang="ru-RU" sz="2000" dirty="0" err="1"/>
                <a:t>використовувати</a:t>
              </a:r>
              <a:r>
                <a:rPr lang="ru-RU" sz="2000" dirty="0"/>
                <a:t> </a:t>
              </a:r>
              <a:r>
                <a:rPr lang="ru-RU" sz="2000" dirty="0" err="1"/>
                <a:t>переважно</a:t>
              </a:r>
              <a:r>
                <a:rPr lang="ru-RU" sz="2000" dirty="0"/>
                <a:t> </a:t>
              </a:r>
              <a:r>
                <a:rPr lang="ru-RU" sz="2000" dirty="0" err="1"/>
                <a:t>французьку</a:t>
              </a:r>
              <a:r>
                <a:rPr lang="ru-RU" sz="2000" dirty="0"/>
                <a:t> </a:t>
              </a:r>
              <a:r>
                <a:rPr lang="ru-RU" sz="2000" dirty="0" err="1"/>
                <a:t>мову</a:t>
              </a:r>
              <a:r>
                <a:rPr lang="ru-RU" sz="2000" dirty="0"/>
                <a:t>. </a:t>
              </a:r>
              <a:r>
                <a:rPr lang="ru-RU" sz="2000" dirty="0" err="1"/>
                <a:t>Крім</a:t>
              </a:r>
              <a:r>
                <a:rPr lang="ru-RU" sz="2000" dirty="0"/>
                <a:t> того, уряд </a:t>
              </a:r>
              <a:r>
                <a:rPr lang="ru-RU" sz="2000" dirty="0" err="1"/>
                <a:t>вимагає</a:t>
              </a:r>
              <a:r>
                <a:rPr lang="ru-RU" sz="2000" dirty="0"/>
                <a:t>, </a:t>
              </a:r>
              <a:r>
                <a:rPr lang="ru-RU" sz="2000" dirty="0" err="1"/>
                <a:t>щоб</a:t>
              </a:r>
              <a:r>
                <a:rPr lang="ru-RU" sz="2000" dirty="0"/>
                <a:t> </a:t>
              </a:r>
              <a:r>
                <a:rPr lang="ru-RU" sz="2000" dirty="0" err="1"/>
                <a:t>комерційні</a:t>
              </a:r>
              <a:r>
                <a:rPr lang="ru-RU" sz="2000" dirty="0"/>
                <a:t> </a:t>
              </a:r>
              <a:r>
                <a:rPr lang="ru-RU" sz="2000" dirty="0" err="1"/>
                <a:t>оголошення</a:t>
              </a:r>
              <a:r>
                <a:rPr lang="ru-RU" sz="2000" dirty="0"/>
                <a:t> та реклама </a:t>
              </a:r>
              <a:r>
                <a:rPr lang="ru-RU" sz="2000" dirty="0" err="1"/>
                <a:t>були</a:t>
              </a:r>
              <a:r>
                <a:rPr lang="ru-RU" sz="2000" dirty="0"/>
                <a:t> </a:t>
              </a:r>
              <a:r>
                <a:rPr lang="ru-RU" sz="2000" dirty="0" err="1"/>
                <a:t>доступні</a:t>
              </a:r>
              <a:r>
                <a:rPr lang="ru-RU" sz="2000" dirty="0"/>
                <a:t> </a:t>
              </a:r>
              <a:r>
                <a:rPr lang="ru-RU" sz="2000" dirty="0" err="1"/>
                <a:t>французькою</a:t>
              </a:r>
              <a:r>
                <a:rPr lang="ru-RU" sz="2000" dirty="0"/>
                <a:t> </a:t>
              </a:r>
              <a:r>
                <a:rPr lang="ru-RU" sz="2000" dirty="0" err="1"/>
                <a:t>мовою</a:t>
              </a:r>
              <a:r>
                <a:rPr lang="ru-RU" sz="2000" dirty="0"/>
                <a:t> (</a:t>
              </a:r>
              <a:r>
                <a:rPr lang="ru-RU" sz="2000" dirty="0" err="1"/>
                <a:t>хоча</a:t>
              </a:r>
              <a:r>
                <a:rPr lang="ru-RU" sz="2000" dirty="0"/>
                <a:t> не </a:t>
              </a:r>
              <a:r>
                <a:rPr lang="ru-RU" sz="2000" dirty="0" err="1"/>
                <a:t>забороняє</a:t>
              </a:r>
              <a:r>
                <a:rPr lang="ru-RU" sz="2000" dirty="0"/>
                <a:t> </a:t>
              </a:r>
              <a:r>
                <a:rPr lang="ru-RU" sz="2000" dirty="0" err="1"/>
                <a:t>використання</a:t>
              </a:r>
              <a:r>
                <a:rPr lang="ru-RU" sz="2000" dirty="0"/>
                <a:t> </a:t>
              </a:r>
              <a:r>
                <a:rPr lang="ru-RU" sz="2000" dirty="0" err="1"/>
                <a:t>поряд</a:t>
              </a:r>
              <a:r>
                <a:rPr lang="ru-RU" sz="2000" dirty="0"/>
                <a:t> з ним і </a:t>
              </a:r>
              <a:r>
                <a:rPr lang="ru-RU" sz="2000" dirty="0" err="1"/>
                <a:t>інших</a:t>
              </a:r>
              <a:r>
                <a:rPr lang="ru-RU" sz="2000" dirty="0"/>
                <a:t> </a:t>
              </a:r>
              <a:r>
                <a:rPr lang="ru-RU" sz="2000" dirty="0" err="1"/>
                <a:t>мов</a:t>
              </a:r>
              <a:r>
                <a:rPr lang="ru-RU" sz="2000" dirty="0"/>
                <a:t>), </a:t>
              </a:r>
              <a:r>
                <a:rPr lang="ru-RU" sz="2000" dirty="0" err="1"/>
                <a:t>однак</a:t>
              </a:r>
              <a:r>
                <a:rPr lang="ru-RU" sz="2000" dirty="0"/>
                <a:t> не </a:t>
              </a:r>
              <a:r>
                <a:rPr lang="ru-RU" sz="2000" dirty="0" err="1"/>
                <a:t>вимагає</a:t>
              </a:r>
              <a:r>
                <a:rPr lang="ru-RU" sz="2000" dirty="0"/>
                <a:t> </a:t>
              </a:r>
              <a:r>
                <a:rPr lang="ru-RU" sz="2000" dirty="0" err="1"/>
                <a:t>використання</a:t>
              </a:r>
              <a:r>
                <a:rPr lang="ru-RU" sz="2000" dirty="0"/>
                <a:t> </a:t>
              </a:r>
              <a:r>
                <a:rPr lang="ru-RU" sz="2000" dirty="0" err="1"/>
                <a:t>французької</a:t>
              </a:r>
              <a:r>
                <a:rPr lang="ru-RU" sz="2000" dirty="0"/>
                <a:t> </a:t>
              </a:r>
              <a:r>
                <a:rPr lang="ru-RU" sz="2000" dirty="0" err="1"/>
                <a:t>мови</a:t>
              </a:r>
              <a:r>
                <a:rPr lang="ru-RU" sz="2000" dirty="0"/>
                <a:t> в </a:t>
              </a:r>
              <a:r>
                <a:rPr lang="ru-RU" sz="2000" dirty="0" err="1"/>
                <a:t>некомерційних</a:t>
              </a:r>
              <a:r>
                <a:rPr lang="ru-RU" sz="2000" dirty="0"/>
                <a:t> </a:t>
              </a:r>
              <a:r>
                <a:rPr lang="ru-RU" sz="2000" dirty="0" err="1"/>
                <a:t>публікаціях</a:t>
              </a:r>
              <a:r>
                <a:rPr lang="ru-RU" sz="2000" dirty="0"/>
                <a:t>.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977191"/>
              <a:ext cx="8640960" cy="4692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123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432048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Демографічна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  <a:p>
            <a:r>
              <a:rPr lang="ru-RU" sz="2000" b="1" dirty="0" err="1"/>
              <a:t>Демографічні</a:t>
            </a:r>
            <a:r>
              <a:rPr lang="ru-RU" sz="2000" b="1" dirty="0"/>
              <a:t> </a:t>
            </a:r>
            <a:r>
              <a:rPr lang="ru-RU" sz="2000" b="1" dirty="0" err="1"/>
              <a:t>показники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 </a:t>
            </a:r>
            <a:r>
              <a:rPr lang="ru-RU" sz="2000" b="1" dirty="0" err="1"/>
              <a:t>Франції</a:t>
            </a:r>
            <a:r>
              <a:rPr lang="ru-RU" sz="2000" b="1" dirty="0"/>
              <a:t> </a:t>
            </a:r>
            <a:r>
              <a:rPr lang="ru-RU" sz="2000" b="1" dirty="0" err="1"/>
              <a:t>однотипні</a:t>
            </a:r>
            <a:r>
              <a:rPr lang="ru-RU" sz="2000" b="1" dirty="0"/>
              <a:t> з </a:t>
            </a:r>
            <a:r>
              <a:rPr lang="ru-RU" sz="2000" b="1" dirty="0" err="1"/>
              <a:t>іншими</a:t>
            </a:r>
            <a:r>
              <a:rPr lang="ru-RU" sz="2000" b="1" dirty="0"/>
              <a:t> </a:t>
            </a:r>
            <a:r>
              <a:rPr lang="ru-RU" sz="2000" b="1" dirty="0" err="1"/>
              <a:t>розвиненими</a:t>
            </a:r>
            <a:r>
              <a:rPr lang="ru-RU" sz="2000" b="1" dirty="0"/>
              <a:t> </a:t>
            </a:r>
            <a:r>
              <a:rPr lang="ru-RU" sz="2000" b="1" dirty="0" err="1"/>
              <a:t>країнами</a:t>
            </a:r>
            <a:r>
              <a:rPr lang="ru-RU" sz="2000" b="1" dirty="0"/>
              <a:t>. </a:t>
            </a:r>
            <a:r>
              <a:rPr lang="ru-RU" sz="2000" b="1" dirty="0" err="1"/>
              <a:t>Відтворення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 у </a:t>
            </a:r>
            <a:r>
              <a:rPr lang="ru-RU" sz="2000" b="1" dirty="0" err="1"/>
              <a:t>Франції</a:t>
            </a:r>
            <a:r>
              <a:rPr lang="ru-RU" sz="2000" b="1" dirty="0"/>
              <a:t> </a:t>
            </a:r>
            <a:r>
              <a:rPr lang="ru-RU" sz="2000" b="1" dirty="0" err="1"/>
              <a:t>характеризується</a:t>
            </a:r>
            <a:r>
              <a:rPr lang="ru-RU" sz="2000" b="1" dirty="0"/>
              <a:t> </a:t>
            </a:r>
            <a:r>
              <a:rPr lang="ru-RU" sz="2000" b="1" dirty="0" err="1"/>
              <a:t>дуже</a:t>
            </a:r>
            <a:r>
              <a:rPr lang="ru-RU" sz="2000" b="1" dirty="0"/>
              <a:t> поганою  </a:t>
            </a:r>
            <a:r>
              <a:rPr lang="ru-RU" sz="2000" b="1" dirty="0" err="1"/>
              <a:t>демографічною</a:t>
            </a:r>
            <a:r>
              <a:rPr lang="ru-RU" sz="2000" b="1" dirty="0"/>
              <a:t> </a:t>
            </a:r>
            <a:r>
              <a:rPr lang="ru-RU" sz="2000" b="1" dirty="0" err="1"/>
              <a:t>ситуацією</a:t>
            </a:r>
            <a:r>
              <a:rPr lang="ru-RU" sz="2000" b="1" dirty="0"/>
              <a:t>. </a:t>
            </a:r>
            <a:r>
              <a:rPr lang="ru-RU" sz="2000" b="1" dirty="0" err="1"/>
              <a:t>Специфічним</a:t>
            </a:r>
            <a:r>
              <a:rPr lang="ru-RU" sz="2000" b="1" dirty="0"/>
              <a:t> є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низький</a:t>
            </a:r>
            <a:r>
              <a:rPr lang="ru-RU" sz="2000" b="1" dirty="0"/>
              <a:t> </a:t>
            </a:r>
            <a:r>
              <a:rPr lang="ru-RU" sz="2000" b="1" dirty="0" err="1"/>
              <a:t>природний</a:t>
            </a:r>
            <a:r>
              <a:rPr lang="ru-RU" sz="2000" b="1" dirty="0"/>
              <a:t> </a:t>
            </a:r>
            <a:r>
              <a:rPr lang="ru-RU" sz="2000" b="1" dirty="0" err="1"/>
              <a:t>приріст</a:t>
            </a:r>
            <a:r>
              <a:rPr lang="ru-RU" sz="2000" b="1" dirty="0"/>
              <a:t> </a:t>
            </a:r>
            <a:r>
              <a:rPr lang="ru-RU" sz="2000" b="1" dirty="0" err="1"/>
              <a:t>унаслідок</a:t>
            </a:r>
            <a:r>
              <a:rPr lang="ru-RU" sz="2000" b="1" dirty="0"/>
              <a:t> </a:t>
            </a:r>
            <a:r>
              <a:rPr lang="ru-RU" sz="2000" b="1" dirty="0" err="1"/>
              <a:t>парцеляризації</a:t>
            </a:r>
            <a:r>
              <a:rPr lang="ru-RU" sz="2000" b="1" dirty="0"/>
              <a:t> </a:t>
            </a:r>
            <a:r>
              <a:rPr lang="ru-RU" sz="2000" b="1" dirty="0" err="1"/>
              <a:t>сільського</a:t>
            </a:r>
            <a:r>
              <a:rPr lang="ru-RU" sz="2000" b="1" dirty="0"/>
              <a:t> </a:t>
            </a:r>
            <a:r>
              <a:rPr lang="ru-RU" sz="2000" b="1" dirty="0" err="1"/>
              <a:t>господарства</a:t>
            </a:r>
            <a:r>
              <a:rPr lang="ru-RU" sz="2000" b="1" dirty="0"/>
              <a:t> став </a:t>
            </a:r>
            <a:r>
              <a:rPr lang="ru-RU" sz="2000" b="1" dirty="0" err="1"/>
              <a:t>реальністю</a:t>
            </a:r>
            <a:r>
              <a:rPr lang="ru-RU" sz="2000" b="1" dirty="0"/>
              <a:t> тут </a:t>
            </a:r>
            <a:r>
              <a:rPr lang="ru-RU" sz="2000" b="1" dirty="0" err="1"/>
              <a:t>ще</a:t>
            </a:r>
            <a:r>
              <a:rPr lang="ru-RU" sz="2000" b="1" dirty="0"/>
              <a:t> в </a:t>
            </a:r>
            <a:r>
              <a:rPr lang="en-US" sz="2000" b="1" dirty="0"/>
              <a:t>XIX </a:t>
            </a:r>
            <a:r>
              <a:rPr lang="ru-RU" sz="2000" b="1" dirty="0"/>
              <a:t>ст. </a:t>
            </a:r>
            <a:r>
              <a:rPr lang="ru-RU" sz="2000" b="1" dirty="0" err="1"/>
              <a:t>Певний</a:t>
            </a:r>
            <a:r>
              <a:rPr lang="ru-RU" sz="2000" b="1" dirty="0"/>
              <a:t> час </a:t>
            </a:r>
            <a:r>
              <a:rPr lang="ru-RU" sz="2000" b="1" dirty="0" err="1"/>
              <a:t>відбувалось</a:t>
            </a:r>
            <a:r>
              <a:rPr lang="ru-RU" sz="2000" b="1" dirty="0"/>
              <a:t> </a:t>
            </a:r>
            <a:r>
              <a:rPr lang="ru-RU" sz="2000" b="1" dirty="0" err="1"/>
              <a:t>природне</a:t>
            </a:r>
            <a:r>
              <a:rPr lang="ru-RU" sz="2000" b="1" dirty="0"/>
              <a:t> </a:t>
            </a:r>
            <a:r>
              <a:rPr lang="ru-RU" sz="2000" b="1" dirty="0" err="1"/>
              <a:t>скорочення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,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ця</a:t>
            </a:r>
            <a:r>
              <a:rPr lang="ru-RU" sz="2000" b="1" dirty="0"/>
              <a:t> </a:t>
            </a:r>
            <a:r>
              <a:rPr lang="ru-RU" sz="2000" b="1" dirty="0" err="1"/>
              <a:t>тенденція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сповільнена</a:t>
            </a:r>
            <a:r>
              <a:rPr lang="ru-RU" sz="2000" b="1" dirty="0"/>
              <a:t> за </a:t>
            </a:r>
            <a:r>
              <a:rPr lang="ru-RU" sz="2000" b="1" dirty="0" err="1"/>
              <a:t>рахунок</a:t>
            </a:r>
            <a:r>
              <a:rPr lang="ru-RU" sz="2000" b="1" dirty="0"/>
              <a:t> </a:t>
            </a:r>
            <a:r>
              <a:rPr lang="ru-RU" sz="2000" b="1" dirty="0" err="1"/>
              <a:t>інтенсивної</a:t>
            </a:r>
            <a:r>
              <a:rPr lang="ru-RU" sz="2000" b="1" dirty="0"/>
              <a:t> </a:t>
            </a:r>
            <a:r>
              <a:rPr lang="ru-RU" sz="2000" b="1" dirty="0" err="1"/>
              <a:t>демографічної</a:t>
            </a:r>
            <a:r>
              <a:rPr lang="ru-RU" sz="2000" b="1" dirty="0"/>
              <a:t> </a:t>
            </a:r>
            <a:r>
              <a:rPr lang="ru-RU" sz="2000" b="1" dirty="0" err="1"/>
              <a:t>політики</a:t>
            </a:r>
            <a:r>
              <a:rPr lang="ru-RU" sz="2000" b="1" dirty="0"/>
              <a:t>, </a:t>
            </a:r>
            <a:r>
              <a:rPr lang="ru-RU" sz="2000" b="1" dirty="0" err="1"/>
              <a:t>спрямованої</a:t>
            </a:r>
            <a:r>
              <a:rPr lang="ru-RU" sz="2000" b="1" dirty="0"/>
              <a:t> на </a:t>
            </a:r>
            <a:r>
              <a:rPr lang="ru-RU" sz="2000" b="1" dirty="0" err="1"/>
              <a:t>заохочення</a:t>
            </a:r>
            <a:r>
              <a:rPr lang="ru-RU" sz="2000" b="1" dirty="0"/>
              <a:t> </a:t>
            </a:r>
            <a:r>
              <a:rPr lang="ru-RU" sz="2000" b="1" dirty="0" err="1"/>
              <a:t>народжуваності</a:t>
            </a:r>
            <a:r>
              <a:rPr lang="ru-RU" sz="2000" b="1" dirty="0"/>
              <a:t>, а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завдяки</a:t>
            </a:r>
            <a:r>
              <a:rPr lang="ru-RU" sz="2000" b="1" dirty="0"/>
              <a:t> </a:t>
            </a:r>
            <a:r>
              <a:rPr lang="ru-RU" sz="2000" b="1" dirty="0" err="1"/>
              <a:t>імміграції</a:t>
            </a:r>
            <a:r>
              <a:rPr lang="ru-RU" sz="2000" b="1" dirty="0"/>
              <a:t> до </a:t>
            </a:r>
            <a:r>
              <a:rPr lang="ru-RU" sz="2000" b="1" dirty="0" err="1"/>
              <a:t>країни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956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260648"/>
            <a:ext cx="3709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Урбанізація</a:t>
            </a:r>
            <a:endParaRPr lang="ru-RU" sz="5400" b="1" cap="none" spc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55575" y="1232941"/>
            <a:ext cx="8701518" cy="5625059"/>
            <a:chOff x="155575" y="1232941"/>
            <a:chExt cx="8701518" cy="562505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88141" y="1232941"/>
              <a:ext cx="8568952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/>
                <a:t>На </a:t>
              </a:r>
              <a:r>
                <a:rPr lang="ru-RU" b="1" dirty="0" err="1"/>
                <a:t>розміщення</a:t>
              </a:r>
              <a:r>
                <a:rPr lang="ru-RU" b="1" dirty="0"/>
                <a:t> </a:t>
              </a:r>
              <a:r>
                <a:rPr lang="ru-RU" b="1" dirty="0" err="1"/>
                <a:t>населення</a:t>
              </a:r>
              <a:r>
                <a:rPr lang="ru-RU" b="1" dirty="0"/>
                <a:t> у </a:t>
              </a:r>
              <a:r>
                <a:rPr lang="ru-RU" b="1" dirty="0" err="1"/>
                <a:t>Франції</a:t>
              </a:r>
              <a:r>
                <a:rPr lang="ru-RU" b="1" dirty="0"/>
                <a:t> </a:t>
              </a:r>
              <a:r>
                <a:rPr lang="ru-RU" b="1" dirty="0" err="1"/>
                <a:t>найбільший</a:t>
              </a:r>
              <a:r>
                <a:rPr lang="ru-RU" b="1" dirty="0"/>
                <a:t> </a:t>
              </a:r>
              <a:r>
                <a:rPr lang="ru-RU" b="1" dirty="0" err="1"/>
                <a:t>вплив</a:t>
              </a:r>
              <a:r>
                <a:rPr lang="ru-RU" b="1" dirty="0"/>
                <a:t> </a:t>
              </a:r>
              <a:r>
                <a:rPr lang="ru-RU" b="1" dirty="0" err="1"/>
                <a:t>надає</a:t>
              </a:r>
              <a:r>
                <a:rPr lang="ru-RU" b="1" dirty="0"/>
                <a:t> </a:t>
              </a:r>
              <a:r>
                <a:rPr lang="ru-RU" b="1" dirty="0" err="1"/>
                <a:t>урбанізація</a:t>
              </a:r>
              <a:r>
                <a:rPr lang="ru-RU" b="1" dirty="0"/>
                <a:t>, </a:t>
              </a:r>
              <a:r>
                <a:rPr lang="ru-RU" b="1" dirty="0" err="1"/>
                <a:t>рівень</a:t>
              </a:r>
              <a:r>
                <a:rPr lang="ru-RU" b="1" dirty="0"/>
                <a:t> </a:t>
              </a:r>
              <a:r>
                <a:rPr lang="ru-RU" b="1" dirty="0" err="1"/>
                <a:t>якої</a:t>
              </a:r>
              <a:r>
                <a:rPr lang="ru-RU" b="1" dirty="0"/>
                <a:t> тут </a:t>
              </a:r>
              <a:r>
                <a:rPr lang="ru-RU" b="1" dirty="0" err="1"/>
                <a:t>дуже</a:t>
              </a:r>
              <a:r>
                <a:rPr lang="ru-RU" b="1" dirty="0"/>
                <a:t> </a:t>
              </a:r>
              <a:r>
                <a:rPr lang="ru-RU" b="1" dirty="0" err="1"/>
                <a:t>високий</a:t>
              </a:r>
              <a:r>
                <a:rPr lang="ru-RU" b="1" dirty="0"/>
                <a:t> - 78% </a:t>
              </a:r>
              <a:r>
                <a:rPr lang="ru-RU" b="1" dirty="0" err="1"/>
                <a:t>французів</a:t>
              </a:r>
              <a:r>
                <a:rPr lang="ru-RU" b="1" dirty="0"/>
                <a:t> </a:t>
              </a:r>
              <a:r>
                <a:rPr lang="ru-RU" b="1" dirty="0" err="1"/>
                <a:t>проживають</a:t>
              </a:r>
              <a:r>
                <a:rPr lang="ru-RU" b="1" dirty="0"/>
                <a:t> у </a:t>
              </a:r>
              <a:r>
                <a:rPr lang="ru-RU" b="1" dirty="0" err="1"/>
                <a:t>містах</a:t>
              </a:r>
              <a:r>
                <a:rPr lang="ru-RU" b="1" dirty="0"/>
                <a:t>. Характерна риса </a:t>
              </a:r>
              <a:r>
                <a:rPr lang="ru-RU" b="1" dirty="0" err="1"/>
                <a:t>урбанізації</a:t>
              </a:r>
              <a:r>
                <a:rPr lang="ru-RU" b="1" dirty="0"/>
                <a:t> </a:t>
              </a:r>
              <a:r>
                <a:rPr lang="ru-RU" b="1" dirty="0" err="1"/>
                <a:t>Франції</a:t>
              </a:r>
              <a:r>
                <a:rPr lang="ru-RU" b="1" dirty="0"/>
                <a:t> - </a:t>
              </a:r>
              <a:r>
                <a:rPr lang="ru-RU" b="1" dirty="0" err="1"/>
                <a:t>дуже</a:t>
              </a:r>
              <a:r>
                <a:rPr lang="ru-RU" b="1" dirty="0"/>
                <a:t> </a:t>
              </a:r>
              <a:r>
                <a:rPr lang="ru-RU" b="1" dirty="0" err="1"/>
                <a:t>висока</a:t>
              </a:r>
              <a:r>
                <a:rPr lang="ru-RU" b="1" dirty="0"/>
                <a:t> </a:t>
              </a:r>
              <a:r>
                <a:rPr lang="ru-RU" b="1" dirty="0" err="1"/>
                <a:t>концентрація</a:t>
              </a:r>
              <a:r>
                <a:rPr lang="ru-RU" b="1" dirty="0"/>
                <a:t> </a:t>
              </a:r>
              <a:r>
                <a:rPr lang="ru-RU" b="1" dirty="0" err="1"/>
                <a:t>населення</a:t>
              </a:r>
              <a:r>
                <a:rPr lang="ru-RU" b="1" dirty="0"/>
                <a:t> у великих </a:t>
              </a:r>
              <a:r>
                <a:rPr lang="ru-RU" b="1" dirty="0" err="1"/>
                <a:t>містах</a:t>
              </a:r>
              <a:r>
                <a:rPr lang="ru-RU" b="1" dirty="0"/>
                <a:t> і </a:t>
              </a:r>
              <a:r>
                <a:rPr lang="ru-RU" b="1" dirty="0" err="1"/>
                <a:t>міських</a:t>
              </a:r>
              <a:r>
                <a:rPr lang="ru-RU" b="1" dirty="0"/>
                <a:t> </a:t>
              </a:r>
              <a:r>
                <a:rPr lang="ru-RU" b="1" dirty="0" err="1"/>
                <a:t>агломераціях</a:t>
              </a:r>
              <a:r>
                <a:rPr lang="ru-RU" b="1" dirty="0"/>
                <a:t>: Великий Париж - 8,5 млн. </a:t>
              </a:r>
              <a:r>
                <a:rPr lang="ru-RU" b="1" dirty="0" err="1"/>
                <a:t>чоловік</a:t>
              </a:r>
              <a:r>
                <a:rPr lang="ru-RU" b="1" dirty="0"/>
                <a:t>, </a:t>
              </a:r>
              <a:r>
                <a:rPr lang="ru-RU" b="1" dirty="0" err="1"/>
                <a:t>майже</a:t>
              </a:r>
              <a:r>
                <a:rPr lang="ru-RU" b="1" dirty="0"/>
                <a:t> 20% </a:t>
              </a:r>
              <a:r>
                <a:rPr lang="ru-RU" b="1" dirty="0" err="1"/>
                <a:t>населення</a:t>
              </a:r>
              <a:r>
                <a:rPr lang="ru-RU" b="1" dirty="0"/>
                <a:t> </a:t>
              </a:r>
              <a:r>
                <a:rPr lang="ru-RU" b="1" dirty="0" err="1"/>
                <a:t>країни</a:t>
              </a:r>
              <a:r>
                <a:rPr lang="ru-RU" b="1" dirty="0"/>
                <a:t>; </a:t>
              </a:r>
              <a:r>
                <a:rPr lang="ru-RU" b="1" dirty="0" err="1"/>
                <a:t>Ліон</a:t>
              </a:r>
              <a:r>
                <a:rPr lang="ru-RU" b="1" dirty="0"/>
                <a:t>, Марсель - </a:t>
              </a:r>
              <a:r>
                <a:rPr lang="ru-RU" b="1" dirty="0" err="1"/>
                <a:t>понад</a:t>
              </a:r>
              <a:r>
                <a:rPr lang="ru-RU" b="1" dirty="0"/>
                <a:t> 1 млн. </a:t>
              </a:r>
              <a:r>
                <a:rPr lang="ru-RU" b="1" dirty="0" err="1"/>
                <a:t>чоловік</a:t>
              </a:r>
              <a:r>
                <a:rPr lang="ru-RU" b="1" dirty="0"/>
                <a:t>, Тулуза, </a:t>
              </a:r>
              <a:r>
                <a:rPr lang="ru-RU" b="1" dirty="0" err="1"/>
                <a:t>Ніцца</a:t>
              </a:r>
              <a:r>
                <a:rPr lang="ru-RU" b="1" dirty="0"/>
                <a:t>, Страсбург, Нант, Бордо, </a:t>
              </a:r>
              <a:r>
                <a:rPr lang="ru-RU" b="1" dirty="0" err="1"/>
                <a:t>Сент-Етьєн</a:t>
              </a:r>
              <a:r>
                <a:rPr lang="ru-RU" b="1" dirty="0"/>
                <a:t>. </a:t>
              </a:r>
              <a:r>
                <a:rPr lang="ru-RU" b="1" dirty="0" err="1"/>
                <a:t>Однак</a:t>
              </a:r>
              <a:r>
                <a:rPr lang="ru-RU" b="1" dirty="0"/>
                <a:t> в </a:t>
              </a:r>
              <a:r>
                <a:rPr lang="ru-RU" b="1" dirty="0" err="1"/>
                <a:t>останні</a:t>
              </a:r>
              <a:r>
                <a:rPr lang="ru-RU" b="1" dirty="0"/>
                <a:t> 2 - 3 </a:t>
              </a:r>
              <a:r>
                <a:rPr lang="ru-RU" b="1" dirty="0" err="1"/>
                <a:t>десятиліття</a:t>
              </a:r>
              <a:r>
                <a:rPr lang="ru-RU" b="1" dirty="0"/>
                <a:t> </a:t>
              </a:r>
              <a:r>
                <a:rPr lang="ru-RU" b="1" dirty="0" err="1"/>
                <a:t>зростання</a:t>
              </a:r>
              <a:r>
                <a:rPr lang="ru-RU" b="1" dirty="0"/>
                <a:t> </a:t>
              </a:r>
              <a:r>
                <a:rPr lang="ru-RU" b="1" dirty="0" err="1"/>
                <a:t>найбільших</a:t>
              </a:r>
              <a:r>
                <a:rPr lang="ru-RU" b="1" dirty="0"/>
                <a:t> </a:t>
              </a:r>
              <a:r>
                <a:rPr lang="ru-RU" b="1" dirty="0" err="1"/>
                <a:t>міст</a:t>
              </a:r>
              <a:r>
                <a:rPr lang="ru-RU" b="1" dirty="0"/>
                <a:t> </a:t>
              </a:r>
              <a:r>
                <a:rPr lang="ru-RU" b="1" dirty="0" err="1"/>
                <a:t>сповільнився</a:t>
              </a:r>
              <a:r>
                <a:rPr lang="ru-RU" b="1" dirty="0"/>
                <a:t> </a:t>
              </a:r>
              <a:r>
                <a:rPr lang="ru-RU" b="1" dirty="0" err="1"/>
                <a:t>або</a:t>
              </a:r>
              <a:r>
                <a:rPr lang="ru-RU" b="1" dirty="0"/>
                <a:t> </a:t>
              </a:r>
              <a:r>
                <a:rPr lang="ru-RU" b="1" dirty="0" err="1"/>
                <a:t>навіть</a:t>
              </a:r>
              <a:r>
                <a:rPr lang="ru-RU" b="1" dirty="0"/>
                <a:t> </a:t>
              </a:r>
              <a:r>
                <a:rPr lang="ru-RU" b="1" dirty="0" err="1"/>
                <a:t>припинився</a:t>
              </a:r>
              <a:r>
                <a:rPr lang="ru-RU" b="1" dirty="0"/>
                <a:t>.</a:t>
              </a:r>
            </a:p>
          </p:txBody>
        </p:sp>
        <p:pic>
          <p:nvPicPr>
            <p:cNvPr id="4098" name="Picture 2" descr="http://dosie.dn.ua/i/2008060803512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3264266"/>
              <a:ext cx="8701518" cy="3593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44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14290"/>
            <a:ext cx="3357586" cy="6429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Зміст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1428736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Візитка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Символи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Форма правління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Адміністративно територіальний устрій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Історія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Фізико-географічне положення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Економіко-географічне положення</a:t>
            </a:r>
          </a:p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Природні умови та ПРП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72462" y="5857892"/>
            <a:ext cx="428628" cy="500066"/>
          </a:xfrm>
          <a:prstGeom prst="actionButtonForwardNex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4000"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53" y="76127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 </a:t>
            </a:r>
            <a:r>
              <a:rPr lang="ru-RU" sz="2800" dirty="0" err="1"/>
              <a:t>центральних</a:t>
            </a:r>
            <a:r>
              <a:rPr lang="ru-RU" sz="2800" dirty="0"/>
              <a:t> </a:t>
            </a:r>
            <a:r>
              <a:rPr lang="ru-RU" sz="2800" dirty="0" err="1"/>
              <a:t>частин</a:t>
            </a:r>
            <a:r>
              <a:rPr lang="ru-RU" sz="2800" dirty="0"/>
              <a:t> </a:t>
            </a:r>
            <a:r>
              <a:rPr lang="ru-RU" sz="2800" dirty="0" err="1"/>
              <a:t>міст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стало </a:t>
            </a:r>
            <a:r>
              <a:rPr lang="ru-RU" sz="2800" dirty="0" err="1"/>
              <a:t>мігрувати</a:t>
            </a:r>
            <a:r>
              <a:rPr lang="ru-RU" sz="2800" dirty="0"/>
              <a:t> до </a:t>
            </a:r>
            <a:r>
              <a:rPr lang="ru-RU" sz="2800" dirty="0" err="1"/>
              <a:t>передмість</a:t>
            </a:r>
            <a:r>
              <a:rPr lang="ru-RU" sz="2800" dirty="0"/>
              <a:t>, </a:t>
            </a:r>
            <a:r>
              <a:rPr lang="ru-RU" sz="2800" dirty="0" err="1"/>
              <a:t>міста</a:t>
            </a:r>
            <a:r>
              <a:rPr lang="ru-RU" sz="2800" dirty="0"/>
              <a:t> - </a:t>
            </a:r>
            <a:r>
              <a:rPr lang="ru-RU" sz="2800" dirty="0" err="1"/>
              <a:t>супутники</a:t>
            </a:r>
            <a:r>
              <a:rPr lang="ru-RU" sz="2800" dirty="0"/>
              <a:t>.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явище</a:t>
            </a:r>
            <a:r>
              <a:rPr lang="ru-RU" sz="2800" dirty="0"/>
              <a:t> </a:t>
            </a:r>
            <a:r>
              <a:rPr lang="ru-RU" sz="2800" dirty="0" err="1"/>
              <a:t>отримало</a:t>
            </a:r>
            <a:r>
              <a:rPr lang="ru-RU" sz="2800" dirty="0"/>
              <a:t> </a:t>
            </a:r>
            <a:r>
              <a:rPr lang="ru-RU" sz="2800" dirty="0" err="1"/>
              <a:t>назву</a:t>
            </a:r>
            <a:r>
              <a:rPr lang="ru-RU" sz="2800" dirty="0"/>
              <a:t> </a:t>
            </a:r>
            <a:r>
              <a:rPr lang="ru-RU" sz="2800" dirty="0" err="1"/>
              <a:t>субурбанізації</a:t>
            </a:r>
            <a:r>
              <a:rPr lang="ru-RU" sz="2800" dirty="0"/>
              <a:t>. За </a:t>
            </a:r>
            <a:r>
              <a:rPr lang="ru-RU" sz="2800" dirty="0" err="1"/>
              <a:t>чисельністю</a:t>
            </a:r>
            <a:r>
              <a:rPr lang="ru-RU" sz="2800" dirty="0"/>
              <a:t> </a:t>
            </a:r>
            <a:r>
              <a:rPr lang="ru-RU" sz="2800" dirty="0" err="1"/>
              <a:t>переважають</a:t>
            </a:r>
            <a:r>
              <a:rPr lang="ru-RU" sz="2800" dirty="0"/>
              <a:t> </a:t>
            </a:r>
            <a:r>
              <a:rPr lang="ru-RU" sz="2800" dirty="0" err="1"/>
              <a:t>малі</a:t>
            </a:r>
            <a:r>
              <a:rPr lang="ru-RU" sz="2800" dirty="0"/>
              <a:t> і </a:t>
            </a:r>
            <a:r>
              <a:rPr lang="ru-RU" sz="2800" dirty="0" err="1"/>
              <a:t>середні</a:t>
            </a:r>
            <a:r>
              <a:rPr lang="ru-RU" sz="2800" dirty="0"/>
              <a:t> </a:t>
            </a:r>
            <a:r>
              <a:rPr lang="ru-RU" sz="2800" dirty="0" err="1"/>
              <a:t>міста</a:t>
            </a:r>
            <a:r>
              <a:rPr lang="ru-RU" sz="2800" dirty="0"/>
              <a:t>, а в </a:t>
            </a:r>
            <a:r>
              <a:rPr lang="ru-RU" sz="2800" dirty="0" err="1"/>
              <a:t>сільській</a:t>
            </a:r>
            <a:r>
              <a:rPr lang="ru-RU" sz="2800" dirty="0"/>
              <a:t> </a:t>
            </a:r>
            <a:r>
              <a:rPr lang="ru-RU" sz="2800" dirty="0" err="1"/>
              <a:t>місцевості</a:t>
            </a:r>
            <a:r>
              <a:rPr lang="ru-RU" sz="2800" dirty="0"/>
              <a:t> — </a:t>
            </a:r>
            <a:r>
              <a:rPr lang="ru-RU" sz="2800" dirty="0" err="1"/>
              <a:t>хутори</a:t>
            </a:r>
            <a:r>
              <a:rPr lang="ru-RU" sz="2800" dirty="0"/>
              <a:t> і </a:t>
            </a:r>
            <a:r>
              <a:rPr lang="ru-RU" sz="2800" dirty="0" err="1"/>
              <a:t>невеликі</a:t>
            </a:r>
            <a:r>
              <a:rPr lang="ru-RU" sz="2800" dirty="0"/>
              <a:t> села. </a:t>
            </a:r>
            <a:r>
              <a:rPr lang="ru-RU" sz="2800" dirty="0" err="1"/>
              <a:t>Такий</a:t>
            </a:r>
            <a:r>
              <a:rPr lang="ru-RU" sz="2800" dirty="0"/>
              <a:t> тип </a:t>
            </a:r>
            <a:r>
              <a:rPr lang="ru-RU" sz="2800" dirty="0" err="1"/>
              <a:t>розселення</a:t>
            </a:r>
            <a:r>
              <a:rPr lang="ru-RU" sz="2800" dirty="0"/>
              <a:t> </a:t>
            </a:r>
            <a:r>
              <a:rPr lang="ru-RU" sz="2800" dirty="0" err="1"/>
              <a:t>спричиняє</a:t>
            </a:r>
            <a:r>
              <a:rPr lang="ru-RU" sz="2800" dirty="0"/>
              <a:t> </a:t>
            </a:r>
            <a:r>
              <a:rPr lang="ru-RU" sz="2800" dirty="0" err="1"/>
              <a:t>маятникові</a:t>
            </a:r>
            <a:r>
              <a:rPr lang="ru-RU" sz="2800" dirty="0"/>
              <a:t> </a:t>
            </a:r>
            <a:r>
              <a:rPr lang="ru-RU" sz="2800" dirty="0" err="1"/>
              <a:t>міграції</a:t>
            </a:r>
            <a:r>
              <a:rPr lang="ru-RU" sz="28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4437112"/>
            <a:ext cx="9036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Так, 80 % </a:t>
            </a:r>
            <a:r>
              <a:rPr lang="ru-RU" sz="2400" dirty="0" err="1"/>
              <a:t>працюючих</a:t>
            </a:r>
            <a:r>
              <a:rPr lang="ru-RU" sz="2400" dirty="0"/>
              <a:t> на </a:t>
            </a:r>
            <a:r>
              <a:rPr lang="ru-RU" sz="2400" dirty="0" err="1"/>
              <a:t>автомобільному</a:t>
            </a:r>
            <a:r>
              <a:rPr lang="ru-RU" sz="2400" dirty="0"/>
              <a:t> </a:t>
            </a:r>
            <a:r>
              <a:rPr lang="ru-RU" sz="2400" dirty="0" err="1"/>
              <a:t>заводі</a:t>
            </a:r>
            <a:r>
              <a:rPr lang="ru-RU" sz="2400" dirty="0"/>
              <a:t> </a:t>
            </a:r>
            <a:r>
              <a:rPr lang="ru-RU" sz="2400" dirty="0" err="1"/>
              <a:t>компанії</a:t>
            </a:r>
            <a:r>
              <a:rPr lang="ru-RU" sz="2400" dirty="0"/>
              <a:t> «Пежо» в маленькому </a:t>
            </a:r>
            <a:r>
              <a:rPr lang="ru-RU" sz="2400" dirty="0" err="1"/>
              <a:t>містечку</a:t>
            </a:r>
            <a:r>
              <a:rPr lang="ru-RU" sz="2400" dirty="0"/>
              <a:t> </a:t>
            </a:r>
            <a:r>
              <a:rPr lang="ru-RU" sz="2400" dirty="0" err="1"/>
              <a:t>Сошо</a:t>
            </a:r>
            <a:r>
              <a:rPr lang="ru-RU" sz="2400" dirty="0"/>
              <a:t> </a:t>
            </a:r>
            <a:r>
              <a:rPr lang="ru-RU" sz="2400" dirty="0" err="1"/>
              <a:t>проживають</a:t>
            </a:r>
            <a:r>
              <a:rPr lang="ru-RU" sz="2400" dirty="0"/>
              <a:t> у </a:t>
            </a:r>
            <a:r>
              <a:rPr lang="ru-RU" sz="2400" dirty="0" err="1"/>
              <a:t>навколишніх</a:t>
            </a:r>
            <a:r>
              <a:rPr lang="ru-RU" sz="2400" dirty="0"/>
              <a:t> </a:t>
            </a:r>
            <a:r>
              <a:rPr lang="ru-RU" sz="2400" dirty="0" err="1"/>
              <a:t>поселеннях</a:t>
            </a:r>
            <a:r>
              <a:rPr lang="ru-RU" sz="2400" dirty="0"/>
              <a:t>. </a:t>
            </a:r>
            <a:r>
              <a:rPr lang="ru-RU" sz="2400" dirty="0" err="1"/>
              <a:t>Така</a:t>
            </a:r>
            <a:r>
              <a:rPr lang="ru-RU" sz="2400" dirty="0"/>
              <a:t> ж картина на </a:t>
            </a:r>
            <a:r>
              <a:rPr lang="ru-RU" sz="2400" dirty="0" err="1"/>
              <a:t>металургійному</a:t>
            </a:r>
            <a:r>
              <a:rPr lang="ru-RU" sz="2400" dirty="0"/>
              <a:t> </a:t>
            </a:r>
            <a:r>
              <a:rPr lang="ru-RU" sz="2400" dirty="0" err="1"/>
              <a:t>комбінаті</a:t>
            </a:r>
            <a:r>
              <a:rPr lang="ru-RU" sz="2400" dirty="0"/>
              <a:t> в Дюнкерку.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/>
              <a:t>, як правило, </a:t>
            </a:r>
            <a:r>
              <a:rPr lang="ru-RU" sz="2400" dirty="0" err="1"/>
              <a:t>старовинні</a:t>
            </a:r>
            <a:r>
              <a:rPr lang="ru-RU" sz="2400" dirty="0"/>
              <a:t> і </a:t>
            </a:r>
            <a:r>
              <a:rPr lang="ru-RU" sz="2400" dirty="0" err="1"/>
              <a:t>багаті</a:t>
            </a:r>
            <a:r>
              <a:rPr lang="ru-RU" sz="2400" dirty="0"/>
              <a:t> на </a:t>
            </a:r>
            <a:r>
              <a:rPr lang="ru-RU" sz="2400" dirty="0" err="1"/>
              <a:t>історичні</a:t>
            </a:r>
            <a:r>
              <a:rPr lang="ru-RU" sz="2400" dirty="0"/>
              <a:t> та </a:t>
            </a:r>
            <a:r>
              <a:rPr lang="ru-RU" sz="2400" dirty="0" err="1"/>
              <a:t>архітектурні</a:t>
            </a:r>
            <a:r>
              <a:rPr lang="ru-RU" sz="2400" dirty="0"/>
              <a:t> </a:t>
            </a:r>
            <a:r>
              <a:rPr lang="ru-RU" sz="2400" dirty="0" err="1"/>
              <a:t>пам'ятки</a:t>
            </a:r>
            <a:r>
              <a:rPr lang="ru-RU" sz="2400" dirty="0"/>
              <a:t>. </a:t>
            </a:r>
            <a:r>
              <a:rPr lang="ru-RU" sz="2400" dirty="0" err="1"/>
              <a:t>Основний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каркас </a:t>
            </a:r>
            <a:r>
              <a:rPr lang="ru-RU" sz="2400" dirty="0" err="1"/>
              <a:t>виник</a:t>
            </a:r>
            <a:r>
              <a:rPr lang="ru-RU" sz="2400" dirty="0"/>
              <a:t> </a:t>
            </a:r>
            <a:r>
              <a:rPr lang="ru-RU" sz="2400" dirty="0" err="1"/>
              <a:t>Ще</a:t>
            </a:r>
            <a:r>
              <a:rPr lang="ru-RU" sz="2400" dirty="0"/>
              <a:t> за </a:t>
            </a:r>
            <a:r>
              <a:rPr lang="ru-RU" sz="2400" dirty="0" err="1"/>
              <a:t>часів</a:t>
            </a:r>
            <a:r>
              <a:rPr lang="ru-RU" sz="2400" dirty="0"/>
              <a:t> </a:t>
            </a:r>
            <a:r>
              <a:rPr lang="ru-RU" sz="2400" dirty="0" err="1"/>
              <a:t>Стародавнього</a:t>
            </a:r>
            <a:r>
              <a:rPr lang="ru-RU" sz="2400" dirty="0"/>
              <a:t> Риму.</a:t>
            </a:r>
          </a:p>
        </p:txBody>
      </p:sp>
    </p:spTree>
    <p:extLst>
      <p:ext uri="{BB962C8B-B14F-4D97-AF65-F5344CB8AC3E}">
        <p14:creationId xmlns:p14="http://schemas.microsoft.com/office/powerpoint/2010/main" val="45872799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656558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Статево-вікова</a:t>
            </a:r>
            <a:r>
              <a:rPr lang="ru-RU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endParaRPr lang="en-US" sz="54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 algn="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структура </a:t>
            </a:r>
            <a:r>
              <a:rPr lang="ru-RU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населення</a:t>
            </a:r>
            <a:r>
              <a:rPr lang="ru-RU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62009"/>
            <a:ext cx="45365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0-14 </a:t>
            </a:r>
            <a:r>
              <a:rPr lang="ru-RU" sz="2000" b="1" i="1" dirty="0" err="1" smtClean="0"/>
              <a:t>років</a:t>
            </a:r>
            <a:r>
              <a:rPr lang="ru-RU" sz="2000" b="1" i="1" dirty="0" smtClean="0"/>
              <a:t>: 18,6% (</a:t>
            </a:r>
            <a:r>
              <a:rPr lang="ru-RU" sz="2000" b="1" i="1" dirty="0" err="1" smtClean="0"/>
              <a:t>чоловіче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6,125,629 </a:t>
            </a:r>
            <a:r>
              <a:rPr lang="ru-RU" sz="2000" b="1" i="1" dirty="0" err="1" smtClean="0"/>
              <a:t>чол</a:t>
            </a:r>
            <a:r>
              <a:rPr lang="ru-RU" sz="2000" b="1" i="1" dirty="0" smtClean="0"/>
              <a:t>.; </a:t>
            </a:r>
            <a:r>
              <a:rPr lang="ru-RU" sz="2000" b="1" i="1" dirty="0" err="1" smtClean="0"/>
              <a:t>Жіноче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5,838,925 </a:t>
            </a:r>
            <a:r>
              <a:rPr lang="ru-RU" sz="2000" b="1" i="1" dirty="0" err="1" smtClean="0"/>
              <a:t>чол</a:t>
            </a:r>
            <a:r>
              <a:rPr lang="ru-RU" sz="2000" b="1" i="1" dirty="0" smtClean="0"/>
              <a:t>.);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15-64 </a:t>
            </a:r>
            <a:r>
              <a:rPr lang="ru-RU" sz="2000" b="1" i="1" dirty="0" err="1" smtClean="0"/>
              <a:t>років</a:t>
            </a:r>
            <a:r>
              <a:rPr lang="ru-RU" sz="2000" b="1" i="1" dirty="0" smtClean="0"/>
              <a:t>: 65% (</a:t>
            </a:r>
            <a:r>
              <a:rPr lang="ru-RU" sz="2000" b="1" i="1" dirty="0" err="1" smtClean="0"/>
              <a:t>чоловіче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20,963,124 </a:t>
            </a:r>
            <a:r>
              <a:rPr lang="ru-RU" sz="2000" b="1" i="1" dirty="0" err="1" smtClean="0"/>
              <a:t>чол</a:t>
            </a:r>
            <a:r>
              <a:rPr lang="ru-RU" sz="2000" b="1" i="1" dirty="0" smtClean="0"/>
              <a:t>.; </a:t>
            </a:r>
            <a:r>
              <a:rPr lang="ru-RU" sz="2000" b="1" i="1" dirty="0" err="1" smtClean="0"/>
              <a:t>Жіноче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20,929,280 </a:t>
            </a:r>
            <a:r>
              <a:rPr lang="ru-RU" sz="2000" b="1" i="1" dirty="0" err="1" smtClean="0"/>
              <a:t>чол</a:t>
            </a:r>
            <a:r>
              <a:rPr lang="ru-RU" sz="2000" b="1" i="1" dirty="0" smtClean="0"/>
              <a:t>.);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 smtClean="0"/>
              <a:t>65 </a:t>
            </a:r>
            <a:r>
              <a:rPr lang="ru-RU" sz="2000" b="1" i="1" dirty="0" err="1" smtClean="0"/>
              <a:t>років</a:t>
            </a:r>
            <a:r>
              <a:rPr lang="ru-RU" sz="2000" b="1" i="1" dirty="0" smtClean="0"/>
              <a:t> і старше: 16,4% (</a:t>
            </a:r>
            <a:r>
              <a:rPr lang="ru-RU" sz="2000" b="1" i="1" dirty="0" err="1" smtClean="0"/>
              <a:t>чоловіче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4,403,248.; </a:t>
            </a:r>
            <a:r>
              <a:rPr lang="ru-RU" sz="2000" b="1" i="1" dirty="0" err="1" smtClean="0"/>
              <a:t>Жіноче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6,155,767 </a:t>
            </a:r>
            <a:r>
              <a:rPr lang="ru-RU" sz="2000" b="1" i="1" dirty="0" err="1" smtClean="0"/>
              <a:t>чол</a:t>
            </a:r>
            <a:r>
              <a:rPr lang="ru-RU" sz="2000" b="1" i="1" dirty="0" smtClean="0"/>
              <a:t>.) Все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- 39,4 року; 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ru-RU" sz="2000" b="1" i="1" dirty="0" err="1" smtClean="0"/>
              <a:t>Чоловіки</a:t>
            </a:r>
            <a:r>
              <a:rPr lang="ru-RU" sz="2000" b="1" i="1" dirty="0" smtClean="0"/>
              <a:t> - 38 </a:t>
            </a:r>
            <a:r>
              <a:rPr lang="ru-RU" sz="2000" b="1" i="1" dirty="0" err="1" smtClean="0"/>
              <a:t>років</a:t>
            </a:r>
            <a:r>
              <a:rPr lang="ru-RU" sz="2000" b="1" i="1" dirty="0" smtClean="0"/>
              <a:t>; </a:t>
            </a:r>
          </a:p>
          <a:p>
            <a:pPr marL="800100" lvl="1" indent="-342900">
              <a:buFont typeface="Courier New" pitchFamily="49" charset="0"/>
              <a:buChar char="o"/>
            </a:pPr>
            <a:r>
              <a:rPr lang="ru-RU" sz="2000" b="1" i="1" dirty="0" err="1" smtClean="0"/>
              <a:t>Жінки</a:t>
            </a:r>
            <a:r>
              <a:rPr lang="ru-RU" sz="2000" b="1" i="1" dirty="0" smtClean="0"/>
              <a:t> - 40,9 </a:t>
            </a:r>
            <a:r>
              <a:rPr lang="ru-RU" sz="2000" b="1" i="1" dirty="0" err="1" smtClean="0"/>
              <a:t>років</a:t>
            </a:r>
            <a:r>
              <a:rPr lang="ru-RU" sz="2000" b="1" i="1" dirty="0" smtClean="0"/>
              <a:t> (2008 р.) </a:t>
            </a:r>
          </a:p>
          <a:p>
            <a:r>
              <a:rPr lang="ru-RU" sz="2000" b="1" i="1" dirty="0" err="1" smtClean="0"/>
              <a:t>Співвідношення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кількості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чоловіків</a:t>
            </a:r>
            <a:r>
              <a:rPr lang="ru-RU" sz="2000" b="1" i="1" dirty="0" smtClean="0"/>
              <a:t> і </a:t>
            </a:r>
            <a:r>
              <a:rPr lang="ru-RU" sz="2000" b="1" i="1" dirty="0" err="1" smtClean="0"/>
              <a:t>жінок</a:t>
            </a:r>
            <a:r>
              <a:rPr lang="ru-RU" sz="2000" b="1" i="1" dirty="0" smtClean="0"/>
              <a:t>: все </a:t>
            </a:r>
            <a:r>
              <a:rPr lang="ru-RU" sz="2000" b="1" i="1" dirty="0" err="1" smtClean="0"/>
              <a:t>населення</a:t>
            </a:r>
            <a:r>
              <a:rPr lang="ru-RU" sz="2000" b="1" i="1" dirty="0" smtClean="0"/>
              <a:t> - 0.956 (2007 р.) </a:t>
            </a:r>
            <a:endParaRPr lang="ru-RU" sz="20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5"/>
            <a:ext cx="191791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19" y="2204865"/>
            <a:ext cx="219075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129683"/>
            <a:ext cx="4133045" cy="233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3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160" y="188640"/>
            <a:ext cx="29158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Понад</a:t>
            </a:r>
            <a:r>
              <a:rPr lang="ru-RU" sz="2000" dirty="0"/>
              <a:t> </a:t>
            </a:r>
            <a:r>
              <a:rPr lang="ru-RU" sz="2400" dirty="0"/>
              <a:t>85 % </a:t>
            </a:r>
            <a:r>
              <a:rPr lang="ru-RU" sz="2400" dirty="0" err="1"/>
              <a:t>населення</a:t>
            </a:r>
            <a:r>
              <a:rPr lang="ru-RU" sz="2400" dirty="0"/>
              <a:t> — </a:t>
            </a:r>
            <a:r>
              <a:rPr lang="ru-RU" sz="2400" dirty="0" err="1"/>
              <a:t>французи</a:t>
            </a:r>
            <a:r>
              <a:rPr lang="ru-RU" sz="2400" dirty="0"/>
              <a:t> </a:t>
            </a:r>
            <a:r>
              <a:rPr lang="ru-RU" sz="2000" dirty="0"/>
              <a:t>- </a:t>
            </a:r>
            <a:r>
              <a:rPr lang="ru-RU" sz="2000" dirty="0" err="1"/>
              <a:t>нащадки</a:t>
            </a:r>
            <a:r>
              <a:rPr lang="ru-RU" sz="2000" dirty="0"/>
              <a:t> </a:t>
            </a:r>
            <a:r>
              <a:rPr lang="ru-RU" sz="2000" dirty="0" err="1"/>
              <a:t>кельтських</a:t>
            </a:r>
            <a:r>
              <a:rPr lang="ru-RU" sz="2000" dirty="0"/>
              <a:t> племен (</a:t>
            </a:r>
            <a:r>
              <a:rPr lang="ru-RU" sz="2000" dirty="0" err="1"/>
              <a:t>галлів</a:t>
            </a:r>
            <a:r>
              <a:rPr lang="ru-RU" sz="2000" dirty="0"/>
              <a:t>),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завойовані</a:t>
            </a:r>
            <a:r>
              <a:rPr lang="ru-RU" sz="2000" dirty="0"/>
              <a:t> і </a:t>
            </a:r>
            <a:r>
              <a:rPr lang="ru-RU" sz="2000" dirty="0" err="1"/>
              <a:t>романізовані</a:t>
            </a:r>
            <a:r>
              <a:rPr lang="ru-RU" sz="2000" dirty="0"/>
              <a:t> </a:t>
            </a:r>
            <a:r>
              <a:rPr lang="ru-RU" sz="2000" dirty="0" err="1"/>
              <a:t>Стародавнім</a:t>
            </a:r>
            <a:r>
              <a:rPr lang="ru-RU" sz="2000" dirty="0"/>
              <a:t> Римом. </a:t>
            </a:r>
            <a:r>
              <a:rPr lang="ru-RU" sz="2000" dirty="0" err="1"/>
              <a:t>Крім</a:t>
            </a:r>
            <a:r>
              <a:rPr lang="ru-RU" sz="2000" dirty="0"/>
              <a:t> </a:t>
            </a:r>
            <a:r>
              <a:rPr lang="ru-RU" sz="2000" dirty="0" err="1"/>
              <a:t>власне</a:t>
            </a:r>
            <a:r>
              <a:rPr lang="ru-RU" sz="2000" dirty="0"/>
              <a:t> </a:t>
            </a:r>
            <a:r>
              <a:rPr lang="ru-RU" sz="2000" dirty="0" err="1"/>
              <a:t>французів</a:t>
            </a:r>
            <a:r>
              <a:rPr lang="ru-RU" sz="2000" dirty="0"/>
              <a:t>, на </a:t>
            </a:r>
            <a:r>
              <a:rPr lang="ru-RU" sz="2000" dirty="0" err="1"/>
              <a:t>окраїнах</a:t>
            </a:r>
            <a:r>
              <a:rPr lang="ru-RU" sz="2000" dirty="0"/>
              <a:t> невеликими </a:t>
            </a:r>
            <a:r>
              <a:rPr lang="ru-RU" sz="2000" dirty="0" err="1"/>
              <a:t>групами</a:t>
            </a:r>
            <a:r>
              <a:rPr lang="ru-RU" sz="2000" dirty="0"/>
              <a:t> </a:t>
            </a:r>
            <a:r>
              <a:rPr lang="ru-RU" sz="2000" dirty="0" err="1"/>
              <a:t>живуть</a:t>
            </a:r>
            <a:r>
              <a:rPr lang="ru-RU" sz="2000" dirty="0"/>
              <a:t> </a:t>
            </a:r>
            <a:r>
              <a:rPr lang="ru-RU" sz="2000" dirty="0" err="1"/>
              <a:t>корсиканці</a:t>
            </a:r>
            <a:r>
              <a:rPr lang="ru-RU" sz="2000" dirty="0"/>
              <a:t>, </a:t>
            </a:r>
            <a:r>
              <a:rPr lang="ru-RU" sz="2000" dirty="0" err="1"/>
              <a:t>каталонці</a:t>
            </a:r>
            <a:r>
              <a:rPr lang="ru-RU" sz="2000" dirty="0"/>
              <a:t>, баски, </a:t>
            </a:r>
            <a:r>
              <a:rPr lang="ru-RU" sz="2000" dirty="0" err="1"/>
              <a:t>бретонці</a:t>
            </a:r>
            <a:r>
              <a:rPr lang="ru-RU" sz="2000" dirty="0"/>
              <a:t>, </a:t>
            </a:r>
            <a:r>
              <a:rPr lang="ru-RU" sz="2000" dirty="0" err="1"/>
              <a:t>фламандці</a:t>
            </a:r>
            <a:r>
              <a:rPr lang="ru-RU" sz="2000" dirty="0"/>
              <a:t>, </a:t>
            </a:r>
            <a:r>
              <a:rPr lang="ru-RU" sz="2000" dirty="0" err="1"/>
              <a:t>ельзасці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є </a:t>
            </a:r>
            <a:r>
              <a:rPr lang="ru-RU" sz="2000" dirty="0" err="1"/>
              <a:t>місцевими</a:t>
            </a:r>
            <a:r>
              <a:rPr lang="ru-RU" sz="2000" dirty="0"/>
              <a:t> </a:t>
            </a:r>
            <a:r>
              <a:rPr lang="ru-RU" sz="2000" dirty="0" err="1"/>
              <a:t>етнічними</a:t>
            </a:r>
            <a:r>
              <a:rPr lang="ru-RU" sz="2000" dirty="0"/>
              <a:t> </a:t>
            </a:r>
            <a:r>
              <a:rPr lang="ru-RU" sz="2000" dirty="0" err="1"/>
              <a:t>групами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за </a:t>
            </a:r>
            <a:r>
              <a:rPr lang="ru-RU" sz="2000" dirty="0" err="1"/>
              <a:t>своїм</a:t>
            </a:r>
            <a:r>
              <a:rPr lang="ru-RU" sz="2000" dirty="0"/>
              <a:t> </a:t>
            </a:r>
            <a:r>
              <a:rPr lang="ru-RU" sz="2000" dirty="0" err="1"/>
              <a:t>походженням</a:t>
            </a:r>
            <a:r>
              <a:rPr lang="ru-RU" sz="2000" dirty="0"/>
              <a:t> і </a:t>
            </a:r>
            <a:r>
              <a:rPr lang="ru-RU" sz="2000" dirty="0" err="1"/>
              <a:t>мовою</a:t>
            </a:r>
            <a:r>
              <a:rPr lang="ru-RU" sz="2000" dirty="0"/>
              <a:t> </a:t>
            </a:r>
            <a:r>
              <a:rPr lang="ru-RU" sz="2000" dirty="0" err="1"/>
              <a:t>близькі</a:t>
            </a:r>
            <a:r>
              <a:rPr lang="ru-RU" sz="2000" dirty="0"/>
              <a:t> до </a:t>
            </a:r>
            <a:r>
              <a:rPr lang="ru-RU" sz="2000" dirty="0" err="1"/>
              <a:t>сусідніх</a:t>
            </a:r>
            <a:r>
              <a:rPr lang="ru-RU" sz="2000" dirty="0"/>
              <a:t> </a:t>
            </a:r>
            <a:r>
              <a:rPr lang="ru-RU" sz="2000" dirty="0" err="1"/>
              <a:t>народів</a:t>
            </a:r>
            <a:r>
              <a:rPr lang="ru-RU" sz="2000" dirty="0"/>
              <a:t>.</a:t>
            </a:r>
          </a:p>
        </p:txBody>
      </p:sp>
      <p:pic>
        <p:nvPicPr>
          <p:cNvPr id="2050" name="Picture 2" descr="D:\наші папки\Оксана\Проект на географію\13424242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5" y="316561"/>
            <a:ext cx="5184576" cy="600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" y="260649"/>
            <a:ext cx="8988874" cy="432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260648"/>
            <a:ext cx="3733523" cy="15696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9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Релігія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611231"/>
            <a:ext cx="9014657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Згідно</a:t>
            </a:r>
            <a:r>
              <a:rPr lang="ru-RU" sz="2000" dirty="0"/>
              <a:t> з </a:t>
            </a:r>
            <a:r>
              <a:rPr lang="ru-RU" sz="2000" dirty="0" err="1"/>
              <a:t>опитуванням</a:t>
            </a:r>
            <a:r>
              <a:rPr lang="ru-RU" sz="2000" dirty="0"/>
              <a:t>, </a:t>
            </a:r>
            <a:r>
              <a:rPr lang="ru-RU" sz="2000" dirty="0" err="1"/>
              <a:t>проведеним</a:t>
            </a:r>
            <a:r>
              <a:rPr lang="ru-RU" sz="2000" dirty="0"/>
              <a:t> у </a:t>
            </a:r>
            <a:r>
              <a:rPr lang="ru-RU" sz="2000" dirty="0" err="1"/>
              <a:t>січні</a:t>
            </a:r>
            <a:r>
              <a:rPr lang="ru-RU" sz="2000" dirty="0"/>
              <a:t> 2007 року, 51% </a:t>
            </a:r>
            <a:r>
              <a:rPr lang="ru-RU" sz="2000" dirty="0" err="1"/>
              <a:t>французів</a:t>
            </a:r>
            <a:r>
              <a:rPr lang="ru-RU" sz="2000" dirty="0"/>
              <a:t> </a:t>
            </a:r>
            <a:r>
              <a:rPr lang="ru-RU" sz="2000" dirty="0" err="1"/>
              <a:t>вважають</a:t>
            </a:r>
            <a:r>
              <a:rPr lang="ru-RU" sz="2000" dirty="0"/>
              <a:t> себе католиками, 31% </a:t>
            </a:r>
            <a:r>
              <a:rPr lang="ru-RU" sz="2000" dirty="0" err="1"/>
              <a:t>визначають</a:t>
            </a:r>
            <a:r>
              <a:rPr lang="ru-RU" sz="2000" dirty="0"/>
              <a:t> себе як агностики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атеїсти</a:t>
            </a:r>
            <a:r>
              <a:rPr lang="ru-RU" sz="2000" dirty="0"/>
              <a:t>, 10% заявили, </a:t>
            </a:r>
            <a:r>
              <a:rPr lang="ru-RU" sz="2000" dirty="0" err="1"/>
              <a:t>що</a:t>
            </a:r>
            <a:r>
              <a:rPr lang="ru-RU" sz="2000" dirty="0"/>
              <a:t> належать до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релігійних</a:t>
            </a:r>
            <a:r>
              <a:rPr lang="ru-RU" sz="2000" dirty="0"/>
              <a:t> </a:t>
            </a:r>
            <a:r>
              <a:rPr lang="ru-RU" sz="2000" dirty="0" err="1"/>
              <a:t>течій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не </a:t>
            </a:r>
            <a:r>
              <a:rPr lang="ru-RU" sz="2000" dirty="0" err="1"/>
              <a:t>мають</a:t>
            </a:r>
            <a:r>
              <a:rPr lang="ru-RU" sz="2000" dirty="0"/>
              <a:t> думки з </a:t>
            </a:r>
            <a:r>
              <a:rPr lang="ru-RU" sz="2000" dirty="0" err="1"/>
              <a:t>цього</a:t>
            </a:r>
            <a:r>
              <a:rPr lang="ru-RU" sz="2000" dirty="0"/>
              <a:t> приводу, 4% - </a:t>
            </a:r>
            <a:r>
              <a:rPr lang="ru-RU" sz="2000" dirty="0" err="1"/>
              <a:t>мусульмани</a:t>
            </a:r>
            <a:r>
              <a:rPr lang="ru-RU" sz="2000" dirty="0"/>
              <a:t>, 3% - </a:t>
            </a:r>
            <a:r>
              <a:rPr lang="ru-RU" sz="2000" dirty="0" err="1"/>
              <a:t>протестанти</a:t>
            </a:r>
            <a:r>
              <a:rPr lang="ru-RU" sz="2000" dirty="0"/>
              <a:t>, 1% - </a:t>
            </a:r>
            <a:r>
              <a:rPr lang="ru-RU" sz="2000" dirty="0" err="1"/>
              <a:t>іудеї</a:t>
            </a:r>
            <a:r>
              <a:rPr lang="ru-RU" sz="2000" dirty="0"/>
              <a:t>. За </a:t>
            </a:r>
            <a:r>
              <a:rPr lang="ru-RU" sz="2000" dirty="0" err="1"/>
              <a:t>даними</a:t>
            </a:r>
            <a:r>
              <a:rPr lang="ru-RU" sz="2000" dirty="0"/>
              <a:t> </a:t>
            </a:r>
            <a:r>
              <a:rPr lang="en-US" sz="2000" dirty="0"/>
              <a:t>Le Monde, </a:t>
            </a:r>
            <a:r>
              <a:rPr lang="ru-RU" sz="2000" dirty="0"/>
              <a:t>у </a:t>
            </a:r>
            <a:r>
              <a:rPr lang="ru-RU" sz="2000" dirty="0" err="1"/>
              <a:t>Франції</a:t>
            </a:r>
            <a:r>
              <a:rPr lang="ru-RU" sz="2000" dirty="0"/>
              <a:t> 5 </a:t>
            </a:r>
            <a:r>
              <a:rPr lang="ru-RU" sz="2000" dirty="0" err="1"/>
              <a:t>мільйонів</a:t>
            </a:r>
            <a:r>
              <a:rPr lang="ru-RU" sz="2000" dirty="0"/>
              <a:t> </a:t>
            </a:r>
            <a:r>
              <a:rPr lang="ru-RU" sz="2000" dirty="0" err="1"/>
              <a:t>чоловік</a:t>
            </a:r>
            <a:r>
              <a:rPr lang="ru-RU" sz="2000" dirty="0"/>
              <a:t> </a:t>
            </a:r>
            <a:r>
              <a:rPr lang="ru-RU" sz="2000" dirty="0" err="1"/>
              <a:t>симпатизує</a:t>
            </a:r>
            <a:r>
              <a:rPr lang="ru-RU" sz="2000" dirty="0"/>
              <a:t> буддизму, але </a:t>
            </a:r>
            <a:r>
              <a:rPr lang="ru-RU" sz="2000" dirty="0" err="1"/>
              <a:t>практикують</a:t>
            </a:r>
            <a:r>
              <a:rPr lang="ru-RU" sz="2000" dirty="0"/>
              <a:t> </a:t>
            </a:r>
            <a:r>
              <a:rPr lang="ru-RU" sz="2000" dirty="0" err="1"/>
              <a:t>цю</a:t>
            </a:r>
            <a:r>
              <a:rPr lang="ru-RU" sz="2000" dirty="0"/>
              <a:t> </a:t>
            </a:r>
            <a:r>
              <a:rPr lang="ru-RU" sz="2000" dirty="0" err="1"/>
              <a:t>релігію</a:t>
            </a:r>
            <a:r>
              <a:rPr lang="ru-RU" sz="2000" dirty="0"/>
              <a:t> </a:t>
            </a:r>
            <a:r>
              <a:rPr lang="ru-RU" sz="2000" dirty="0" err="1"/>
              <a:t>близько</a:t>
            </a:r>
            <a:r>
              <a:rPr lang="ru-RU" sz="2000" dirty="0"/>
              <a:t> 600 000 </a:t>
            </a:r>
            <a:r>
              <a:rPr lang="ru-RU" sz="2000" dirty="0" err="1"/>
              <a:t>чоловік</a:t>
            </a:r>
            <a:r>
              <a:rPr lang="ru-RU" sz="2000" dirty="0"/>
              <a:t>, з них 65% - дзен-буддизм. За </a:t>
            </a:r>
            <a:r>
              <a:rPr lang="ru-RU" sz="2000" dirty="0" err="1"/>
              <a:t>деякими</a:t>
            </a:r>
            <a:r>
              <a:rPr lang="ru-RU" sz="2000" dirty="0"/>
              <a:t> </a:t>
            </a:r>
            <a:r>
              <a:rPr lang="ru-RU" sz="2000" dirty="0" err="1"/>
              <a:t>даними</a:t>
            </a:r>
            <a:r>
              <a:rPr lang="ru-RU" sz="2000" dirty="0"/>
              <a:t>, </a:t>
            </a:r>
            <a:r>
              <a:rPr lang="ru-RU" sz="2000" dirty="0" err="1"/>
              <a:t>нараховується</a:t>
            </a:r>
            <a:r>
              <a:rPr lang="ru-RU" sz="2000" dirty="0"/>
              <a:t> </a:t>
            </a:r>
            <a:r>
              <a:rPr lang="ru-RU" sz="2000" dirty="0" err="1"/>
              <a:t>біля</a:t>
            </a:r>
            <a:r>
              <a:rPr lang="ru-RU" sz="2000" dirty="0"/>
              <a:t> 400 тис. </a:t>
            </a:r>
            <a:r>
              <a:rPr lang="ru-RU" sz="2000" dirty="0" err="1"/>
              <a:t>православних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9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3336170" cy="1107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0" cap="none" spc="0" dirty="0" smtClean="0">
                <a:ln w="2857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Культура</a:t>
            </a:r>
            <a:endParaRPr lang="ru-RU" sz="6600" b="0" cap="none" spc="0" dirty="0">
              <a:ln w="2857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368644"/>
            <a:ext cx="7848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У </a:t>
            </a:r>
            <a:r>
              <a:rPr lang="ru-RU" sz="2800" b="1" dirty="0" err="1"/>
              <a:t>Франції</a:t>
            </a:r>
            <a:r>
              <a:rPr lang="ru-RU" sz="2800" b="1" dirty="0"/>
              <a:t> </a:t>
            </a:r>
            <a:r>
              <a:rPr lang="ru-RU" sz="2800" dirty="0" err="1"/>
              <a:t>зосереджена</a:t>
            </a:r>
            <a:r>
              <a:rPr lang="ru-RU" sz="2800" dirty="0"/>
              <a:t> </a:t>
            </a:r>
            <a:r>
              <a:rPr lang="ru-RU" sz="2800" dirty="0" err="1"/>
              <a:t>величезна</a:t>
            </a:r>
            <a:r>
              <a:rPr lang="ru-RU" sz="2800" dirty="0"/>
              <a:t> </a:t>
            </a:r>
            <a:r>
              <a:rPr lang="ru-RU" sz="2800" dirty="0" err="1"/>
              <a:t>кількість</a:t>
            </a:r>
            <a:r>
              <a:rPr lang="ru-RU" sz="2800" dirty="0"/>
              <a:t> </a:t>
            </a:r>
            <a:r>
              <a:rPr lang="ru-RU" sz="2800" b="1" dirty="0" err="1"/>
              <a:t>визначних</a:t>
            </a:r>
            <a:r>
              <a:rPr lang="ru-RU" sz="2800" b="1" dirty="0"/>
              <a:t> </a:t>
            </a:r>
            <a:r>
              <a:rPr lang="ru-RU" sz="2800" b="1" dirty="0" err="1"/>
              <a:t>пам'яток</a:t>
            </a:r>
            <a:r>
              <a:rPr lang="ru-RU" sz="2800" b="1" dirty="0"/>
              <a:t> </a:t>
            </a:r>
            <a:r>
              <a:rPr lang="ru-RU" sz="2800" dirty="0"/>
              <a:t>, практично </a:t>
            </a:r>
            <a:r>
              <a:rPr lang="ru-RU" sz="2800" dirty="0" err="1"/>
              <a:t>кожне</a:t>
            </a:r>
            <a:r>
              <a:rPr lang="ru-RU" sz="2800" dirty="0"/>
              <a:t> </a:t>
            </a:r>
            <a:r>
              <a:rPr lang="ru-RU" sz="2800" dirty="0" err="1"/>
              <a:t>місто</a:t>
            </a:r>
            <a:r>
              <a:rPr lang="ru-RU" sz="2800" dirty="0"/>
              <a:t>, а </a:t>
            </a:r>
            <a:r>
              <a:rPr lang="ru-RU" sz="2800" dirty="0" err="1"/>
              <a:t>іноді</a:t>
            </a:r>
            <a:r>
              <a:rPr lang="ru-RU" sz="2800" dirty="0"/>
              <a:t> і </a:t>
            </a:r>
            <a:r>
              <a:rPr lang="ru-RU" sz="2800" dirty="0" err="1"/>
              <a:t>невеликі</a:t>
            </a:r>
            <a:r>
              <a:rPr lang="ru-RU" sz="2800" dirty="0"/>
              <a:t> села, є </a:t>
            </a:r>
            <a:r>
              <a:rPr lang="ru-RU" sz="2800" dirty="0" err="1"/>
              <a:t>сьогодення</a:t>
            </a:r>
            <a:r>
              <a:rPr lang="ru-RU" sz="2800" dirty="0"/>
              <a:t> </a:t>
            </a:r>
            <a:r>
              <a:rPr lang="ru-RU" sz="2800" dirty="0" err="1"/>
              <a:t>музеєм</a:t>
            </a:r>
            <a:r>
              <a:rPr lang="ru-RU" sz="2800" dirty="0"/>
              <a:t> </a:t>
            </a:r>
            <a:r>
              <a:rPr lang="ru-RU" sz="2800" dirty="0" err="1"/>
              <a:t>історії</a:t>
            </a:r>
            <a:r>
              <a:rPr lang="ru-RU" sz="2800" dirty="0"/>
              <a:t> і </a:t>
            </a:r>
            <a:r>
              <a:rPr lang="ru-RU" sz="2800" dirty="0" err="1"/>
              <a:t>культури</a:t>
            </a:r>
            <a:r>
              <a:rPr lang="ru-RU" sz="28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184526"/>
            <a:ext cx="4174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Париж по праву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вважається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одним з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красивих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миру.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Такої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кількості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музеїв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напевно,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одному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іншому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місті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зберегло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прикмети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далекого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минулого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 романтизм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новітнього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часу. Тут є все для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меломанів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цінителів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живопиши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для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гурманів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любителів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всіляких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розваг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ділових</a:t>
            </a: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73866"/>
            <a:ext cx="3336170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79" y="59038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Тріумфальна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арка - арка,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побудована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Наполеоном I на честь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могутньої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армії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5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590" y="476672"/>
            <a:ext cx="37261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Собор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Паризької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Богоматері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собор,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будівництво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продовжувалося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185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Здійснений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архітектурних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пропорціях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собор 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перлиною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готичної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архітектури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887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05064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Версаль -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колишня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резиденція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французьких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королів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символ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королівства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6912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Лувр - один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музеїв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миру. З моменту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споруди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Лувр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спочатку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фортецею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в'язницею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пізніше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резиденцією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французьких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королів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потім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академією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і,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нарешті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став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музеєм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1793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каталозі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Лувру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400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експонатів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числі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"Джоконда" Леонардо да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Вінчі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прославлена Венера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Мілосськая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5605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Паризька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Опера-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гарнье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побудована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1875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вона є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театром </a:t>
            </a:r>
            <a:r>
              <a:rPr lang="ru-RU" sz="2400" dirty="0"/>
              <a:t>опери в </a:t>
            </a:r>
            <a:r>
              <a:rPr lang="ru-RU" sz="2400" dirty="0" err="1"/>
              <a:t>світі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7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29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Населення: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Загальні дані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Мова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Демографічна ситуація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Рівень урбанізації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Вікова та статева структура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Національний склад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Релігія</a:t>
            </a:r>
          </a:p>
          <a:p>
            <a:pPr marL="571500" indent="593725">
              <a:buFont typeface="Courier New" pitchFamily="49" charset="0"/>
              <a:buChar char="o"/>
            </a:pPr>
            <a:r>
              <a:rPr lang="uk-UA" sz="2800" dirty="0" smtClean="0"/>
              <a:t>Культура</a:t>
            </a:r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Господарство</a:t>
            </a:r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Промисловість</a:t>
            </a:r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Сільське господарство</a:t>
            </a:r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Транспорт</a:t>
            </a:r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Зовнішньоекономічні </a:t>
            </a:r>
            <a:r>
              <a:rPr lang="uk-UA" sz="2800" dirty="0" err="1" smtClean="0"/>
              <a:t>звязки</a:t>
            </a:r>
            <a:endParaRPr lang="uk-UA" sz="2800" dirty="0" smtClean="0"/>
          </a:p>
          <a:p>
            <a:pPr marL="919162" indent="-742950">
              <a:buSzPct val="105000"/>
              <a:buFont typeface="Wingdings" pitchFamily="2" charset="2"/>
              <a:buChar char="ü"/>
            </a:pPr>
            <a:r>
              <a:rPr lang="uk-UA" sz="2800" dirty="0" smtClean="0"/>
              <a:t>Регіональний поділ</a:t>
            </a: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8286776" y="6072206"/>
            <a:ext cx="500066" cy="500066"/>
          </a:xfrm>
          <a:prstGeom prst="actionButtonBackPrevio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81" y="1556792"/>
            <a:ext cx="8998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Загальна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характеристика </a:t>
            </a:r>
            <a:endParaRPr lang="en-US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господарства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rgbClr val="0070C0"/>
                </a:solidFill>
              </a:rPr>
              <a:t>Після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другої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світової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війни</a:t>
            </a:r>
            <a:r>
              <a:rPr lang="ru-RU" dirty="0">
                <a:solidFill>
                  <a:srgbClr val="0070C0"/>
                </a:solidFill>
              </a:rPr>
              <a:t> в </a:t>
            </a:r>
            <a:r>
              <a:rPr lang="ru-RU" dirty="0" err="1">
                <a:solidFill>
                  <a:srgbClr val="0070C0"/>
                </a:solidFill>
              </a:rPr>
              <a:t>економіці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Франції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сталися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великі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зміни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значною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мірою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завдяки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цілеспрямованій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державній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політиці</a:t>
            </a:r>
            <a:r>
              <a:rPr lang="ru-RU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8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27585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 60—70-х роках за темпами </a:t>
            </a:r>
            <a:r>
              <a:rPr lang="ru-RU" sz="2400" dirty="0" err="1"/>
              <a:t>економічного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Францію</a:t>
            </a:r>
            <a:r>
              <a:rPr lang="ru-RU" sz="2400" dirty="0"/>
              <a:t> </a:t>
            </a:r>
            <a:r>
              <a:rPr lang="ru-RU" sz="2400" dirty="0" err="1"/>
              <a:t>випереджала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Японія</a:t>
            </a:r>
            <a:r>
              <a:rPr lang="ru-RU" sz="2400" dirty="0"/>
              <a:t>. </a:t>
            </a:r>
            <a:r>
              <a:rPr lang="ru-RU" sz="2400" dirty="0" err="1"/>
              <a:t>Господарство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модернізоване</a:t>
            </a:r>
            <a:r>
              <a:rPr lang="ru-RU" sz="2400" dirty="0"/>
              <a:t> на </a:t>
            </a:r>
            <a:r>
              <a:rPr lang="ru-RU" sz="2400" dirty="0" err="1"/>
              <a:t>новій</a:t>
            </a:r>
            <a:r>
              <a:rPr lang="ru-RU" sz="2400" dirty="0"/>
              <a:t> </a:t>
            </a:r>
            <a:r>
              <a:rPr lang="ru-RU" sz="2400" dirty="0" err="1"/>
              <a:t>технічній</a:t>
            </a:r>
            <a:r>
              <a:rPr lang="ru-RU" sz="2400" dirty="0"/>
              <a:t> </a:t>
            </a:r>
            <a:r>
              <a:rPr lang="ru-RU" sz="2400" dirty="0" err="1"/>
              <a:t>основі</a:t>
            </a:r>
            <a:r>
              <a:rPr lang="ru-RU" sz="2400" dirty="0"/>
              <a:t>, </a:t>
            </a:r>
            <a:r>
              <a:rPr lang="ru-RU" sz="2400" dirty="0" err="1"/>
              <a:t>його</a:t>
            </a:r>
            <a:r>
              <a:rPr lang="ru-RU" sz="2400" dirty="0"/>
              <a:t> структура стала </a:t>
            </a:r>
            <a:r>
              <a:rPr lang="ru-RU" sz="2400" dirty="0" err="1"/>
              <a:t>сучасною</a:t>
            </a:r>
            <a:r>
              <a:rPr lang="ru-RU" sz="2400" dirty="0"/>
              <a:t>, а </a:t>
            </a:r>
            <a:r>
              <a:rPr lang="ru-RU" sz="2400" dirty="0" err="1"/>
              <a:t>конкурентоспроможність</a:t>
            </a:r>
            <a:r>
              <a:rPr lang="ru-RU" sz="2400" dirty="0"/>
              <a:t> </a:t>
            </a:r>
            <a:r>
              <a:rPr lang="ru-RU" sz="2400" dirty="0" err="1"/>
              <a:t>високою</a:t>
            </a:r>
            <a:r>
              <a:rPr lang="ru-RU" sz="2400" dirty="0"/>
              <a:t>. У </a:t>
            </a:r>
            <a:r>
              <a:rPr lang="ru-RU" sz="2400" dirty="0" err="1"/>
              <a:t>Західній</a:t>
            </a:r>
            <a:r>
              <a:rPr lang="ru-RU" sz="2400" dirty="0"/>
              <a:t> </a:t>
            </a:r>
            <a:r>
              <a:rPr lang="ru-RU" sz="2400" dirty="0" err="1"/>
              <a:t>Європі</a:t>
            </a:r>
            <a:r>
              <a:rPr lang="ru-RU" sz="2400" dirty="0"/>
              <a:t> </a:t>
            </a:r>
            <a:r>
              <a:rPr lang="ru-RU" sz="2400" dirty="0" err="1"/>
              <a:t>промисловість</a:t>
            </a:r>
            <a:r>
              <a:rPr lang="ru-RU" sz="2400" dirty="0"/>
              <a:t>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поступається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німецькій</a:t>
            </a:r>
            <a:r>
              <a:rPr lang="ru-RU" sz="2400" dirty="0"/>
              <a:t>. </a:t>
            </a:r>
            <a:r>
              <a:rPr lang="ru-RU" sz="2400" dirty="0" err="1"/>
              <a:t>Франція</a:t>
            </a:r>
            <a:r>
              <a:rPr lang="ru-RU" sz="2400" dirty="0"/>
              <a:t> є </a:t>
            </a:r>
            <a:r>
              <a:rPr lang="ru-RU" sz="2400" dirty="0" err="1"/>
              <a:t>піонером</a:t>
            </a:r>
            <a:r>
              <a:rPr lang="ru-RU" sz="2400" dirty="0"/>
              <a:t> у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швидкісних</a:t>
            </a:r>
            <a:r>
              <a:rPr lang="ru-RU" sz="2400" dirty="0"/>
              <a:t> </a:t>
            </a:r>
            <a:r>
              <a:rPr lang="ru-RU" sz="2400" dirty="0" err="1"/>
              <a:t>транспортних</a:t>
            </a:r>
            <a:r>
              <a:rPr lang="ru-RU" sz="2400" dirty="0"/>
              <a:t> систем.</a:t>
            </a:r>
          </a:p>
        </p:txBody>
      </p:sp>
    </p:spTree>
    <p:extLst>
      <p:ext uri="{BB962C8B-B14F-4D97-AF65-F5344CB8AC3E}">
        <p14:creationId xmlns:p14="http://schemas.microsoft.com/office/powerpoint/2010/main" val="36834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4162" y="836712"/>
            <a:ext cx="85055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3200" b="1" dirty="0"/>
              <a:t>В </a:t>
            </a:r>
            <a:r>
              <a:rPr lang="ru-RU" sz="3200" b="1" dirty="0" err="1"/>
              <a:t>економіці</a:t>
            </a:r>
            <a:r>
              <a:rPr lang="ru-RU" sz="3200" b="1" dirty="0"/>
              <a:t> </a:t>
            </a:r>
            <a:r>
              <a:rPr lang="ru-RU" sz="3200" b="1" dirty="0" err="1"/>
              <a:t>Франції</a:t>
            </a:r>
            <a:r>
              <a:rPr lang="ru-RU" sz="3200" b="1" dirty="0"/>
              <a:t> держава </a:t>
            </a:r>
            <a:r>
              <a:rPr lang="ru-RU" sz="3200" b="1" dirty="0" err="1"/>
              <a:t>відіграє</a:t>
            </a:r>
            <a:r>
              <a:rPr lang="ru-RU" sz="3200" b="1" dirty="0"/>
              <a:t> </a:t>
            </a:r>
            <a:r>
              <a:rPr lang="ru-RU" sz="3200" b="1" dirty="0" err="1"/>
              <a:t>більшу</a:t>
            </a:r>
            <a:r>
              <a:rPr lang="ru-RU" sz="3200" b="1" dirty="0"/>
              <a:t> роль, </a:t>
            </a:r>
            <a:r>
              <a:rPr lang="ru-RU" sz="3200" b="1" dirty="0" err="1"/>
              <a:t>ніж</a:t>
            </a:r>
            <a:r>
              <a:rPr lang="ru-RU" sz="3200" b="1" dirty="0"/>
              <a:t> в </a:t>
            </a:r>
            <a:r>
              <a:rPr lang="ru-RU" sz="3200" b="1" dirty="0" err="1"/>
              <a:t>інших</a:t>
            </a:r>
            <a:r>
              <a:rPr lang="ru-RU" sz="3200" b="1" dirty="0"/>
              <a:t> </a:t>
            </a:r>
            <a:r>
              <a:rPr lang="ru-RU" sz="3200" b="1" dirty="0" err="1"/>
              <a:t>розвинених</a:t>
            </a:r>
            <a:r>
              <a:rPr lang="ru-RU" sz="3200" b="1" dirty="0"/>
              <a:t> </a:t>
            </a:r>
            <a:r>
              <a:rPr lang="ru-RU" sz="3200" b="1" dirty="0" err="1"/>
              <a:t>країнах</a:t>
            </a:r>
            <a:r>
              <a:rPr lang="ru-RU" sz="3200" b="1" dirty="0"/>
              <a:t>. </a:t>
            </a:r>
            <a:r>
              <a:rPr lang="ru-RU" sz="3200" b="1" dirty="0" err="1"/>
              <a:t>Під</a:t>
            </a:r>
            <a:r>
              <a:rPr lang="ru-RU" sz="3200" b="1" dirty="0"/>
              <a:t> </a:t>
            </a:r>
            <a:r>
              <a:rPr lang="ru-RU" sz="3200" b="1" dirty="0" err="1"/>
              <a:t>її</a:t>
            </a:r>
            <a:r>
              <a:rPr lang="ru-RU" sz="3200" b="1" dirty="0"/>
              <a:t> контролем </a:t>
            </a:r>
            <a:r>
              <a:rPr lang="ru-RU" sz="3200" b="1" dirty="0" err="1"/>
              <a:t>перебувають</a:t>
            </a:r>
            <a:r>
              <a:rPr lang="ru-RU" sz="3200" b="1" dirty="0"/>
              <a:t> банки і </a:t>
            </a:r>
            <a:r>
              <a:rPr lang="ru-RU" sz="3200" b="1" dirty="0" err="1"/>
              <a:t>страхові</a:t>
            </a:r>
            <a:r>
              <a:rPr lang="ru-RU" sz="3200" b="1" dirty="0"/>
              <a:t> </a:t>
            </a:r>
            <a:r>
              <a:rPr lang="ru-RU" sz="3200" b="1" dirty="0" err="1"/>
              <a:t>компанії</a:t>
            </a:r>
            <a:r>
              <a:rPr lang="ru-RU" sz="3200" b="1" dirty="0"/>
              <a:t>, </a:t>
            </a:r>
            <a:r>
              <a:rPr lang="ru-RU" sz="3200" b="1" dirty="0" err="1"/>
              <a:t>енергетика</a:t>
            </a:r>
            <a:r>
              <a:rPr lang="ru-RU" sz="3200" b="1" dirty="0"/>
              <a:t> (</a:t>
            </a:r>
            <a:r>
              <a:rPr lang="ru-RU" sz="3200" b="1" dirty="0" err="1"/>
              <a:t>вугільна</a:t>
            </a:r>
            <a:r>
              <a:rPr lang="ru-RU" sz="3200" b="1" dirty="0"/>
              <a:t>, </a:t>
            </a:r>
            <a:r>
              <a:rPr lang="ru-RU" sz="3200" b="1" dirty="0" err="1"/>
              <a:t>газова</a:t>
            </a:r>
            <a:r>
              <a:rPr lang="ru-RU" sz="3200" b="1" dirty="0"/>
              <a:t> і </a:t>
            </a:r>
            <a:r>
              <a:rPr lang="ru-RU" sz="3200" b="1" dirty="0" err="1"/>
              <a:t>електроенергетична</a:t>
            </a:r>
            <a:r>
              <a:rPr lang="ru-RU" sz="3200" b="1" dirty="0"/>
              <a:t> </a:t>
            </a:r>
            <a:r>
              <a:rPr lang="ru-RU" sz="3200" b="1" dirty="0" err="1"/>
              <a:t>галузі</a:t>
            </a:r>
            <a:r>
              <a:rPr lang="ru-RU" sz="3200" b="1" dirty="0"/>
              <a:t>), </a:t>
            </a:r>
            <a:r>
              <a:rPr lang="ru-RU" sz="3200" b="1" dirty="0" err="1"/>
              <a:t>залізничний</a:t>
            </a:r>
            <a:r>
              <a:rPr lang="ru-RU" sz="3200" b="1" dirty="0"/>
              <a:t> транспорт, </a:t>
            </a:r>
            <a:r>
              <a:rPr lang="ru-RU" sz="3200" b="1" dirty="0" err="1"/>
              <a:t>великі</a:t>
            </a:r>
            <a:r>
              <a:rPr lang="ru-RU" sz="3200" b="1" dirty="0"/>
              <a:t> </a:t>
            </a:r>
            <a:r>
              <a:rPr lang="ru-RU" sz="3200" b="1" dirty="0" err="1"/>
              <a:t>підприємства</a:t>
            </a:r>
            <a:r>
              <a:rPr lang="ru-RU" sz="3200" b="1" dirty="0"/>
              <a:t>, </a:t>
            </a:r>
            <a:r>
              <a:rPr lang="ru-RU" sz="3200" b="1" dirty="0" err="1"/>
              <a:t>наукові</a:t>
            </a:r>
            <a:r>
              <a:rPr lang="ru-RU" sz="3200" b="1" dirty="0"/>
              <a:t> </a:t>
            </a:r>
            <a:r>
              <a:rPr lang="ru-RU" sz="3200" b="1" dirty="0" err="1"/>
              <a:t>дослідження</a:t>
            </a:r>
            <a:r>
              <a:rPr lang="ru-RU" sz="3200" b="1" dirty="0"/>
              <a:t> в </a:t>
            </a:r>
            <a:r>
              <a:rPr lang="ru-RU" sz="3200" b="1" dirty="0" err="1"/>
              <a:t>атомній</a:t>
            </a:r>
            <a:r>
              <a:rPr lang="ru-RU" sz="3200" b="1" dirty="0"/>
              <a:t> та </a:t>
            </a:r>
            <a:r>
              <a:rPr lang="ru-RU" sz="3200" b="1" dirty="0" err="1"/>
              <a:t>аерокосмічній</a:t>
            </a:r>
            <a:r>
              <a:rPr lang="ru-RU" sz="3200" b="1" dirty="0"/>
              <a:t> </a:t>
            </a:r>
            <a:r>
              <a:rPr lang="ru-RU" sz="3200" b="1" dirty="0" err="1"/>
              <a:t>промисловості</a:t>
            </a:r>
            <a:r>
              <a:rPr lang="ru-RU" sz="3200" b="1" dirty="0"/>
              <a:t>. Держава </a:t>
            </a:r>
            <a:r>
              <a:rPr lang="ru-RU" sz="3200" b="1" dirty="0" err="1"/>
              <a:t>визначає</a:t>
            </a:r>
            <a:r>
              <a:rPr lang="ru-RU" sz="3200" b="1" dirty="0"/>
              <a:t> </a:t>
            </a:r>
            <a:r>
              <a:rPr lang="ru-RU" sz="3200" b="1" dirty="0" err="1"/>
              <a:t>пріоритетні</a:t>
            </a:r>
            <a:r>
              <a:rPr lang="ru-RU" sz="3200" b="1" dirty="0"/>
              <a:t> напрямки і </a:t>
            </a:r>
            <a:r>
              <a:rPr lang="ru-RU" sz="3200" b="1" dirty="0" err="1"/>
              <a:t>планує</a:t>
            </a:r>
            <a:r>
              <a:rPr lang="ru-RU" sz="3200" b="1" dirty="0"/>
              <a:t> </a:t>
            </a:r>
            <a:r>
              <a:rPr lang="ru-RU" sz="3200" b="1" dirty="0" err="1"/>
              <a:t>їх</a:t>
            </a:r>
            <a:r>
              <a:rPr lang="ru-RU" sz="3200" b="1" dirty="0"/>
              <a:t> </a:t>
            </a:r>
            <a:r>
              <a:rPr lang="ru-RU" sz="3200" b="1" dirty="0" err="1"/>
              <a:t>розвиток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61000" t="57000" r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231" y="148478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err="1"/>
              <a:t>Країна</a:t>
            </a:r>
            <a:r>
              <a:rPr lang="ru-RU" sz="2400" b="1" dirty="0"/>
              <a:t> є великим </a:t>
            </a:r>
            <a:r>
              <a:rPr lang="ru-RU" sz="2400" b="1" dirty="0" err="1"/>
              <a:t>експортером</a:t>
            </a:r>
            <a:r>
              <a:rPr lang="ru-RU" sz="2400" b="1" dirty="0"/>
              <a:t> як </a:t>
            </a:r>
            <a:r>
              <a:rPr lang="ru-RU" sz="2400" b="1" dirty="0" err="1"/>
              <a:t>промислової</a:t>
            </a:r>
            <a:r>
              <a:rPr lang="ru-RU" sz="2400" b="1" dirty="0"/>
              <a:t>, так і </a:t>
            </a:r>
            <a:r>
              <a:rPr lang="ru-RU" sz="2400" b="1" dirty="0" err="1"/>
              <a:t>сільськогосподарської</a:t>
            </a:r>
            <a:r>
              <a:rPr lang="ru-RU" sz="2400" b="1" dirty="0"/>
              <a:t> </a:t>
            </a:r>
            <a:r>
              <a:rPr lang="ru-RU" sz="2400" b="1" dirty="0" err="1"/>
              <a:t>продукції</a:t>
            </a:r>
            <a:r>
              <a:rPr lang="ru-RU" sz="2400" b="1" dirty="0"/>
              <a:t>. </a:t>
            </a:r>
            <a:r>
              <a:rPr lang="ru-RU" sz="2400" b="1" dirty="0" err="1"/>
              <a:t>Процвітає</a:t>
            </a:r>
            <a:r>
              <a:rPr lang="ru-RU" sz="2400" b="1" dirty="0"/>
              <a:t> </a:t>
            </a:r>
            <a:r>
              <a:rPr lang="ru-RU" sz="2400" b="1" dirty="0" err="1"/>
              <a:t>туристичний</a:t>
            </a:r>
            <a:r>
              <a:rPr lang="ru-RU" sz="2400" b="1" dirty="0"/>
              <a:t> </a:t>
            </a:r>
            <a:r>
              <a:rPr lang="ru-RU" sz="2400" b="1" dirty="0" err="1"/>
              <a:t>бізнес</a:t>
            </a:r>
            <a:r>
              <a:rPr lang="ru-RU" sz="2400" b="1" dirty="0"/>
              <a:t>. У </a:t>
            </a:r>
            <a:r>
              <a:rPr lang="ru-RU" sz="2400" b="1" dirty="0" err="1"/>
              <a:t>зовнішньоекономічних</a:t>
            </a:r>
            <a:r>
              <a:rPr lang="ru-RU" sz="2400" b="1" dirty="0"/>
              <a:t> </a:t>
            </a:r>
            <a:r>
              <a:rPr lang="ru-RU" sz="2400" b="1" dirty="0" err="1"/>
              <a:t>стосунках</a:t>
            </a:r>
            <a:r>
              <a:rPr lang="ru-RU" sz="2400" b="1" dirty="0"/>
              <a:t> </a:t>
            </a:r>
            <a:r>
              <a:rPr lang="ru-RU" sz="2400" b="1" dirty="0" err="1"/>
              <a:t>головними</a:t>
            </a:r>
            <a:r>
              <a:rPr lang="ru-RU" sz="2400" b="1" dirty="0"/>
              <a:t> партнерами </a:t>
            </a:r>
            <a:r>
              <a:rPr lang="ru-RU" sz="2400" b="1" dirty="0" err="1"/>
              <a:t>Франції</a:t>
            </a:r>
            <a:r>
              <a:rPr lang="ru-RU" sz="2400" b="1" dirty="0"/>
              <a:t> </a:t>
            </a:r>
            <a:r>
              <a:rPr lang="ru-RU" sz="2400" b="1" dirty="0" err="1"/>
              <a:t>завжди</a:t>
            </a:r>
            <a:r>
              <a:rPr lang="ru-RU" sz="2400" b="1" dirty="0"/>
              <a:t> </a:t>
            </a:r>
            <a:r>
              <a:rPr lang="ru-RU" sz="2400" b="1" dirty="0" err="1"/>
              <a:t>були</a:t>
            </a:r>
            <a:r>
              <a:rPr lang="ru-RU" sz="2400" b="1" dirty="0"/>
              <a:t> </a:t>
            </a:r>
            <a:r>
              <a:rPr lang="ru-RU" sz="2400" b="1" dirty="0" err="1"/>
              <a:t>країни</a:t>
            </a:r>
            <a:r>
              <a:rPr lang="ru-RU" sz="2400" b="1" dirty="0"/>
              <a:t> </a:t>
            </a:r>
            <a:r>
              <a:rPr lang="ru-RU" sz="2400" b="1" dirty="0" err="1"/>
              <a:t>Західної</a:t>
            </a:r>
            <a:r>
              <a:rPr lang="ru-RU" sz="2400" b="1" dirty="0"/>
              <a:t> </a:t>
            </a:r>
            <a:r>
              <a:rPr lang="ru-RU" sz="2400" b="1" dirty="0" err="1"/>
              <a:t>Європи</a:t>
            </a:r>
            <a:r>
              <a:rPr lang="ru-RU" sz="2400" b="1" dirty="0"/>
              <a:t>. Зараз 3/5 </a:t>
            </a:r>
            <a:r>
              <a:rPr lang="ru-RU" sz="2400" b="1" dirty="0" err="1"/>
              <a:t>її</a:t>
            </a:r>
            <a:r>
              <a:rPr lang="ru-RU" sz="2400" b="1" dirty="0"/>
              <a:t> торгового </a:t>
            </a:r>
            <a:r>
              <a:rPr lang="ru-RU" sz="2400" b="1" dirty="0" err="1"/>
              <a:t>обігу</a:t>
            </a:r>
            <a:r>
              <a:rPr lang="ru-RU" sz="2400" b="1" dirty="0"/>
              <a:t> </a:t>
            </a:r>
            <a:r>
              <a:rPr lang="ru-RU" sz="2400" b="1" dirty="0" err="1"/>
              <a:t>припадає</a:t>
            </a:r>
            <a:r>
              <a:rPr lang="ru-RU" sz="2400" b="1" dirty="0"/>
              <a:t> на </a:t>
            </a:r>
            <a:r>
              <a:rPr lang="ru-RU" sz="2400" b="1" dirty="0" err="1"/>
              <a:t>країни</a:t>
            </a:r>
            <a:r>
              <a:rPr lang="ru-RU" sz="2400" b="1" dirty="0"/>
              <a:t> ЄС. </a:t>
            </a:r>
            <a:r>
              <a:rPr lang="ru-RU" sz="2400" b="1" dirty="0" err="1"/>
              <a:t>Серед</a:t>
            </a:r>
            <a:r>
              <a:rPr lang="ru-RU" sz="2400" b="1" dirty="0"/>
              <a:t>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значна</a:t>
            </a:r>
            <a:r>
              <a:rPr lang="ru-RU" sz="2400" b="1" dirty="0"/>
              <a:t> </a:t>
            </a:r>
            <a:r>
              <a:rPr lang="ru-RU" sz="2400" b="1" dirty="0" err="1"/>
              <a:t>частка</a:t>
            </a:r>
            <a:r>
              <a:rPr lang="ru-RU" sz="2400" b="1" dirty="0"/>
              <a:t> </a:t>
            </a:r>
            <a:r>
              <a:rPr lang="ru-RU" sz="2400" b="1" dirty="0" err="1"/>
              <a:t>Швейцарії</a:t>
            </a:r>
            <a:r>
              <a:rPr lang="ru-RU" sz="2400" b="1" dirty="0"/>
              <a:t>, США, </a:t>
            </a:r>
            <a:r>
              <a:rPr lang="ru-RU" sz="2400" b="1" dirty="0" err="1"/>
              <a:t>Японії</a:t>
            </a:r>
            <a:r>
              <a:rPr lang="ru-RU" sz="2400" b="1" dirty="0"/>
              <a:t> та Алжиру. </a:t>
            </a:r>
            <a:r>
              <a:rPr lang="ru-RU" sz="2400" b="1" dirty="0" err="1"/>
              <a:t>Найбільшим</a:t>
            </a:r>
            <a:r>
              <a:rPr lang="ru-RU" sz="2400" b="1" dirty="0"/>
              <a:t> </a:t>
            </a:r>
            <a:r>
              <a:rPr lang="ru-RU" sz="2400" b="1" dirty="0" err="1"/>
              <a:t>торговим</a:t>
            </a:r>
            <a:r>
              <a:rPr lang="ru-RU" sz="2400" b="1" dirty="0"/>
              <a:t> партнером </a:t>
            </a:r>
            <a:r>
              <a:rPr lang="ru-RU" sz="2400" b="1" dirty="0" err="1"/>
              <a:t>Франції</a:t>
            </a:r>
            <a:r>
              <a:rPr lang="ru-RU" sz="2400" b="1" dirty="0"/>
              <a:t> є </a:t>
            </a:r>
            <a:r>
              <a:rPr lang="ru-RU" sz="2400" b="1" dirty="0" err="1"/>
              <a:t>Німеччина</a:t>
            </a:r>
            <a:r>
              <a:rPr lang="ru-RU" sz="2400" b="1" dirty="0"/>
              <a:t>. </a:t>
            </a:r>
            <a:r>
              <a:rPr lang="ru-RU" sz="2400" b="1" dirty="0" err="1"/>
              <a:t>Частка</a:t>
            </a:r>
            <a:r>
              <a:rPr lang="ru-RU" sz="2400" b="1" dirty="0"/>
              <a:t> </a:t>
            </a:r>
            <a:r>
              <a:rPr lang="ru-RU" sz="2400" b="1" dirty="0" err="1"/>
              <a:t>Франції</a:t>
            </a:r>
            <a:r>
              <a:rPr lang="ru-RU" sz="2400" b="1" dirty="0"/>
              <a:t> в </a:t>
            </a:r>
            <a:r>
              <a:rPr lang="ru-RU" sz="2400" b="1" dirty="0" err="1"/>
              <a:t>зовнішньому</a:t>
            </a:r>
            <a:r>
              <a:rPr lang="ru-RU" sz="2400" b="1" dirty="0"/>
              <a:t> торговому </a:t>
            </a:r>
            <a:r>
              <a:rPr lang="ru-RU" sz="2400" b="1" dirty="0" err="1"/>
              <a:t>обігу</a:t>
            </a:r>
            <a:r>
              <a:rPr lang="ru-RU" sz="2400" b="1" dirty="0"/>
              <a:t> </a:t>
            </a:r>
            <a:r>
              <a:rPr lang="ru-RU" sz="2400" b="1" dirty="0" err="1"/>
              <a:t>України</a:t>
            </a:r>
            <a:r>
              <a:rPr lang="ru-RU" sz="2400" b="1" dirty="0"/>
              <a:t> в 1995 р. становила 0,5%.</a:t>
            </a:r>
          </a:p>
        </p:txBody>
      </p:sp>
    </p:spTree>
    <p:extLst>
      <p:ext uri="{BB962C8B-B14F-4D97-AF65-F5344CB8AC3E}">
        <p14:creationId xmlns:p14="http://schemas.microsoft.com/office/powerpoint/2010/main" val="23719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46000" t="41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556792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3200" b="1" dirty="0"/>
              <a:t>У </a:t>
            </a:r>
            <a:r>
              <a:rPr lang="ru-RU" sz="3200" b="1" dirty="0" err="1"/>
              <a:t>Франції</a:t>
            </a:r>
            <a:r>
              <a:rPr lang="ru-RU" sz="3200" b="1" dirty="0"/>
              <a:t> </a:t>
            </a:r>
            <a:r>
              <a:rPr lang="ru-RU" sz="3200" b="1" dirty="0" err="1"/>
              <a:t>розвинені</a:t>
            </a:r>
            <a:r>
              <a:rPr lang="ru-RU" sz="3200" b="1" dirty="0"/>
              <a:t> </a:t>
            </a:r>
            <a:r>
              <a:rPr lang="ru-RU" sz="3200" b="1" dirty="0" err="1"/>
              <a:t>всі</a:t>
            </a:r>
            <a:r>
              <a:rPr lang="ru-RU" sz="3200" b="1" dirty="0"/>
              <a:t> </a:t>
            </a:r>
            <a:r>
              <a:rPr lang="ru-RU" sz="3200" b="1" dirty="0" err="1"/>
              <a:t>галузі</a:t>
            </a:r>
            <a:r>
              <a:rPr lang="ru-RU" sz="3200" b="1" dirty="0"/>
              <a:t> </a:t>
            </a:r>
            <a:r>
              <a:rPr lang="ru-RU" sz="3200" b="1" dirty="0" err="1"/>
              <a:t>господарства</a:t>
            </a:r>
            <a:r>
              <a:rPr lang="ru-RU" sz="3200" b="1" dirty="0"/>
              <a:t>. </a:t>
            </a:r>
            <a:r>
              <a:rPr lang="ru-RU" sz="3200" b="1" dirty="0" err="1"/>
              <a:t>Частка</a:t>
            </a:r>
            <a:r>
              <a:rPr lang="ru-RU" sz="3200" b="1" dirty="0"/>
              <a:t> </a:t>
            </a:r>
            <a:r>
              <a:rPr lang="ru-RU" sz="3200" b="1" dirty="0" err="1"/>
              <a:t>зайнятих</a:t>
            </a:r>
            <a:r>
              <a:rPr lang="ru-RU" sz="3200" b="1" dirty="0"/>
              <a:t> у </a:t>
            </a:r>
            <a:r>
              <a:rPr lang="ru-RU" sz="3200" b="1" dirty="0" err="1"/>
              <a:t>сільському</a:t>
            </a:r>
            <a:r>
              <a:rPr lang="ru-RU" sz="3200" b="1" dirty="0"/>
              <a:t> </a:t>
            </a:r>
            <a:r>
              <a:rPr lang="ru-RU" sz="3200" b="1" dirty="0" err="1"/>
              <a:t>господарстві</a:t>
            </a:r>
            <a:r>
              <a:rPr lang="ru-RU" sz="3200" b="1" dirty="0"/>
              <a:t> і </a:t>
            </a:r>
            <a:r>
              <a:rPr lang="ru-RU" sz="3200" b="1" dirty="0" err="1"/>
              <a:t>рибальстві</a:t>
            </a:r>
            <a:r>
              <a:rPr lang="ru-RU" sz="3200" b="1" dirty="0"/>
              <a:t> становить 6% і вони </a:t>
            </a:r>
            <a:r>
              <a:rPr lang="ru-RU" sz="3200" b="1" dirty="0" err="1"/>
              <a:t>створюють</a:t>
            </a:r>
            <a:r>
              <a:rPr lang="ru-RU" sz="3200" b="1" dirty="0"/>
              <a:t> 4% ВНП, у </a:t>
            </a:r>
            <a:r>
              <a:rPr lang="ru-RU" sz="3200" b="1" dirty="0" err="1"/>
              <a:t>промисловості</a:t>
            </a:r>
            <a:r>
              <a:rPr lang="ru-RU" sz="3200" b="1" dirty="0"/>
              <a:t> й </a:t>
            </a:r>
            <a:r>
              <a:rPr lang="ru-RU" sz="3200" b="1" dirty="0" err="1"/>
              <a:t>будівництві</a:t>
            </a:r>
            <a:r>
              <a:rPr lang="ru-RU" sz="3200" b="1" dirty="0"/>
              <a:t>, </a:t>
            </a:r>
            <a:r>
              <a:rPr lang="ru-RU" sz="3200" b="1" dirty="0" err="1"/>
              <a:t>відповідно</a:t>
            </a:r>
            <a:r>
              <a:rPr lang="ru-RU" sz="3200" b="1" dirty="0"/>
              <a:t>, 28% і 28%, у </a:t>
            </a:r>
            <a:r>
              <a:rPr lang="ru-RU" sz="3200" b="1" dirty="0" err="1"/>
              <a:t>нематеріальних</a:t>
            </a:r>
            <a:r>
              <a:rPr lang="ru-RU" sz="3200" b="1" dirty="0"/>
              <a:t> </a:t>
            </a:r>
            <a:r>
              <a:rPr lang="ru-RU" sz="3200" b="1" dirty="0" err="1"/>
              <a:t>галузях</a:t>
            </a:r>
            <a:r>
              <a:rPr lang="ru-RU" sz="3200" b="1" dirty="0"/>
              <a:t> — 66% і 68%.</a:t>
            </a:r>
          </a:p>
        </p:txBody>
      </p:sp>
    </p:spTree>
    <p:extLst>
      <p:ext uri="{BB962C8B-B14F-4D97-AF65-F5344CB8AC3E}">
        <p14:creationId xmlns:p14="http://schemas.microsoft.com/office/powerpoint/2010/main" val="3516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6853158" cy="132343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8000" b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Промисловість</a:t>
            </a:r>
          </a:p>
        </p:txBody>
      </p:sp>
    </p:spTree>
    <p:extLst>
      <p:ext uri="{BB962C8B-B14F-4D97-AF65-F5344CB8AC3E}">
        <p14:creationId xmlns:p14="http://schemas.microsoft.com/office/powerpoint/2010/main" val="11661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38164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Франція</a:t>
            </a:r>
            <a:r>
              <a:rPr lang="ru-RU" sz="2400" dirty="0"/>
              <a:t> - </a:t>
            </a:r>
            <a:r>
              <a:rPr lang="ru-RU" sz="2400" dirty="0" err="1"/>
              <a:t>економічно</a:t>
            </a:r>
            <a:r>
              <a:rPr lang="ru-RU" sz="2400" dirty="0"/>
              <a:t> </a:t>
            </a:r>
            <a:r>
              <a:rPr lang="ru-RU" sz="2400" dirty="0" err="1"/>
              <a:t>високорозвинена</a:t>
            </a:r>
            <a:r>
              <a:rPr lang="ru-RU" sz="2400" dirty="0"/>
              <a:t> </a:t>
            </a:r>
            <a:r>
              <a:rPr lang="ru-RU" sz="2400" dirty="0" err="1"/>
              <a:t>країна</a:t>
            </a:r>
            <a:r>
              <a:rPr lang="ru-RU" sz="2400" dirty="0"/>
              <a:t>. Широкий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отримали</a:t>
            </a:r>
            <a:r>
              <a:rPr lang="ru-RU" sz="2400" dirty="0"/>
              <a:t>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прогресивні</a:t>
            </a:r>
            <a:r>
              <a:rPr lang="ru-RU" sz="2400" dirty="0"/>
              <a:t> </a:t>
            </a:r>
            <a:r>
              <a:rPr lang="ru-RU" sz="2400" dirty="0" err="1"/>
              <a:t>галузі</a:t>
            </a:r>
            <a:r>
              <a:rPr lang="ru-RU" sz="2400" dirty="0"/>
              <a:t> </a:t>
            </a:r>
            <a:r>
              <a:rPr lang="ru-RU" sz="2400" dirty="0" err="1"/>
              <a:t>промисловості</a:t>
            </a:r>
            <a:r>
              <a:rPr lang="ru-RU" sz="2400" dirty="0"/>
              <a:t>, як </a:t>
            </a:r>
            <a:r>
              <a:rPr lang="ru-RU" sz="2400" dirty="0" err="1"/>
              <a:t>нафтопереробна</a:t>
            </a:r>
            <a:r>
              <a:rPr lang="ru-RU" sz="2400" dirty="0"/>
              <a:t>, </a:t>
            </a:r>
            <a:r>
              <a:rPr lang="ru-RU" sz="2400" dirty="0" err="1"/>
              <a:t>хімічна</a:t>
            </a:r>
            <a:r>
              <a:rPr lang="ru-RU" sz="2400" dirty="0"/>
              <a:t>, </a:t>
            </a:r>
            <a:r>
              <a:rPr lang="ru-RU" sz="2400" dirty="0" err="1"/>
              <a:t>машинобудівна</a:t>
            </a:r>
            <a:r>
              <a:rPr lang="ru-RU" sz="2400" dirty="0"/>
              <a:t>, </a:t>
            </a:r>
            <a:r>
              <a:rPr lang="ru-RU" sz="2400" dirty="0" err="1"/>
              <a:t>електротехнічна</a:t>
            </a:r>
            <a:r>
              <a:rPr lang="ru-RU" sz="2400" dirty="0"/>
              <a:t> та </a:t>
            </a:r>
            <a:r>
              <a:rPr lang="ru-RU" sz="2400" dirty="0" err="1"/>
              <a:t>електронна</a:t>
            </a:r>
            <a:r>
              <a:rPr lang="ru-RU" sz="2400" dirty="0"/>
              <a:t>, </a:t>
            </a:r>
            <a:r>
              <a:rPr lang="ru-RU" sz="2400" dirty="0" err="1"/>
              <a:t>виробництво</a:t>
            </a:r>
            <a:r>
              <a:rPr lang="ru-RU" sz="2400" dirty="0"/>
              <a:t> </a:t>
            </a:r>
            <a:r>
              <a:rPr lang="ru-RU" sz="2400" dirty="0" err="1"/>
              <a:t>будівельних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. 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dirty="0"/>
              <a:t>Ряд </a:t>
            </a:r>
            <a:r>
              <a:rPr lang="ru-RU" sz="2400" dirty="0" err="1"/>
              <a:t>галузей</a:t>
            </a:r>
            <a:r>
              <a:rPr lang="ru-RU" sz="2400" dirty="0"/>
              <a:t> </a:t>
            </a:r>
            <a:r>
              <a:rPr lang="ru-RU" sz="2400" dirty="0" err="1"/>
              <a:t>завоювали</a:t>
            </a:r>
            <a:r>
              <a:rPr lang="ru-RU" sz="2400" dirty="0"/>
              <a:t> </a:t>
            </a:r>
            <a:r>
              <a:rPr lang="ru-RU" sz="2400" dirty="0" err="1"/>
              <a:t>міжнародне</a:t>
            </a:r>
            <a:r>
              <a:rPr lang="ru-RU" sz="2400" dirty="0"/>
              <a:t> </a:t>
            </a:r>
            <a:r>
              <a:rPr lang="ru-RU" sz="2400" dirty="0" err="1"/>
              <a:t>визнання</a:t>
            </a:r>
            <a:r>
              <a:rPr lang="ru-RU" sz="2400" dirty="0"/>
              <a:t>: </a:t>
            </a:r>
            <a:r>
              <a:rPr lang="ru-RU" sz="2400" dirty="0" err="1"/>
              <a:t>ядерна</a:t>
            </a:r>
            <a:r>
              <a:rPr lang="ru-RU" sz="2400" dirty="0"/>
              <a:t> </a:t>
            </a:r>
            <a:r>
              <a:rPr lang="ru-RU" sz="2400" dirty="0" err="1"/>
              <a:t>енергетика</a:t>
            </a:r>
            <a:r>
              <a:rPr lang="ru-RU" sz="2400" dirty="0"/>
              <a:t>, </a:t>
            </a:r>
            <a:r>
              <a:rPr lang="ru-RU" sz="2400" dirty="0" err="1"/>
              <a:t>інформатика</a:t>
            </a:r>
            <a:r>
              <a:rPr lang="ru-RU" sz="2400" dirty="0"/>
              <a:t>, </a:t>
            </a:r>
            <a:r>
              <a:rPr lang="ru-RU" sz="2400" dirty="0" err="1"/>
              <a:t>ракетобудування</a:t>
            </a:r>
            <a:r>
              <a:rPr lang="ru-RU" sz="24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90636"/>
            <a:ext cx="4355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Головними</a:t>
            </a:r>
            <a:r>
              <a:rPr lang="ru-RU" sz="2400" dirty="0"/>
              <a:t> </a:t>
            </a:r>
            <a:r>
              <a:rPr lang="ru-RU" sz="2400" dirty="0" err="1"/>
              <a:t>промисловими</a:t>
            </a:r>
            <a:r>
              <a:rPr lang="ru-RU" sz="2400" dirty="0"/>
              <a:t> районами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традиційно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Париж, </a:t>
            </a:r>
            <a:r>
              <a:rPr lang="ru-RU" sz="2400" dirty="0" err="1"/>
              <a:t>Північ</a:t>
            </a:r>
            <a:r>
              <a:rPr lang="ru-RU" sz="2400" dirty="0"/>
              <a:t> і </a:t>
            </a:r>
            <a:r>
              <a:rPr lang="ru-RU" sz="2400" dirty="0" err="1"/>
              <a:t>Схід</a:t>
            </a:r>
            <a:r>
              <a:rPr lang="ru-RU" sz="2400" dirty="0"/>
              <a:t>. Роль Парижа </a:t>
            </a:r>
            <a:r>
              <a:rPr lang="ru-RU" sz="2400" dirty="0" err="1"/>
              <a:t>залишається</a:t>
            </a:r>
            <a:r>
              <a:rPr lang="ru-RU" sz="2400" dirty="0"/>
              <a:t> так само </a:t>
            </a:r>
            <a:r>
              <a:rPr lang="ru-RU" sz="2400" dirty="0" err="1"/>
              <a:t>високою</a:t>
            </a:r>
            <a:r>
              <a:rPr lang="ru-RU" sz="2400" dirty="0"/>
              <a:t>, в </a:t>
            </a:r>
            <a:r>
              <a:rPr lang="ru-RU" sz="2400" dirty="0" err="1"/>
              <a:t>структурі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промисловості</a:t>
            </a:r>
            <a:r>
              <a:rPr lang="ru-RU" sz="2400" dirty="0"/>
              <a:t> </a:t>
            </a:r>
            <a:r>
              <a:rPr lang="ru-RU" sz="2400" dirty="0" err="1"/>
              <a:t>основну</a:t>
            </a:r>
            <a:r>
              <a:rPr lang="ru-RU" sz="2400" dirty="0"/>
              <a:t> роль </a:t>
            </a:r>
            <a:r>
              <a:rPr lang="ru-RU" sz="2400" dirty="0" err="1"/>
              <a:t>відіграють</a:t>
            </a:r>
            <a:r>
              <a:rPr lang="ru-RU" sz="2400" dirty="0"/>
              <a:t> </a:t>
            </a:r>
            <a:r>
              <a:rPr lang="ru-RU" sz="2400" dirty="0" err="1"/>
              <a:t>нові</a:t>
            </a:r>
            <a:r>
              <a:rPr lang="ru-RU" sz="2400" dirty="0"/>
              <a:t> </a:t>
            </a:r>
            <a:r>
              <a:rPr lang="ru-RU" sz="2400" dirty="0" err="1"/>
              <a:t>наукоємні</a:t>
            </a:r>
            <a:r>
              <a:rPr lang="ru-RU" sz="2400" dirty="0"/>
              <a:t> </a:t>
            </a:r>
            <a:r>
              <a:rPr lang="ru-RU" sz="2400" dirty="0" err="1"/>
              <a:t>галузі</a:t>
            </a:r>
            <a:r>
              <a:rPr lang="ru-RU" sz="2400" dirty="0"/>
              <a:t>. </a:t>
            </a:r>
            <a:r>
              <a:rPr lang="ru-RU" sz="2400" dirty="0" err="1"/>
              <a:t>Північ</a:t>
            </a:r>
            <a:r>
              <a:rPr lang="ru-RU" sz="2400" dirty="0"/>
              <a:t> і </a:t>
            </a:r>
            <a:r>
              <a:rPr lang="ru-RU" sz="2400" dirty="0" err="1"/>
              <a:t>Схід</a:t>
            </a:r>
            <a:r>
              <a:rPr lang="ru-RU" sz="2400" dirty="0"/>
              <a:t> з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вугільно-металургійною</a:t>
            </a:r>
            <a:r>
              <a:rPr lang="ru-RU" sz="2400" dirty="0"/>
              <a:t> і текстильною </a:t>
            </a:r>
            <a:r>
              <a:rPr lang="ru-RU" sz="2400" dirty="0" err="1"/>
              <a:t>спеціалізацією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колись </a:t>
            </a:r>
            <a:r>
              <a:rPr lang="ru-RU" sz="2400" dirty="0" err="1"/>
              <a:t>процвітали</a:t>
            </a:r>
            <a:r>
              <a:rPr lang="ru-RU" sz="2400" dirty="0"/>
              <a:t>, зараз стали </a:t>
            </a:r>
            <a:r>
              <a:rPr lang="ru-RU" sz="2400" dirty="0" err="1"/>
              <a:t>депресивними</a:t>
            </a:r>
            <a:r>
              <a:rPr lang="ru-RU" sz="2400" dirty="0"/>
              <a:t> районами. </a:t>
            </a:r>
            <a:r>
              <a:rPr lang="ru-RU" sz="2400" dirty="0" err="1"/>
              <a:t>Значення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різко</a:t>
            </a:r>
            <a:r>
              <a:rPr lang="ru-RU" sz="2400" dirty="0"/>
              <a:t> </a:t>
            </a:r>
            <a:r>
              <a:rPr lang="ru-RU" sz="2400" dirty="0" err="1"/>
              <a:t>зменшилось</a:t>
            </a:r>
            <a:r>
              <a:rPr lang="ru-RU" sz="2400" dirty="0"/>
              <a:t>. </a:t>
            </a:r>
            <a:r>
              <a:rPr lang="ru-RU" sz="2400" dirty="0" err="1"/>
              <a:t>Одночасно</a:t>
            </a:r>
            <a:r>
              <a:rPr lang="ru-RU" sz="2400" dirty="0"/>
              <a:t> </a:t>
            </a:r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зростає</a:t>
            </a:r>
            <a:r>
              <a:rPr lang="ru-RU" sz="2400" dirty="0"/>
              <a:t> роль </a:t>
            </a:r>
            <a:r>
              <a:rPr lang="ru-RU" sz="2400" dirty="0" err="1"/>
              <a:t>південних</a:t>
            </a:r>
            <a:r>
              <a:rPr lang="ru-RU" sz="2400" dirty="0"/>
              <a:t> і </a:t>
            </a:r>
            <a:r>
              <a:rPr lang="ru-RU" sz="2400" dirty="0" err="1"/>
              <a:t>західних</a:t>
            </a:r>
            <a:r>
              <a:rPr lang="ru-RU" sz="2400" dirty="0"/>
              <a:t> </a:t>
            </a:r>
            <a:r>
              <a:rPr lang="ru-RU" sz="2400" dirty="0" err="1"/>
              <a:t>районів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9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83953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провідною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галуззю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стосовно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питомої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ваги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(38%), так і за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обсягами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валової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Загалом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розміщені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Великого Парижа,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Ліоні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Домінуючою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галуззю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підгалузь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особливо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Автомобільна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відрізняється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високим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ступенем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монополізації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9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" y="0"/>
            <a:ext cx="338615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" y="3789040"/>
            <a:ext cx="3396167" cy="292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16" y="188640"/>
            <a:ext cx="56238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76" y="3139397"/>
            <a:ext cx="5265951" cy="348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4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700808"/>
            <a:ext cx="7049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21001">
                      <a:srgbClr val="0819FB"/>
                    </a:gs>
                    <a:gs pos="52000">
                      <a:srgbClr val="EE3F17"/>
                    </a:gs>
                    <a:gs pos="87000">
                      <a:srgbClr val="00B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</a:t>
            </a:r>
            <a:r>
              <a:rPr lang="uk-UA" sz="5400" b="1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21001">
                      <a:srgbClr val="0819FB"/>
                    </a:gs>
                    <a:gs pos="52000">
                      <a:srgbClr val="EE3F17"/>
                    </a:gs>
                    <a:gs pos="87000">
                      <a:srgbClr val="00B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ільське</a:t>
            </a:r>
            <a:r>
              <a:rPr lang="uk-UA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gradFill flip="none" rotWithShape="1">
                  <a:gsLst>
                    <a:gs pos="21001">
                      <a:srgbClr val="0819FB"/>
                    </a:gs>
                    <a:gs pos="52000">
                      <a:srgbClr val="EE3F17"/>
                    </a:gs>
                    <a:gs pos="87000">
                      <a:srgbClr val="00B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господарство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gradFill flip="none" rotWithShape="1">
                <a:gsLst>
                  <a:gs pos="21001">
                    <a:srgbClr val="0819FB"/>
                  </a:gs>
                  <a:gs pos="52000">
                    <a:srgbClr val="EE3F17"/>
                  </a:gs>
                  <a:gs pos="87000">
                    <a:srgbClr val="00B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57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4128" y="234693"/>
            <a:ext cx="3141694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Візитка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31189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/>
              <a:t>Столиця</a:t>
            </a:r>
            <a:r>
              <a:rPr lang="ru-RU" dirty="0"/>
              <a:t> </a:t>
            </a:r>
            <a:r>
              <a:rPr lang="ru-RU" dirty="0" smtClean="0"/>
              <a:t>                                     Париж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8884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	</a:t>
            </a:r>
            <a:r>
              <a:rPr lang="ru-RU" dirty="0" smtClean="0"/>
              <a:t>       Париж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564904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 smtClean="0"/>
              <a:t>Офіційна</a:t>
            </a:r>
            <a:r>
              <a:rPr lang="ru-RU" dirty="0" smtClean="0"/>
              <a:t> </a:t>
            </a:r>
            <a:r>
              <a:rPr lang="ru-RU" dirty="0" err="1" smtClean="0"/>
              <a:t>мова</a:t>
            </a:r>
            <a:r>
              <a:rPr lang="ru-RU" dirty="0"/>
              <a:t>	</a:t>
            </a:r>
            <a:r>
              <a:rPr lang="ru-RU" dirty="0" smtClean="0"/>
              <a:t>                       </a:t>
            </a:r>
            <a:r>
              <a:rPr lang="ru-RU" dirty="0" err="1" smtClean="0"/>
              <a:t>французька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10583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/>
              <a:t>Державний</a:t>
            </a:r>
            <a:r>
              <a:rPr lang="ru-RU" dirty="0"/>
              <a:t> </a:t>
            </a:r>
            <a:r>
              <a:rPr lang="ru-RU" dirty="0" err="1"/>
              <a:t>устрій</a:t>
            </a:r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dirty="0" err="1" smtClean="0"/>
              <a:t>Президентська</a:t>
            </a:r>
            <a:r>
              <a:rPr lang="ru-RU" dirty="0" smtClean="0"/>
              <a:t> </a:t>
            </a:r>
            <a:r>
              <a:rPr lang="ru-RU" dirty="0" err="1"/>
              <a:t>республіка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3792" y="3645024"/>
            <a:ext cx="7542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smtClean="0"/>
              <a:t>Президент</a:t>
            </a:r>
            <a:r>
              <a:rPr lang="ru-RU" dirty="0"/>
              <a:t>	</a:t>
            </a:r>
            <a:r>
              <a:rPr lang="ru-RU" dirty="0" smtClean="0"/>
              <a:t>                       Франсуа </a:t>
            </a:r>
            <a:r>
              <a:rPr lang="ru-RU" dirty="0" err="1"/>
              <a:t>Олланд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413978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 smtClean="0"/>
              <a:t>Прем'єр-міністр</a:t>
            </a:r>
            <a:r>
              <a:rPr lang="ru-RU" dirty="0"/>
              <a:t>	</a:t>
            </a:r>
            <a:r>
              <a:rPr lang="ru-RU" dirty="0" smtClean="0"/>
              <a:t>      Жан-Марк </a:t>
            </a:r>
            <a:r>
              <a:rPr lang="ru-RU" dirty="0" err="1"/>
              <a:t>Еро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3792" y="4653136"/>
            <a:ext cx="8190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 smtClean="0"/>
              <a:t>Населення</a:t>
            </a:r>
            <a:r>
              <a:rPr lang="ru-RU" dirty="0" smtClean="0"/>
              <a:t>                                 </a:t>
            </a:r>
            <a:r>
              <a:rPr lang="ru-RU" dirty="0" err="1"/>
              <a:t>перепис</a:t>
            </a:r>
            <a:r>
              <a:rPr lang="ru-RU" dirty="0"/>
              <a:t> 2009 р. 	65 073 482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8348" y="5229200"/>
            <a:ext cx="5161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/>
              <a:t>Валюта 	</a:t>
            </a:r>
            <a:r>
              <a:rPr lang="ru-RU" dirty="0" smtClean="0"/>
              <a:t>                      </a:t>
            </a:r>
            <a:r>
              <a:rPr lang="ru-RU" dirty="0" err="1" smtClean="0"/>
              <a:t>Євро</a:t>
            </a:r>
            <a:r>
              <a:rPr lang="ru-RU" dirty="0" smtClean="0"/>
              <a:t> </a:t>
            </a:r>
            <a:r>
              <a:rPr lang="ru-RU" dirty="0"/>
              <a:t>- € (</a:t>
            </a:r>
            <a:r>
              <a:rPr lang="en-US" dirty="0"/>
              <a:t>EUR)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9528" y="5733256"/>
            <a:ext cx="7752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dirty="0" err="1" smtClean="0"/>
              <a:t>Площа</a:t>
            </a:r>
            <a:r>
              <a:rPr lang="ru-RU" dirty="0" smtClean="0"/>
              <a:t>                     </a:t>
            </a:r>
            <a:r>
              <a:rPr lang="ru-RU" dirty="0"/>
              <a:t>	</a:t>
            </a:r>
            <a:r>
              <a:rPr lang="ru-RU" dirty="0" smtClean="0"/>
              <a:t>     551 </a:t>
            </a:r>
            <a:r>
              <a:rPr lang="ru-RU" dirty="0"/>
              <a:t>695 км²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9" grpId="0"/>
      <p:bldP spid="15" grpId="0"/>
      <p:bldP spid="16" grpId="0"/>
      <p:bldP spid="18" grpId="0"/>
      <p:bldP spid="20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5040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Франція</a:t>
            </a:r>
            <a:r>
              <a:rPr lang="ru-RU" dirty="0"/>
              <a:t> є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виробником</a:t>
            </a:r>
            <a:r>
              <a:rPr lang="ru-RU" dirty="0"/>
              <a:t> </a:t>
            </a:r>
            <a:r>
              <a:rPr lang="ru-RU" dirty="0" err="1"/>
              <a:t>сільськогосподарської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в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 та одним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експортерів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позитивно </a:t>
            </a:r>
            <a:r>
              <a:rPr lang="ru-RU" dirty="0" err="1"/>
              <a:t>позначився</a:t>
            </a:r>
            <a:r>
              <a:rPr lang="ru-RU" dirty="0"/>
              <a:t> на </a:t>
            </a:r>
            <a:r>
              <a:rPr lang="ru-RU" dirty="0" err="1"/>
              <a:t>сільськогосподарському</a:t>
            </a:r>
            <a:r>
              <a:rPr lang="ru-RU" dirty="0"/>
              <a:t> </a:t>
            </a:r>
            <a:r>
              <a:rPr lang="ru-RU" dirty="0" err="1"/>
              <a:t>виробництві</a:t>
            </a:r>
            <a:r>
              <a:rPr lang="ru-RU" dirty="0"/>
              <a:t> —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до </a:t>
            </a:r>
            <a:r>
              <a:rPr lang="ru-RU" dirty="0" err="1"/>
              <a:t>інтенсивних</a:t>
            </a:r>
            <a:r>
              <a:rPr lang="ru-RU" dirty="0"/>
              <a:t> і </a:t>
            </a:r>
            <a:r>
              <a:rPr lang="ru-RU" dirty="0" err="1"/>
              <a:t>високопродуктивних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67335"/>
            <a:ext cx="34318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Рослинництво</a:t>
            </a:r>
            <a:endParaRPr lang="ru-RU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2967335"/>
            <a:ext cx="34124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5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Тваринництво</a:t>
            </a:r>
            <a:endParaRPr lang="ru-RU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B05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8" y="4293096"/>
            <a:ext cx="2880320" cy="21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32" y="4293096"/>
            <a:ext cx="2880320" cy="214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90385" y="3613666"/>
            <a:ext cx="920445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70%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3613666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30%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260649"/>
            <a:ext cx="2987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Monotype Corsiva" pitchFamily="66" charset="0"/>
              </a:rPr>
              <a:t>Франція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займає</a:t>
            </a:r>
            <a:r>
              <a:rPr lang="ru-RU" sz="2000" dirty="0">
                <a:latin typeface="Monotype Corsiva" pitchFamily="66" charset="0"/>
              </a:rPr>
              <a:t> 1-е </a:t>
            </a:r>
            <a:r>
              <a:rPr lang="ru-RU" sz="2000" dirty="0" err="1">
                <a:latin typeface="Monotype Corsiva" pitchFamily="66" charset="0"/>
              </a:rPr>
              <a:t>місце</a:t>
            </a:r>
            <a:r>
              <a:rPr lang="ru-RU" sz="2000" dirty="0">
                <a:latin typeface="Monotype Corsiva" pitchFamily="66" charset="0"/>
              </a:rPr>
              <a:t> у </a:t>
            </a:r>
            <a:r>
              <a:rPr lang="ru-RU" sz="2000" dirty="0" err="1">
                <a:latin typeface="Monotype Corsiva" pitchFamily="66" charset="0"/>
              </a:rPr>
              <a:t>Західній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Європі</a:t>
            </a:r>
            <a:r>
              <a:rPr lang="ru-RU" sz="2000" dirty="0">
                <a:latin typeface="Monotype Corsiva" pitchFamily="66" charset="0"/>
              </a:rPr>
              <a:t> за </a:t>
            </a:r>
            <a:r>
              <a:rPr lang="ru-RU" sz="2000" dirty="0" err="1">
                <a:latin typeface="Monotype Corsiva" pitchFamily="66" charset="0"/>
              </a:rPr>
              <a:t>виробництвом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основних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видів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продовольства</a:t>
            </a:r>
            <a:r>
              <a:rPr lang="ru-RU" sz="2000" dirty="0">
                <a:latin typeface="Monotype Corsiva" pitchFamily="66" charset="0"/>
              </a:rPr>
              <a:t> та 2-е - з </a:t>
            </a:r>
            <a:r>
              <a:rPr lang="ru-RU" sz="2000" dirty="0" err="1">
                <a:latin typeface="Monotype Corsiva" pitchFamily="66" charset="0"/>
              </a:rPr>
              <a:t>виробництва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м'яса</a:t>
            </a:r>
            <a:r>
              <a:rPr lang="ru-RU" sz="2000" dirty="0">
                <a:latin typeface="Monotype Corsiva" pitchFamily="66" charset="0"/>
              </a:rPr>
              <a:t>, </a:t>
            </a:r>
            <a:r>
              <a:rPr lang="ru-RU" sz="2000" dirty="0" err="1">
                <a:latin typeface="Monotype Corsiva" pitchFamily="66" charset="0"/>
              </a:rPr>
              <a:t>картоплі</a:t>
            </a:r>
            <a:r>
              <a:rPr lang="ru-RU" sz="2000" dirty="0">
                <a:latin typeface="Monotype Corsiva" pitchFamily="66" charset="0"/>
              </a:rPr>
              <a:t> та винограду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568972"/>
            <a:ext cx="9144000" cy="2119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7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66" y="12680"/>
            <a:ext cx="8497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itchFamily="66" charset="0"/>
              </a:rPr>
              <a:t>У </a:t>
            </a:r>
            <a:r>
              <a:rPr lang="ru-RU" sz="2000" dirty="0" err="1">
                <a:latin typeface="Monotype Corsiva" pitchFamily="66" charset="0"/>
              </a:rPr>
              <a:t>сільському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господарстві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працює</a:t>
            </a:r>
            <a:r>
              <a:rPr lang="ru-RU" sz="2000" dirty="0">
                <a:latin typeface="Monotype Corsiva" pitchFamily="66" charset="0"/>
              </a:rPr>
              <a:t> 1,2 млн </a:t>
            </a:r>
            <a:r>
              <a:rPr lang="ru-RU" sz="2000" dirty="0" err="1">
                <a:latin typeface="Monotype Corsiva" pitchFamily="66" charset="0"/>
              </a:rPr>
              <a:t>чол</a:t>
            </a:r>
            <a:r>
              <a:rPr lang="ru-RU" sz="2000" dirty="0">
                <a:latin typeface="Monotype Corsiva" pitchFamily="66" charset="0"/>
              </a:rPr>
              <a:t>., </a:t>
            </a:r>
            <a:r>
              <a:rPr lang="ru-RU" sz="2000" dirty="0" err="1">
                <a:latin typeface="Monotype Corsiva" pitchFamily="66" charset="0"/>
              </a:rPr>
              <a:t>середній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розмір</a:t>
            </a:r>
            <a:r>
              <a:rPr lang="ru-RU" sz="2000" dirty="0">
                <a:latin typeface="Monotype Corsiva" pitchFamily="66" charset="0"/>
              </a:rPr>
              <a:t> ферм становить 28 га. В </a:t>
            </a:r>
            <a:r>
              <a:rPr lang="ru-RU" sz="2000" dirty="0" err="1">
                <a:latin typeface="Monotype Corsiva" pitchFamily="66" charset="0"/>
              </a:rPr>
              <a:t>цілому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переважають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малі</a:t>
            </a:r>
            <a:r>
              <a:rPr lang="ru-RU" sz="2000" dirty="0">
                <a:latin typeface="Monotype Corsiva" pitchFamily="66" charset="0"/>
              </a:rPr>
              <a:t> та </a:t>
            </a:r>
            <a:r>
              <a:rPr lang="ru-RU" sz="2000" dirty="0" err="1">
                <a:latin typeface="Monotype Corsiva" pitchFamily="66" charset="0"/>
              </a:rPr>
              <a:t>дрібні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господарства</a:t>
            </a:r>
            <a:r>
              <a:rPr lang="ru-RU" sz="2000" dirty="0">
                <a:latin typeface="Monotype Corsiva" pitchFamily="66" charset="0"/>
              </a:rPr>
              <a:t> - до 20 га. В </a:t>
            </a:r>
            <a:r>
              <a:rPr lang="ru-RU" sz="2000" dirty="0" err="1">
                <a:latin typeface="Monotype Corsiva" pitchFamily="66" charset="0"/>
              </a:rPr>
              <a:t>умовах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посилення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конкуренції</a:t>
            </a:r>
            <a:r>
              <a:rPr lang="ru-RU" sz="2000" dirty="0">
                <a:latin typeface="Monotype Corsiva" pitchFamily="66" charset="0"/>
              </a:rPr>
              <a:t> з боку </a:t>
            </a:r>
            <a:r>
              <a:rPr lang="ru-RU" sz="2000" dirty="0" err="1">
                <a:latin typeface="Monotype Corsiva" pitchFamily="66" charset="0"/>
              </a:rPr>
              <a:t>інших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країн</a:t>
            </a:r>
            <a:r>
              <a:rPr lang="ru-RU" sz="2000" dirty="0">
                <a:latin typeface="Monotype Corsiva" pitchFamily="66" charset="0"/>
              </a:rPr>
              <a:t> ЄС та </a:t>
            </a:r>
            <a:r>
              <a:rPr lang="ru-RU" sz="2000" dirty="0" err="1">
                <a:latin typeface="Monotype Corsiva" pitchFamily="66" charset="0"/>
              </a:rPr>
              <a:t>країн</a:t>
            </a:r>
            <a:r>
              <a:rPr lang="ru-RU" sz="2000" dirty="0">
                <a:latin typeface="Monotype Corsiva" pitchFamily="66" charset="0"/>
              </a:rPr>
              <a:t>, </a:t>
            </a:r>
            <a:r>
              <a:rPr lang="ru-RU" sz="2000" dirty="0" err="1">
                <a:latin typeface="Monotype Corsiva" pitchFamily="66" charset="0"/>
              </a:rPr>
              <a:t>що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розвиваються</a:t>
            </a:r>
            <a:r>
              <a:rPr lang="ru-RU" sz="2000" dirty="0">
                <a:latin typeface="Monotype Corsiva" pitchFamily="66" charset="0"/>
              </a:rPr>
              <a:t>, все </a:t>
            </a:r>
            <a:r>
              <a:rPr lang="ru-RU" sz="2000" dirty="0" err="1">
                <a:latin typeface="Monotype Corsiva" pitchFamily="66" charset="0"/>
              </a:rPr>
              <a:t>більшого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значення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набувають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великі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господарства</a:t>
            </a:r>
            <a:r>
              <a:rPr lang="ru-RU" sz="2000" dirty="0">
                <a:latin typeface="Monotype Corsiva" pitchFamily="66" charset="0"/>
              </a:rPr>
              <a:t>, </a:t>
            </a:r>
            <a:r>
              <a:rPr lang="ru-RU" sz="2000" dirty="0" err="1">
                <a:latin typeface="Monotype Corsiva" pitchFamily="66" charset="0"/>
              </a:rPr>
              <a:t>що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користуються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підтримкою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держави</a:t>
            </a:r>
            <a:r>
              <a:rPr lang="ru-RU" sz="2000" dirty="0">
                <a:latin typeface="Monotype Corsiva" pitchFamily="66" charset="0"/>
              </a:rPr>
              <a:t> (проводиться </a:t>
            </a:r>
            <a:r>
              <a:rPr lang="ru-RU" sz="2000" dirty="0" err="1">
                <a:latin typeface="Monotype Corsiva" pitchFamily="66" charset="0"/>
              </a:rPr>
              <a:t>субсидування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фермерів</a:t>
            </a:r>
            <a:r>
              <a:rPr lang="ru-RU" sz="2000" dirty="0">
                <a:latin typeface="Monotype Corsiva" pitchFamily="66" charset="0"/>
              </a:rPr>
              <a:t>). У </a:t>
            </a:r>
            <a:r>
              <a:rPr lang="ru-RU" sz="2000" dirty="0" err="1">
                <a:latin typeface="Monotype Corsiva" pitchFamily="66" charset="0"/>
              </a:rPr>
              <a:t>виробництві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кращі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показники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характерні</a:t>
            </a:r>
            <a:r>
              <a:rPr lang="ru-RU" sz="2000" dirty="0">
                <a:latin typeface="Monotype Corsiva" pitchFamily="66" charset="0"/>
              </a:rPr>
              <a:t> для </a:t>
            </a:r>
            <a:r>
              <a:rPr lang="ru-RU" sz="2000" dirty="0" err="1">
                <a:latin typeface="Monotype Corsiva" pitchFamily="66" charset="0"/>
              </a:rPr>
              <a:t>Північної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Франції</a:t>
            </a:r>
            <a:r>
              <a:rPr lang="ru-RU" sz="2000" dirty="0">
                <a:latin typeface="Monotype Corsiva" pitchFamily="66" charset="0"/>
              </a:rPr>
              <a:t>, </a:t>
            </a:r>
            <a:r>
              <a:rPr lang="ru-RU" sz="2000" dirty="0" err="1">
                <a:latin typeface="Monotype Corsiva" pitchFamily="66" charset="0"/>
              </a:rPr>
              <a:t>гірші</a:t>
            </a:r>
            <a:r>
              <a:rPr lang="ru-RU" sz="2000" dirty="0">
                <a:latin typeface="Monotype Corsiva" pitchFamily="66" charset="0"/>
              </a:rPr>
              <a:t> — для </a:t>
            </a:r>
            <a:r>
              <a:rPr lang="ru-RU" sz="2000" dirty="0" err="1">
                <a:latin typeface="Monotype Corsiva" pitchFamily="66" charset="0"/>
              </a:rPr>
              <a:t>південних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err="1">
                <a:latin typeface="Monotype Corsiva" pitchFamily="66" charset="0"/>
              </a:rPr>
              <a:t>районів</a:t>
            </a:r>
            <a:r>
              <a:rPr lang="ru-RU" sz="2000" dirty="0">
                <a:latin typeface="Monotype Corsiva" pitchFamily="66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6" y="1951672"/>
            <a:ext cx="9001930" cy="490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5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Рослинництво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дає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1/3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вартості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продукції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Вирощують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зернові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картоплю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цукрові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буряки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олійні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(рапс,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соняшник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).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Щорічні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збори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зерна досягай 60 млн т, половина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йде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на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експорт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(друге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місце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в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світі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після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США).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501008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Франція</a:t>
            </a:r>
            <a:r>
              <a:rPr lang="ru-RU" sz="2400" dirty="0"/>
              <a:t> є </a:t>
            </a:r>
            <a:r>
              <a:rPr lang="ru-RU" sz="2400" dirty="0" err="1"/>
              <a:t>найбільшим</a:t>
            </a:r>
            <a:r>
              <a:rPr lang="ru-RU" sz="2400" dirty="0"/>
              <a:t> </a:t>
            </a:r>
            <a:r>
              <a:rPr lang="ru-RU" sz="2400" dirty="0" err="1"/>
              <a:t>виробником</a:t>
            </a:r>
            <a:r>
              <a:rPr lang="ru-RU" sz="2400" dirty="0"/>
              <a:t> і </a:t>
            </a:r>
            <a:r>
              <a:rPr lang="ru-RU" sz="2400" dirty="0" err="1"/>
              <a:t>експортером</a:t>
            </a:r>
            <a:r>
              <a:rPr lang="ru-RU" sz="2400" dirty="0"/>
              <a:t> </a:t>
            </a:r>
            <a:r>
              <a:rPr lang="ru-RU" sz="2400" dirty="0" err="1"/>
              <a:t>цукру</a:t>
            </a:r>
            <a:r>
              <a:rPr lang="ru-RU" sz="2400" dirty="0"/>
              <a:t> в </a:t>
            </a:r>
            <a:r>
              <a:rPr lang="ru-RU" sz="2400" dirty="0" err="1"/>
              <a:t>Західній</a:t>
            </a:r>
            <a:r>
              <a:rPr lang="ru-RU" sz="2400" dirty="0"/>
              <a:t> </a:t>
            </a:r>
            <a:r>
              <a:rPr lang="ru-RU" sz="2400" dirty="0" err="1"/>
              <a:t>Європі</a:t>
            </a:r>
            <a:r>
              <a:rPr lang="ru-RU" sz="2400" dirty="0"/>
              <a:t>. </a:t>
            </a:r>
            <a:r>
              <a:rPr lang="ru-RU" sz="2400" dirty="0" err="1"/>
              <a:t>Вирощують</a:t>
            </a:r>
            <a:r>
              <a:rPr lang="ru-RU" sz="2400" dirty="0"/>
              <a:t> </a:t>
            </a:r>
            <a:r>
              <a:rPr lang="ru-RU" sz="2400" dirty="0" err="1"/>
              <a:t>різноманітні</a:t>
            </a:r>
            <a:r>
              <a:rPr lang="ru-RU" sz="2400" dirty="0"/>
              <a:t> </a:t>
            </a:r>
            <a:r>
              <a:rPr lang="ru-RU" sz="2400" dirty="0" err="1"/>
              <a:t>овочі</a:t>
            </a:r>
            <a:r>
              <a:rPr lang="ru-RU" sz="2400" dirty="0"/>
              <a:t>, </a:t>
            </a:r>
            <a:r>
              <a:rPr lang="ru-RU" sz="2400" dirty="0" err="1"/>
              <a:t>фрукти</a:t>
            </a:r>
            <a:r>
              <a:rPr lang="ru-RU" sz="2400" dirty="0"/>
              <a:t> і </a:t>
            </a:r>
            <a:r>
              <a:rPr lang="ru-RU" sz="2400" dirty="0" err="1"/>
              <a:t>квіти</a:t>
            </a:r>
            <a:r>
              <a:rPr lang="ru-RU" sz="2400" dirty="0"/>
              <a:t>, в тому </a:t>
            </a:r>
            <a:r>
              <a:rPr lang="ru-RU" sz="2400" dirty="0" err="1"/>
              <a:t>числі</a:t>
            </a:r>
            <a:r>
              <a:rPr lang="ru-RU" sz="2400" dirty="0"/>
              <a:t> для </a:t>
            </a:r>
            <a:r>
              <a:rPr lang="ru-RU" sz="2400" dirty="0" err="1"/>
              <a:t>виготовлення</a:t>
            </a:r>
            <a:r>
              <a:rPr lang="ru-RU" sz="2400" dirty="0"/>
              <a:t> </a:t>
            </a:r>
            <a:r>
              <a:rPr lang="ru-RU" sz="2400" dirty="0" err="1"/>
              <a:t>парфумів</a:t>
            </a:r>
            <a:r>
              <a:rPr lang="ru-RU" sz="2400" dirty="0"/>
              <a:t>, </a:t>
            </a:r>
            <a:r>
              <a:rPr lang="ru-RU" sz="2400" dirty="0" err="1"/>
              <a:t>хміль</a:t>
            </a:r>
            <a:r>
              <a:rPr lang="ru-RU" sz="2400" dirty="0"/>
              <a:t>, тютюн.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/>
              <a:t>фруктів</a:t>
            </a:r>
            <a:r>
              <a:rPr lang="ru-RU" sz="2400" dirty="0"/>
              <a:t> </a:t>
            </a:r>
            <a:r>
              <a:rPr lang="ru-RU" sz="2400" dirty="0" err="1"/>
              <a:t>найпоширеніші</a:t>
            </a:r>
            <a:r>
              <a:rPr lang="ru-RU" sz="2400" dirty="0"/>
              <a:t> </a:t>
            </a:r>
            <a:r>
              <a:rPr lang="ru-RU" sz="2400" dirty="0" err="1"/>
              <a:t>яблука</a:t>
            </a:r>
            <a:r>
              <a:rPr lang="ru-RU" sz="2400" dirty="0"/>
              <a:t>, </a:t>
            </a:r>
            <a:r>
              <a:rPr lang="ru-RU" sz="2400" dirty="0" err="1"/>
              <a:t>переважна</a:t>
            </a:r>
            <a:r>
              <a:rPr lang="ru-RU" sz="2400" dirty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врожаю</a:t>
            </a:r>
            <a:r>
              <a:rPr lang="ru-RU" sz="2400" dirty="0"/>
              <a:t> </a:t>
            </a:r>
            <a:r>
              <a:rPr lang="ru-RU" sz="2400" dirty="0" err="1"/>
              <a:t>переробляється</a:t>
            </a:r>
            <a:r>
              <a:rPr lang="ru-RU" sz="2400" dirty="0"/>
              <a:t> на сидр. Бретань і </a:t>
            </a:r>
            <a:r>
              <a:rPr lang="ru-RU" sz="2400" dirty="0" err="1"/>
              <a:t>Нормандія</a:t>
            </a:r>
            <a:r>
              <a:rPr lang="ru-RU" sz="2400" dirty="0"/>
              <a:t> </a:t>
            </a:r>
            <a:r>
              <a:rPr lang="ru-RU" sz="2400" dirty="0" err="1"/>
              <a:t>знамениті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</a:t>
            </a:r>
            <a:r>
              <a:rPr lang="ru-RU" sz="2400" dirty="0" err="1"/>
              <a:t>яблуневими</a:t>
            </a:r>
            <a:r>
              <a:rPr lang="ru-RU" sz="2400" dirty="0"/>
              <a:t> </a:t>
            </a:r>
            <a:r>
              <a:rPr lang="ru-RU" sz="2400" dirty="0" err="1"/>
              <a:t>насадженнями</a:t>
            </a:r>
            <a:r>
              <a:rPr lang="ru-RU" sz="2400" dirty="0"/>
              <a:t> - за </a:t>
            </a:r>
            <a:r>
              <a:rPr lang="ru-RU" sz="2400" dirty="0" err="1"/>
              <a:t>збором</a:t>
            </a:r>
            <a:r>
              <a:rPr lang="ru-RU" sz="2400" dirty="0"/>
              <a:t> </a:t>
            </a:r>
            <a:r>
              <a:rPr lang="ru-RU" sz="2400" dirty="0" err="1"/>
              <a:t>яблук</a:t>
            </a:r>
            <a:r>
              <a:rPr lang="ru-RU" sz="2400" dirty="0"/>
              <a:t> </a:t>
            </a:r>
            <a:r>
              <a:rPr lang="ru-RU" sz="2400" dirty="0" err="1"/>
              <a:t>Франція</a:t>
            </a:r>
            <a:r>
              <a:rPr lang="ru-RU" sz="2400" dirty="0"/>
              <a:t> </a:t>
            </a:r>
            <a:r>
              <a:rPr lang="ru-RU" sz="2400" dirty="0" err="1"/>
              <a:t>посідає</a:t>
            </a:r>
            <a:r>
              <a:rPr lang="ru-RU" sz="2400" dirty="0"/>
              <a:t> 1-е </a:t>
            </a:r>
            <a:r>
              <a:rPr lang="ru-RU" sz="2400" dirty="0" err="1"/>
              <a:t>місце</a:t>
            </a:r>
            <a:r>
              <a:rPr lang="ru-RU" sz="2400" dirty="0"/>
              <a:t> в </a:t>
            </a:r>
            <a:r>
              <a:rPr lang="ru-RU" sz="2400" dirty="0" err="1"/>
              <a:t>Європі</a:t>
            </a:r>
            <a:r>
              <a:rPr lang="ru-RU" sz="2400" dirty="0"/>
              <a:t>. </a:t>
            </a:r>
            <a:r>
              <a:rPr lang="ru-RU" sz="2400" dirty="0" err="1"/>
              <a:t>Цитрусових</a:t>
            </a:r>
            <a:r>
              <a:rPr lang="ru-RU" sz="2400" dirty="0"/>
              <a:t> і оливок мало, </a:t>
            </a:r>
            <a:r>
              <a:rPr lang="ru-RU" sz="2400" dirty="0" err="1"/>
              <a:t>бо</a:t>
            </a:r>
            <a:r>
              <a:rPr lang="ru-RU" sz="2400" dirty="0"/>
              <a:t> зона </a:t>
            </a:r>
            <a:r>
              <a:rPr lang="ru-RU" sz="2400" dirty="0" err="1"/>
              <a:t>субтропіків</a:t>
            </a:r>
            <a:r>
              <a:rPr lang="ru-RU" sz="2400" dirty="0"/>
              <a:t> у </a:t>
            </a:r>
            <a:r>
              <a:rPr lang="ru-RU" sz="2400" dirty="0" err="1"/>
              <a:t>Франції</a:t>
            </a:r>
            <a:r>
              <a:rPr lang="ru-RU" sz="2400" dirty="0"/>
              <a:t>, </a:t>
            </a:r>
            <a:r>
              <a:rPr lang="ru-RU" sz="2400" dirty="0" err="1"/>
              <a:t>порівняно</a:t>
            </a:r>
            <a:r>
              <a:rPr lang="ru-RU" sz="2400" dirty="0"/>
              <a:t> з </a:t>
            </a:r>
            <a:r>
              <a:rPr lang="ru-RU" sz="2400" dirty="0" err="1"/>
              <a:t>Італією</a:t>
            </a:r>
            <a:r>
              <a:rPr lang="ru-RU" sz="2400" dirty="0"/>
              <a:t> та </a:t>
            </a:r>
            <a:r>
              <a:rPr lang="ru-RU" sz="2400" dirty="0" err="1"/>
              <a:t>Іспанією</a:t>
            </a:r>
            <a:r>
              <a:rPr lang="ru-RU" sz="2400" dirty="0"/>
              <a:t>, </a:t>
            </a:r>
            <a:r>
              <a:rPr lang="ru-RU" sz="2400" dirty="0" err="1"/>
              <a:t>незначна</a:t>
            </a:r>
            <a:r>
              <a:rPr lang="ru-RU" sz="2400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79438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Важливу</a:t>
            </a:r>
            <a:r>
              <a:rPr lang="ru-RU" sz="2400" dirty="0"/>
              <a:t> роль </a:t>
            </a:r>
            <a:r>
              <a:rPr lang="ru-RU" sz="2400" dirty="0" err="1"/>
              <a:t>відіграє</a:t>
            </a:r>
            <a:r>
              <a:rPr lang="ru-RU" sz="2400" dirty="0"/>
              <a:t> виноградарство. За </a:t>
            </a:r>
            <a:r>
              <a:rPr lang="ru-RU" sz="2400" dirty="0" err="1"/>
              <a:t>збором</a:t>
            </a:r>
            <a:r>
              <a:rPr lang="ru-RU" sz="2400" dirty="0"/>
              <a:t> винограду, </a:t>
            </a:r>
            <a:r>
              <a:rPr lang="ru-RU" sz="2400" dirty="0" err="1"/>
              <a:t>виробництвом</a:t>
            </a:r>
            <a:r>
              <a:rPr lang="ru-RU" sz="2400" dirty="0"/>
              <a:t> і </a:t>
            </a:r>
            <a:r>
              <a:rPr lang="ru-RU" sz="2400" dirty="0" err="1"/>
              <a:t>експортом</a:t>
            </a:r>
            <a:r>
              <a:rPr lang="ru-RU" sz="2400" dirty="0"/>
              <a:t> вина, </a:t>
            </a:r>
            <a:r>
              <a:rPr lang="ru-RU" sz="2400" dirty="0" err="1"/>
              <a:t>споживанням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на душу </a:t>
            </a:r>
            <a:r>
              <a:rPr lang="ru-RU" sz="2400" dirty="0" err="1"/>
              <a:t>населення</a:t>
            </a:r>
            <a:r>
              <a:rPr lang="ru-RU" sz="2400" dirty="0"/>
              <a:t> </a:t>
            </a:r>
            <a:r>
              <a:rPr lang="ru-RU" sz="2400" dirty="0" err="1"/>
              <a:t>Франція</a:t>
            </a:r>
            <a:r>
              <a:rPr lang="ru-RU" sz="2400" dirty="0"/>
              <a:t> </a:t>
            </a:r>
            <a:r>
              <a:rPr lang="ru-RU" sz="2400" dirty="0" err="1"/>
              <a:t>займає</a:t>
            </a:r>
            <a:r>
              <a:rPr lang="ru-RU" sz="2400" dirty="0"/>
              <a:t> друге </a:t>
            </a:r>
            <a:r>
              <a:rPr lang="ru-RU" sz="2400" dirty="0" err="1"/>
              <a:t>місце</a:t>
            </a:r>
            <a:r>
              <a:rPr lang="ru-RU" sz="2400" dirty="0"/>
              <a:t> в </a:t>
            </a:r>
            <a:r>
              <a:rPr lang="ru-RU" sz="2400" dirty="0" err="1"/>
              <a:t>світі</a:t>
            </a:r>
            <a:r>
              <a:rPr lang="ru-RU" sz="2400" dirty="0"/>
              <a:t>,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dirty="0" err="1"/>
              <a:t>трохи</a:t>
            </a:r>
            <a:r>
              <a:rPr lang="ru-RU" sz="2400" dirty="0"/>
              <a:t> </a:t>
            </a:r>
            <a:r>
              <a:rPr lang="ru-RU" sz="2400" dirty="0" err="1"/>
              <a:t>поступаючись</a:t>
            </a:r>
            <a:r>
              <a:rPr lang="ru-RU" sz="2400" dirty="0"/>
              <a:t> </a:t>
            </a:r>
            <a:r>
              <a:rPr lang="ru-RU" sz="2400" dirty="0" err="1"/>
              <a:t>Італії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64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Тваринництво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дає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біля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70%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вартості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продукції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сільського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господарства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У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структурі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тваринництва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переважає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м'ясо-молочне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тваринничтво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свинарство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і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вівчарство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Основним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традиційно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є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розведення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великої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рогатої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худоби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Спеціалізовані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свинарство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і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птахівництво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стали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розвиватися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порівняно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недавно.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М'яса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виробляють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по 110 кг на кожного жителя,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дуже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значним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є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також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виробництво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молока.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Французькі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сировари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виготовляють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400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сортів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сиру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М'яса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вивозиться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мало,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хоча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останнім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часом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Франція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стала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важливим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постачальником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худоби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і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птиці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на ринки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країн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ЄС. Як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експортер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твердих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сирів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країна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посідає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високе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місце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в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світі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05064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Райони</a:t>
            </a:r>
            <a:r>
              <a:rPr lang="ru-RU" sz="2000" dirty="0"/>
              <a:t> </a:t>
            </a:r>
            <a:r>
              <a:rPr lang="ru-RU" sz="2000" dirty="0" err="1"/>
              <a:t>розведення</a:t>
            </a:r>
            <a:r>
              <a:rPr lang="ru-RU" sz="2000" dirty="0"/>
              <a:t> </a:t>
            </a:r>
            <a:r>
              <a:rPr lang="ru-RU" sz="2000" dirty="0" err="1"/>
              <a:t>великої</a:t>
            </a:r>
            <a:r>
              <a:rPr lang="ru-RU" sz="2000" dirty="0"/>
              <a:t> </a:t>
            </a:r>
            <a:r>
              <a:rPr lang="ru-RU" sz="2000" dirty="0" err="1"/>
              <a:t>рогатої</a:t>
            </a:r>
            <a:r>
              <a:rPr lang="ru-RU" sz="2000" dirty="0"/>
              <a:t> </a:t>
            </a:r>
            <a:r>
              <a:rPr lang="ru-RU" sz="2000" dirty="0" err="1"/>
              <a:t>худоби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поділити</a:t>
            </a:r>
            <a:r>
              <a:rPr lang="ru-RU" sz="2000" dirty="0"/>
              <a:t> на </a:t>
            </a:r>
            <a:r>
              <a:rPr lang="ru-RU" sz="2000" dirty="0" err="1"/>
              <a:t>дві</a:t>
            </a:r>
            <a:r>
              <a:rPr lang="ru-RU" sz="2000" dirty="0"/>
              <a:t> </a:t>
            </a:r>
            <a:r>
              <a:rPr lang="ru-RU" sz="2000" dirty="0" err="1"/>
              <a:t>групи</a:t>
            </a:r>
            <a:r>
              <a:rPr lang="ru-RU" sz="2000" dirty="0"/>
              <a:t>. Перша </a:t>
            </a:r>
            <a:r>
              <a:rPr lang="ru-RU" sz="2000" dirty="0" err="1"/>
              <a:t>охоплює</a:t>
            </a:r>
            <a:r>
              <a:rPr lang="ru-RU" sz="2000" dirty="0"/>
              <a:t> </a:t>
            </a:r>
            <a:r>
              <a:rPr lang="ru-RU" sz="2000" dirty="0" err="1"/>
              <a:t>низько</a:t>
            </a:r>
            <a:r>
              <a:rPr lang="ru-RU" sz="2000" dirty="0"/>
              <a:t>- і </a:t>
            </a:r>
            <a:r>
              <a:rPr lang="ru-RU" sz="2000" dirty="0" err="1"/>
              <a:t>середньовисокі</a:t>
            </a:r>
            <a:r>
              <a:rPr lang="ru-RU" sz="2000" dirty="0"/>
              <a:t> </a:t>
            </a:r>
            <a:r>
              <a:rPr lang="ru-RU" sz="2000" dirty="0" err="1"/>
              <a:t>території</a:t>
            </a:r>
            <a:r>
              <a:rPr lang="ru-RU" sz="2000" dirty="0"/>
              <a:t> на </a:t>
            </a:r>
            <a:r>
              <a:rPr lang="ru-RU" sz="2000" dirty="0" err="1"/>
              <a:t>сході</a:t>
            </a:r>
            <a:r>
              <a:rPr lang="ru-RU" sz="2000" dirty="0"/>
              <a:t> й </a:t>
            </a:r>
            <a:r>
              <a:rPr lang="ru-RU" sz="2000" dirty="0" err="1"/>
              <a:t>півдні</a:t>
            </a:r>
            <a:r>
              <a:rPr lang="ru-RU" sz="2000" dirty="0"/>
              <a:t> — </a:t>
            </a:r>
            <a:r>
              <a:rPr lang="ru-RU" sz="2000" dirty="0" err="1"/>
              <a:t>Арденни</a:t>
            </a:r>
            <a:r>
              <a:rPr lang="ru-RU" sz="2000" dirty="0"/>
              <a:t>, </a:t>
            </a:r>
            <a:r>
              <a:rPr lang="ru-RU" sz="2000" dirty="0" err="1"/>
              <a:t>Воґези</a:t>
            </a:r>
            <a:r>
              <a:rPr lang="ru-RU" sz="2000" dirty="0"/>
              <a:t>, Юра, </a:t>
            </a:r>
            <a:r>
              <a:rPr lang="ru-RU" sz="2000" dirty="0" err="1"/>
              <a:t>Центральний</a:t>
            </a:r>
            <a:r>
              <a:rPr lang="ru-RU" sz="2000" dirty="0"/>
              <a:t> </a:t>
            </a:r>
            <a:r>
              <a:rPr lang="ru-RU" sz="2000" dirty="0" err="1"/>
              <a:t>масив</a:t>
            </a:r>
            <a:r>
              <a:rPr lang="ru-RU" sz="2000" dirty="0"/>
              <a:t> і </a:t>
            </a:r>
            <a:r>
              <a:rPr lang="ru-RU" sz="2000" dirty="0" err="1"/>
              <a:t>передгір'я</a:t>
            </a:r>
            <a:r>
              <a:rPr lang="ru-RU" sz="2000" dirty="0"/>
              <a:t> </a:t>
            </a:r>
            <a:r>
              <a:rPr lang="ru-RU" sz="2000" dirty="0" err="1"/>
              <a:t>Піренеїв</a:t>
            </a:r>
            <a:r>
              <a:rPr lang="ru-RU" sz="2000" dirty="0"/>
              <a:t>, друга —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низинні</a:t>
            </a:r>
            <a:r>
              <a:rPr lang="ru-RU" sz="2000" dirty="0"/>
              <a:t> </a:t>
            </a:r>
            <a:r>
              <a:rPr lang="ru-RU" sz="2000" dirty="0" err="1"/>
              <a:t>території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оточують</a:t>
            </a:r>
            <a:r>
              <a:rPr lang="ru-RU" sz="2000" dirty="0"/>
              <a:t> </a:t>
            </a:r>
            <a:r>
              <a:rPr lang="ru-RU" sz="2000" dirty="0" err="1"/>
              <a:t>басейни</a:t>
            </a:r>
            <a:r>
              <a:rPr lang="ru-RU" sz="2000" dirty="0"/>
              <a:t> Сени і </a:t>
            </a:r>
            <a:r>
              <a:rPr lang="ru-RU" sz="2000" dirty="0" err="1"/>
              <a:t>Луари</a:t>
            </a:r>
            <a:r>
              <a:rPr lang="ru-RU" sz="2000" dirty="0"/>
              <a:t> з </a:t>
            </a:r>
            <a:r>
              <a:rPr lang="ru-RU" sz="2000" dirty="0" err="1"/>
              <a:t>півночі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45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72816"/>
            <a:ext cx="8032648" cy="2215991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3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6597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87025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Франція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одну з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найрозвинутіших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транспортних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систем 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Європі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піонером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виготовленні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застосуванні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надшвидкісних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засобів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транспорту.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лінії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Париж 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Ліон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завдовжки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425 км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уперше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почав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курсувати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поїзд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швидкістю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270 км/год (зараз уже 400 км/год).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Вперше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розпочалися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тут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рейси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пасажирського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надзвукового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літака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«Конкорд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».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Центром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транспортної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системи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є Париж.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зв'язаний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водною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артерією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Сени з морем.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Ділянка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Сени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між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Парижем і Гавром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завдовжки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374 км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щорічний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вантажообіг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до 50 млн т.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експлуатуються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21 млн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легкових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понад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3 млн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вантажних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автомашин.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Третина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залізниць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електрифікована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Великий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повітряний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морський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флот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з'єднує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країну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усіма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континентами.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Авіакомпанія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«Ер Франс» 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серед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провідних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Найтіснішими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зв'язки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розвиненими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країнами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колишніми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французькими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колоніями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Головними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портами є Гавр — Руан і Марсель 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Фос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Транспортна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система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Франції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тісно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пов'язана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з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транспортними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системами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сусідніх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країн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Найнапруженішими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напрямками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є Париж — Брюссель і Париж — Франкфурт.</a:t>
            </a:r>
          </a:p>
        </p:txBody>
      </p:sp>
    </p:spTree>
    <p:extLst>
      <p:ext uri="{BB962C8B-B14F-4D97-AF65-F5344CB8AC3E}">
        <p14:creationId xmlns:p14="http://schemas.microsoft.com/office/powerpoint/2010/main" val="14159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0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8856984" cy="193899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Зовнішньоекономічна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діяльність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 </a:t>
            </a:r>
            <a:r>
              <a:rPr lang="ru-RU" sz="6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Франції</a:t>
            </a:r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Estrangelo Edessa" pitchFamily="66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20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1542"/>
            <a:ext cx="88569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/>
              <a:t>Країна</a:t>
            </a:r>
            <a:r>
              <a:rPr lang="ru-RU" sz="2000" dirty="0"/>
              <a:t> є великим </a:t>
            </a:r>
            <a:r>
              <a:rPr lang="ru-RU" sz="2000" dirty="0" err="1"/>
              <a:t>експортером</a:t>
            </a:r>
            <a:r>
              <a:rPr lang="ru-RU" sz="2000" dirty="0"/>
              <a:t> як </a:t>
            </a:r>
            <a:r>
              <a:rPr lang="ru-RU" sz="2000" dirty="0" err="1"/>
              <a:t>промислової</a:t>
            </a:r>
            <a:r>
              <a:rPr lang="ru-RU" sz="2000" dirty="0"/>
              <a:t>, так і </a:t>
            </a:r>
            <a:r>
              <a:rPr lang="ru-RU" sz="2000" dirty="0" err="1"/>
              <a:t>сільськогосподарської</a:t>
            </a:r>
            <a:r>
              <a:rPr lang="ru-RU" sz="2000" dirty="0"/>
              <a:t> </a:t>
            </a:r>
            <a:r>
              <a:rPr lang="ru-RU" sz="2000" dirty="0" err="1"/>
              <a:t>продукції</a:t>
            </a:r>
            <a:r>
              <a:rPr lang="ru-RU" sz="2000" dirty="0"/>
              <a:t>. За </a:t>
            </a:r>
            <a:r>
              <a:rPr lang="ru-RU" sz="2000" dirty="0" err="1"/>
              <a:t>обсягом</a:t>
            </a:r>
            <a:r>
              <a:rPr lang="ru-RU" sz="2000" dirty="0"/>
              <a:t> </a:t>
            </a:r>
            <a:r>
              <a:rPr lang="ru-RU" sz="2000" dirty="0" err="1"/>
              <a:t>експорту</a:t>
            </a:r>
            <a:r>
              <a:rPr lang="ru-RU" sz="2000" dirty="0"/>
              <a:t> й </a:t>
            </a:r>
            <a:r>
              <a:rPr lang="ru-RU" sz="2000" dirty="0" err="1"/>
              <a:t>імпорту</a:t>
            </a:r>
            <a:r>
              <a:rPr lang="ru-RU" sz="2000" dirty="0"/>
              <a:t> </a:t>
            </a:r>
            <a:r>
              <a:rPr lang="ru-RU" sz="2000" dirty="0" err="1"/>
              <a:t>Франція</a:t>
            </a:r>
            <a:r>
              <a:rPr lang="ru-RU" sz="2000" dirty="0"/>
              <a:t> </a:t>
            </a:r>
            <a:r>
              <a:rPr lang="ru-RU" sz="2000" dirty="0" err="1"/>
              <a:t>займає</a:t>
            </a:r>
            <a:r>
              <a:rPr lang="ru-RU" sz="2000" dirty="0"/>
              <a:t> </a:t>
            </a:r>
            <a:r>
              <a:rPr lang="ru-RU" sz="2000" dirty="0" err="1"/>
              <a:t>четверте</a:t>
            </a:r>
            <a:r>
              <a:rPr lang="ru-RU" sz="2000" dirty="0"/>
              <a:t> </a:t>
            </a:r>
            <a:r>
              <a:rPr lang="ru-RU" sz="2000" dirty="0" err="1"/>
              <a:t>місце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США, </a:t>
            </a:r>
            <a:r>
              <a:rPr lang="ru-RU" sz="2000" dirty="0" err="1"/>
              <a:t>Німеччини</a:t>
            </a:r>
            <a:r>
              <a:rPr lang="ru-RU" sz="2000" dirty="0"/>
              <a:t> і </a:t>
            </a:r>
            <a:r>
              <a:rPr lang="ru-RU" sz="2000" dirty="0" err="1"/>
              <a:t>Японії</a:t>
            </a:r>
            <a:r>
              <a:rPr lang="ru-RU" sz="2000" dirty="0"/>
              <a:t>. 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err="1"/>
              <a:t>Процвітає</a:t>
            </a:r>
            <a:r>
              <a:rPr lang="ru-RU" sz="2000" dirty="0"/>
              <a:t> </a:t>
            </a:r>
            <a:r>
              <a:rPr lang="ru-RU" sz="2000" dirty="0" err="1"/>
              <a:t>туристичний</a:t>
            </a:r>
            <a:r>
              <a:rPr lang="ru-RU" sz="2000" dirty="0"/>
              <a:t> </a:t>
            </a:r>
            <a:r>
              <a:rPr lang="ru-RU" sz="2000" dirty="0" err="1"/>
              <a:t>бізнес</a:t>
            </a:r>
            <a:r>
              <a:rPr lang="ru-RU" sz="2000" dirty="0"/>
              <a:t>. </a:t>
            </a:r>
            <a:r>
              <a:rPr lang="ru-RU" sz="2000" dirty="0" err="1"/>
              <a:t>Однією</a:t>
            </a:r>
            <a:r>
              <a:rPr lang="ru-RU" sz="2000" dirty="0"/>
              <a:t> з </a:t>
            </a:r>
            <a:r>
              <a:rPr lang="ru-RU" sz="2000" dirty="0" err="1"/>
              <a:t>найважливіших</a:t>
            </a:r>
            <a:r>
              <a:rPr lang="ru-RU" sz="2000" dirty="0"/>
              <a:t> форм </a:t>
            </a:r>
            <a:r>
              <a:rPr lang="ru-RU" sz="2000" dirty="0" err="1"/>
              <a:t>економічних</a:t>
            </a:r>
            <a:r>
              <a:rPr lang="ru-RU" sz="2000" dirty="0"/>
              <a:t> </a:t>
            </a:r>
            <a:r>
              <a:rPr lang="ru-RU" sz="2000" dirty="0" err="1"/>
              <a:t>зв'язків</a:t>
            </a:r>
            <a:r>
              <a:rPr lang="ru-RU" sz="2000" dirty="0"/>
              <a:t> </a:t>
            </a:r>
            <a:r>
              <a:rPr lang="ru-RU" sz="2000" dirty="0" err="1"/>
              <a:t>Франції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зарубіжними</a:t>
            </a:r>
            <a:r>
              <a:rPr lang="ru-RU" sz="2000" dirty="0"/>
              <a:t> </a:t>
            </a:r>
            <a:r>
              <a:rPr lang="ru-RU" sz="2000" dirty="0" err="1"/>
              <a:t>країнами</a:t>
            </a:r>
            <a:r>
              <a:rPr lang="ru-RU" sz="2000" dirty="0"/>
              <a:t> є </a:t>
            </a:r>
            <a:r>
              <a:rPr lang="ru-RU" sz="2000" dirty="0" err="1"/>
              <a:t>вивіз</a:t>
            </a:r>
            <a:r>
              <a:rPr lang="ru-RU" sz="2000" dirty="0"/>
              <a:t> </a:t>
            </a:r>
            <a:r>
              <a:rPr lang="ru-RU" sz="2000" dirty="0" err="1"/>
              <a:t>капіталу</a:t>
            </a:r>
            <a:r>
              <a:rPr lang="ru-RU" sz="2000" dirty="0"/>
              <a:t> у </a:t>
            </a:r>
            <a:r>
              <a:rPr lang="ru-RU" sz="2000" dirty="0" err="1"/>
              <a:t>формі</a:t>
            </a:r>
            <a:r>
              <a:rPr lang="ru-RU" sz="2000" dirty="0"/>
              <a:t> </a:t>
            </a:r>
            <a:r>
              <a:rPr lang="ru-RU" sz="2000" dirty="0" err="1"/>
              <a:t>інвестицій</a:t>
            </a:r>
            <a:r>
              <a:rPr lang="ru-RU" sz="2000" dirty="0"/>
              <a:t>, </a:t>
            </a:r>
            <a:r>
              <a:rPr lang="ru-RU" sz="2000" dirty="0" err="1"/>
              <a:t>обсяг</a:t>
            </a:r>
            <a:r>
              <a:rPr lang="ru-RU" sz="2000" dirty="0"/>
              <a:t> </a:t>
            </a:r>
            <a:r>
              <a:rPr lang="ru-RU" sz="2000" dirty="0" err="1"/>
              <a:t>яких</a:t>
            </a:r>
            <a:r>
              <a:rPr lang="ru-RU" sz="2000" dirty="0"/>
              <a:t> на 20% </a:t>
            </a:r>
            <a:r>
              <a:rPr lang="ru-RU" sz="2000" dirty="0" err="1"/>
              <a:t>перевищує</a:t>
            </a:r>
            <a:r>
              <a:rPr lang="ru-RU" sz="2000" dirty="0"/>
              <a:t> </a:t>
            </a:r>
            <a:r>
              <a:rPr lang="ru-RU" sz="2000" dirty="0" err="1"/>
              <a:t>обсяг</a:t>
            </a:r>
            <a:r>
              <a:rPr lang="ru-RU" sz="2000" dirty="0"/>
              <a:t> </a:t>
            </a:r>
            <a:r>
              <a:rPr lang="ru-RU" sz="2000" dirty="0" err="1"/>
              <a:t>зарубіжних</a:t>
            </a:r>
            <a:r>
              <a:rPr lang="ru-RU" sz="2000" dirty="0"/>
              <a:t> </a:t>
            </a:r>
            <a:r>
              <a:rPr lang="ru-RU" sz="2000" dirty="0" err="1"/>
              <a:t>інвестувань</a:t>
            </a:r>
            <a:r>
              <a:rPr lang="ru-RU" sz="2000" dirty="0"/>
              <a:t> у </a:t>
            </a:r>
            <a:r>
              <a:rPr lang="ru-RU" sz="2000" dirty="0" err="1"/>
              <a:t>французьку</a:t>
            </a:r>
            <a:r>
              <a:rPr lang="ru-RU" sz="2000" dirty="0"/>
              <a:t> </a:t>
            </a:r>
            <a:r>
              <a:rPr lang="ru-RU" sz="2000" dirty="0" err="1"/>
              <a:t>економіку</a:t>
            </a:r>
            <a:r>
              <a:rPr lang="ru-RU" sz="2000" dirty="0"/>
              <a:t>. </a:t>
            </a:r>
            <a:r>
              <a:rPr lang="ru-RU" sz="2000" dirty="0" err="1"/>
              <a:t>Основними</a:t>
            </a:r>
            <a:r>
              <a:rPr lang="ru-RU" sz="2000" dirty="0"/>
              <a:t> </a:t>
            </a:r>
            <a:r>
              <a:rPr lang="ru-RU" sz="2000" dirty="0" err="1"/>
              <a:t>іноземними</a:t>
            </a:r>
            <a:r>
              <a:rPr lang="ru-RU" sz="2000" dirty="0"/>
              <a:t> </a:t>
            </a:r>
            <a:r>
              <a:rPr lang="ru-RU" sz="2000" dirty="0" err="1"/>
              <a:t>інвесторами</a:t>
            </a:r>
            <a:r>
              <a:rPr lang="ru-RU" sz="2000" dirty="0"/>
              <a:t> в </a:t>
            </a:r>
            <a:r>
              <a:rPr lang="ru-RU" sz="2000" dirty="0" err="1"/>
              <a:t>економіку</a:t>
            </a:r>
            <a:r>
              <a:rPr lang="ru-RU" sz="2000" dirty="0"/>
              <a:t> </a:t>
            </a:r>
            <a:r>
              <a:rPr lang="ru-RU" sz="2000" dirty="0" err="1"/>
              <a:t>Франції</a:t>
            </a:r>
            <a:r>
              <a:rPr lang="ru-RU" sz="2000" dirty="0"/>
              <a:t> </a:t>
            </a:r>
            <a:r>
              <a:rPr lang="ru-RU" sz="2000" dirty="0" err="1"/>
              <a:t>виступають</a:t>
            </a:r>
            <a:r>
              <a:rPr lang="ru-RU" sz="2000" dirty="0"/>
              <a:t> США та </a:t>
            </a:r>
            <a:r>
              <a:rPr lang="ru-RU" sz="2000" dirty="0" err="1"/>
              <a:t>країни</a:t>
            </a:r>
            <a:r>
              <a:rPr lang="ru-RU" sz="2000" dirty="0"/>
              <a:t> ЄС.</a:t>
            </a:r>
          </a:p>
          <a:p>
            <a:endParaRPr lang="ru-RU" sz="2000" dirty="0"/>
          </a:p>
          <a:p>
            <a:r>
              <a:rPr lang="ru-RU" sz="2000" dirty="0" err="1"/>
              <a:t>Загалом</a:t>
            </a:r>
            <a:r>
              <a:rPr lang="ru-RU" sz="2000" dirty="0"/>
              <a:t> у </a:t>
            </a:r>
            <a:r>
              <a:rPr lang="ru-RU" sz="2000" dirty="0" err="1"/>
              <a:t>зовнішньоекономічних</a:t>
            </a:r>
            <a:r>
              <a:rPr lang="ru-RU" sz="2000" dirty="0"/>
              <a:t> </a:t>
            </a:r>
            <a:r>
              <a:rPr lang="ru-RU" sz="2000" dirty="0" err="1"/>
              <a:t>стосунках</a:t>
            </a:r>
            <a:r>
              <a:rPr lang="ru-RU" sz="2000" dirty="0"/>
              <a:t> </a:t>
            </a:r>
            <a:r>
              <a:rPr lang="ru-RU" sz="2000" dirty="0" err="1"/>
              <a:t>головними</a:t>
            </a:r>
            <a:r>
              <a:rPr lang="ru-RU" sz="2000" dirty="0"/>
              <a:t> партнерами </a:t>
            </a:r>
            <a:r>
              <a:rPr lang="ru-RU" sz="2000" dirty="0" err="1"/>
              <a:t>Франції</a:t>
            </a:r>
            <a:r>
              <a:rPr lang="ru-RU" sz="2000" dirty="0"/>
              <a:t> </a:t>
            </a:r>
            <a:r>
              <a:rPr lang="ru-RU" sz="2000" dirty="0" err="1"/>
              <a:t>завжди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 </a:t>
            </a:r>
            <a:r>
              <a:rPr lang="ru-RU" sz="2000" dirty="0" err="1"/>
              <a:t>Західної</a:t>
            </a:r>
            <a:r>
              <a:rPr lang="ru-RU" sz="2000" dirty="0"/>
              <a:t> </a:t>
            </a:r>
            <a:r>
              <a:rPr lang="ru-RU" sz="2000" dirty="0" err="1"/>
              <a:t>Європи</a:t>
            </a:r>
            <a:r>
              <a:rPr lang="ru-RU" sz="2000" dirty="0"/>
              <a:t>. Зараз 3/5 </a:t>
            </a:r>
            <a:r>
              <a:rPr lang="ru-RU" sz="2000" dirty="0" err="1"/>
              <a:t>її</a:t>
            </a:r>
            <a:r>
              <a:rPr lang="ru-RU" sz="2000" dirty="0"/>
              <a:t> торгового </a:t>
            </a:r>
            <a:r>
              <a:rPr lang="ru-RU" sz="2000" dirty="0" err="1"/>
              <a:t>обігу</a:t>
            </a:r>
            <a:r>
              <a:rPr lang="ru-RU" sz="2000" dirty="0"/>
              <a:t> </a:t>
            </a:r>
            <a:r>
              <a:rPr lang="ru-RU" sz="2000" dirty="0" err="1"/>
              <a:t>припадає</a:t>
            </a:r>
            <a:r>
              <a:rPr lang="ru-RU" sz="2000" dirty="0"/>
              <a:t> на </a:t>
            </a:r>
            <a:r>
              <a:rPr lang="ru-RU" sz="2000" dirty="0" err="1"/>
              <a:t>країни</a:t>
            </a:r>
            <a:r>
              <a:rPr lang="ru-RU" sz="2000" dirty="0"/>
              <a:t> ЄС. </a:t>
            </a:r>
            <a:r>
              <a:rPr lang="ru-RU" sz="2000" dirty="0" err="1"/>
              <a:t>Серед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значна</a:t>
            </a:r>
            <a:r>
              <a:rPr lang="ru-RU" sz="2000" dirty="0"/>
              <a:t> </a:t>
            </a:r>
            <a:r>
              <a:rPr lang="ru-RU" sz="2000" dirty="0" err="1"/>
              <a:t>частка</a:t>
            </a:r>
            <a:r>
              <a:rPr lang="ru-RU" sz="2000" dirty="0"/>
              <a:t> </a:t>
            </a:r>
            <a:r>
              <a:rPr lang="ru-RU" sz="2000" dirty="0" err="1"/>
              <a:t>Швейцарії</a:t>
            </a:r>
            <a:r>
              <a:rPr lang="ru-RU" sz="2000" dirty="0"/>
              <a:t>, США, </a:t>
            </a:r>
            <a:r>
              <a:rPr lang="ru-RU" sz="2000" dirty="0" err="1"/>
              <a:t>Японії</a:t>
            </a:r>
            <a:r>
              <a:rPr lang="ru-RU" sz="2000" dirty="0"/>
              <a:t> та Алжиру. </a:t>
            </a:r>
            <a:r>
              <a:rPr lang="ru-RU" sz="2000" dirty="0" err="1"/>
              <a:t>Найбільшим</a:t>
            </a:r>
            <a:r>
              <a:rPr lang="ru-RU" sz="2000" dirty="0"/>
              <a:t> </a:t>
            </a:r>
            <a:r>
              <a:rPr lang="ru-RU" sz="2000" dirty="0" err="1"/>
              <a:t>торговим</a:t>
            </a:r>
            <a:r>
              <a:rPr lang="ru-RU" sz="2000" dirty="0"/>
              <a:t> партнером </a:t>
            </a:r>
            <a:r>
              <a:rPr lang="ru-RU" sz="2000" dirty="0" err="1"/>
              <a:t>Франції</a:t>
            </a:r>
            <a:r>
              <a:rPr lang="ru-RU" sz="2000" dirty="0"/>
              <a:t> є </a:t>
            </a:r>
            <a:r>
              <a:rPr lang="ru-RU" sz="2000" dirty="0" err="1"/>
              <a:t>Німеччина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У </a:t>
            </a:r>
            <a:r>
              <a:rPr lang="ru-RU" sz="2000" dirty="0" err="1"/>
              <a:t>структурі</a:t>
            </a:r>
            <a:r>
              <a:rPr lang="ru-RU" sz="2000" dirty="0"/>
              <a:t> </a:t>
            </a:r>
            <a:r>
              <a:rPr lang="ru-RU" sz="2000" dirty="0" err="1"/>
              <a:t>експорту</a:t>
            </a:r>
            <a:r>
              <a:rPr lang="ru-RU" sz="2000" dirty="0"/>
              <a:t> </a:t>
            </a:r>
            <a:r>
              <a:rPr lang="ru-RU" sz="2000" dirty="0" err="1"/>
              <a:t>домінує</a:t>
            </a:r>
            <a:r>
              <a:rPr lang="ru-RU" sz="2000" dirty="0"/>
              <a:t> </a:t>
            </a:r>
            <a:r>
              <a:rPr lang="ru-RU" sz="2000" dirty="0" err="1"/>
              <a:t>продукція</a:t>
            </a:r>
            <a:r>
              <a:rPr lang="ru-RU" sz="2000" dirty="0"/>
              <a:t> </a:t>
            </a:r>
            <a:r>
              <a:rPr lang="ru-RU" sz="2000" dirty="0" err="1"/>
              <a:t>хімічної</a:t>
            </a:r>
            <a:r>
              <a:rPr lang="ru-RU" sz="2000" dirty="0"/>
              <a:t> </a:t>
            </a:r>
            <a:r>
              <a:rPr lang="ru-RU" sz="2000" dirty="0" err="1"/>
              <a:t>промисловості</a:t>
            </a:r>
            <a:r>
              <a:rPr lang="ru-RU" sz="2000" dirty="0"/>
              <a:t> - 27%, </a:t>
            </a:r>
            <a:r>
              <a:rPr lang="ru-RU" sz="2000" dirty="0" err="1"/>
              <a:t>устаткування</a:t>
            </a:r>
            <a:r>
              <a:rPr lang="ru-RU" sz="2000" dirty="0"/>
              <a:t> - 25%, </a:t>
            </a:r>
            <a:r>
              <a:rPr lang="ru-RU" sz="2000" dirty="0" err="1"/>
              <a:t>автомобілі</a:t>
            </a:r>
            <a:r>
              <a:rPr lang="ru-RU" sz="2000" dirty="0"/>
              <a:t> - 15%, </a:t>
            </a:r>
            <a:r>
              <a:rPr lang="ru-RU" sz="2000" dirty="0" err="1"/>
              <a:t>сільськогосподарські</a:t>
            </a:r>
            <a:r>
              <a:rPr lang="ru-RU" sz="2000" dirty="0"/>
              <a:t> </a:t>
            </a:r>
            <a:r>
              <a:rPr lang="ru-RU" sz="2000" dirty="0" err="1"/>
              <a:t>товари</a:t>
            </a:r>
            <a:r>
              <a:rPr lang="ru-RU" sz="2000" dirty="0"/>
              <a:t> і </a:t>
            </a:r>
            <a:r>
              <a:rPr lang="ru-RU" sz="2000" dirty="0" err="1"/>
              <a:t>продовольство</a:t>
            </a:r>
            <a:r>
              <a:rPr lang="ru-RU" sz="2000" dirty="0"/>
              <a:t> - до 20%,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споживчі</a:t>
            </a:r>
            <a:r>
              <a:rPr lang="ru-RU" sz="2000" dirty="0"/>
              <a:t> </a:t>
            </a:r>
            <a:r>
              <a:rPr lang="ru-RU" sz="2000" dirty="0" err="1"/>
              <a:t>товари</a:t>
            </a:r>
            <a:r>
              <a:rPr lang="ru-RU" sz="2000" dirty="0"/>
              <a:t> - 15%. У </a:t>
            </a:r>
            <a:r>
              <a:rPr lang="ru-RU" sz="2000" dirty="0" err="1"/>
              <a:t>імпорті</a:t>
            </a:r>
            <a:r>
              <a:rPr lang="ru-RU" sz="2000" dirty="0"/>
              <a:t> </a:t>
            </a:r>
            <a:r>
              <a:rPr lang="ru-RU" sz="2000" dirty="0" err="1"/>
              <a:t>переважає</a:t>
            </a:r>
            <a:r>
              <a:rPr lang="ru-RU" sz="2000" dirty="0"/>
              <a:t> </a:t>
            </a:r>
            <a:r>
              <a:rPr lang="ru-RU" sz="2000" dirty="0" err="1"/>
              <a:t>промислова</a:t>
            </a:r>
            <a:r>
              <a:rPr lang="ru-RU" sz="2000" dirty="0"/>
              <a:t> </a:t>
            </a:r>
            <a:r>
              <a:rPr lang="ru-RU" sz="2000" dirty="0" err="1"/>
              <a:t>сировина</a:t>
            </a:r>
            <a:r>
              <a:rPr lang="ru-RU" sz="2000" dirty="0"/>
              <a:t> - до 30%, </a:t>
            </a:r>
            <a:r>
              <a:rPr lang="ru-RU" sz="2000" dirty="0" err="1"/>
              <a:t>промислове</a:t>
            </a:r>
            <a:r>
              <a:rPr lang="ru-RU" sz="2000" dirty="0"/>
              <a:t> </a:t>
            </a:r>
            <a:r>
              <a:rPr lang="ru-RU" sz="2000" dirty="0" err="1"/>
              <a:t>устаткування</a:t>
            </a:r>
            <a:r>
              <a:rPr lang="ru-RU" sz="2000" dirty="0"/>
              <a:t> - 25%, </a:t>
            </a:r>
            <a:r>
              <a:rPr lang="ru-RU" sz="2000" dirty="0" err="1"/>
              <a:t>споживчі</a:t>
            </a:r>
            <a:r>
              <a:rPr lang="ru-RU" sz="2000" dirty="0"/>
              <a:t> </a:t>
            </a:r>
            <a:r>
              <a:rPr lang="ru-RU" sz="2000" dirty="0" err="1"/>
              <a:t>товари</a:t>
            </a:r>
            <a:r>
              <a:rPr lang="ru-RU" sz="2000" dirty="0"/>
              <a:t> - </a:t>
            </a:r>
            <a:r>
              <a:rPr lang="ru-RU" sz="2000" dirty="0" err="1"/>
              <a:t>біля</a:t>
            </a:r>
            <a:r>
              <a:rPr lang="ru-RU" sz="2000" dirty="0"/>
              <a:t> 17%, </a:t>
            </a:r>
            <a:r>
              <a:rPr lang="ru-RU" sz="2000" dirty="0" err="1"/>
              <a:t>продукція</a:t>
            </a:r>
            <a:r>
              <a:rPr lang="ru-RU" sz="2000" dirty="0"/>
              <a:t> транспортного </a:t>
            </a:r>
            <a:r>
              <a:rPr lang="ru-RU" sz="2000" dirty="0" err="1"/>
              <a:t>машинобудування</a:t>
            </a:r>
            <a:r>
              <a:rPr lang="ru-RU" sz="2000" dirty="0"/>
              <a:t>, </a:t>
            </a:r>
            <a:r>
              <a:rPr lang="ru-RU" sz="2000" dirty="0" err="1"/>
              <a:t>зокрема</a:t>
            </a:r>
            <a:r>
              <a:rPr lang="ru-RU" sz="2000" dirty="0"/>
              <a:t> </a:t>
            </a:r>
            <a:r>
              <a:rPr lang="ru-RU" sz="2000" dirty="0" err="1"/>
              <a:t>автомобілі</a:t>
            </a:r>
            <a:r>
              <a:rPr lang="ru-RU" sz="2000" dirty="0"/>
              <a:t> - 10%, </a:t>
            </a:r>
            <a:r>
              <a:rPr lang="ru-RU" sz="2000" dirty="0" err="1"/>
              <a:t>паливно-енергетичні</a:t>
            </a:r>
            <a:r>
              <a:rPr lang="ru-RU" sz="2000" dirty="0"/>
              <a:t> </a:t>
            </a:r>
            <a:r>
              <a:rPr lang="ru-RU" sz="2000" dirty="0" err="1"/>
              <a:t>ресурси</a:t>
            </a:r>
            <a:r>
              <a:rPr lang="ru-RU" sz="2000" dirty="0"/>
              <a:t> - </a:t>
            </a:r>
            <a:r>
              <a:rPr lang="ru-RU" sz="2000" dirty="0" err="1"/>
              <a:t>біля</a:t>
            </a:r>
            <a:r>
              <a:rPr lang="ru-RU" sz="2000" dirty="0"/>
              <a:t> 10%.</a:t>
            </a:r>
          </a:p>
        </p:txBody>
      </p:sp>
    </p:spTree>
    <p:extLst>
      <p:ext uri="{BB962C8B-B14F-4D97-AF65-F5344CB8AC3E}">
        <p14:creationId xmlns:p14="http://schemas.microsoft.com/office/powerpoint/2010/main" val="19554949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44824"/>
            <a:ext cx="6074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Регіональний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поділ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1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8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02" y="0"/>
            <a:ext cx="6175276" cy="679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404664"/>
            <a:ext cx="3024336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80799"/>
            <a:ext cx="1368152" cy="1253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7" y="1747379"/>
            <a:ext cx="1735133" cy="11521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2820" y="172327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Державний</a:t>
            </a:r>
            <a:r>
              <a:rPr lang="ru-RU" b="1" dirty="0"/>
              <a:t> прапор - </a:t>
            </a:r>
            <a:r>
              <a:rPr lang="ru-RU" b="1" dirty="0" err="1"/>
              <a:t>синьо-біло-червоний</a:t>
            </a:r>
            <a:r>
              <a:rPr lang="ru-RU" b="1" dirty="0"/>
              <a:t>. </a:t>
            </a:r>
            <a:r>
              <a:rPr lang="ru-RU" b="1" dirty="0" err="1"/>
              <a:t>Білий</a:t>
            </a:r>
            <a:r>
              <a:rPr lang="ru-RU" b="1" dirty="0"/>
              <a:t> </a:t>
            </a:r>
            <a:r>
              <a:rPr lang="ru-RU" b="1" dirty="0" err="1"/>
              <a:t>колір</a:t>
            </a:r>
            <a:r>
              <a:rPr lang="ru-RU" b="1" dirty="0"/>
              <a:t> </a:t>
            </a:r>
            <a:r>
              <a:rPr lang="ru-RU" b="1" dirty="0" err="1"/>
              <a:t>символізує</a:t>
            </a:r>
            <a:r>
              <a:rPr lang="ru-RU" b="1" dirty="0"/>
              <a:t> </a:t>
            </a:r>
            <a:r>
              <a:rPr lang="ru-RU" b="1" dirty="0" err="1"/>
              <a:t>королівську</a:t>
            </a:r>
            <a:r>
              <a:rPr lang="ru-RU" b="1" dirty="0"/>
              <a:t> </a:t>
            </a:r>
            <a:r>
              <a:rPr lang="ru-RU" b="1" dirty="0" err="1"/>
              <a:t>владу</a:t>
            </a:r>
            <a:r>
              <a:rPr lang="ru-RU" b="1" dirty="0"/>
              <a:t>, а </a:t>
            </a:r>
            <a:r>
              <a:rPr lang="ru-RU" b="1" dirty="0" err="1"/>
              <a:t>синій</a:t>
            </a:r>
            <a:r>
              <a:rPr lang="ru-RU" b="1" dirty="0"/>
              <a:t> і </a:t>
            </a:r>
            <a:r>
              <a:rPr lang="ru-RU" b="1" dirty="0" err="1"/>
              <a:t>червоний</a:t>
            </a:r>
            <a:r>
              <a:rPr lang="ru-RU" b="1" dirty="0"/>
              <a:t> - </a:t>
            </a:r>
            <a:r>
              <a:rPr lang="ru-RU" b="1" dirty="0" err="1"/>
              <a:t>кольори</a:t>
            </a:r>
            <a:r>
              <a:rPr lang="ru-RU" b="1" dirty="0"/>
              <a:t> </a:t>
            </a:r>
            <a:r>
              <a:rPr lang="ru-RU" b="1" dirty="0" err="1"/>
              <a:t>кокарди</a:t>
            </a:r>
            <a:r>
              <a:rPr lang="ru-RU" b="1" dirty="0"/>
              <a:t> </a:t>
            </a:r>
            <a:r>
              <a:rPr lang="ru-RU" b="1" dirty="0" err="1"/>
              <a:t>національної</a:t>
            </a:r>
            <a:r>
              <a:rPr lang="ru-RU" b="1" dirty="0"/>
              <a:t> </a:t>
            </a:r>
            <a:r>
              <a:rPr lang="ru-RU" b="1" dirty="0" err="1"/>
              <a:t>гвардії</a:t>
            </a:r>
            <a:r>
              <a:rPr lang="ru-RU" b="1" dirty="0"/>
              <a:t> Парижа.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2820" y="33807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Державний</a:t>
            </a:r>
            <a:r>
              <a:rPr lang="ru-RU" b="1" dirty="0"/>
              <a:t> герб - </a:t>
            </a:r>
            <a:r>
              <a:rPr lang="ru-RU" b="1" dirty="0" err="1"/>
              <a:t>офіційно</a:t>
            </a:r>
            <a:r>
              <a:rPr lang="ru-RU" b="1" dirty="0"/>
              <a:t> в </a:t>
            </a:r>
            <a:r>
              <a:rPr lang="ru-RU" b="1" dirty="0" err="1"/>
              <a:t>країні</a:t>
            </a:r>
            <a:r>
              <a:rPr lang="ru-RU" b="1" dirty="0"/>
              <a:t> </a:t>
            </a:r>
            <a:r>
              <a:rPr lang="ru-RU" b="1" dirty="0" err="1"/>
              <a:t>державний</a:t>
            </a:r>
            <a:r>
              <a:rPr lang="ru-RU" b="1" dirty="0"/>
              <a:t> герб не </a:t>
            </a:r>
            <a:r>
              <a:rPr lang="ru-RU" b="1" dirty="0" err="1"/>
              <a:t>затверджено</a:t>
            </a:r>
            <a:r>
              <a:rPr lang="ru-RU" b="1" dirty="0"/>
              <a:t>, </a:t>
            </a:r>
            <a:r>
              <a:rPr lang="ru-RU" b="1" dirty="0" err="1"/>
              <a:t>проте</a:t>
            </a:r>
            <a:r>
              <a:rPr lang="ru-RU" b="1" dirty="0"/>
              <a:t> є </a:t>
            </a:r>
            <a:r>
              <a:rPr lang="ru-RU" b="1" dirty="0" err="1"/>
              <a:t>емблема</a:t>
            </a:r>
            <a:r>
              <a:rPr lang="ru-RU" b="1" dirty="0"/>
              <a:t> </a:t>
            </a:r>
            <a:r>
              <a:rPr lang="ru-RU" b="1" dirty="0" err="1"/>
              <a:t>Франції</a:t>
            </a:r>
            <a:r>
              <a:rPr lang="ru-RU" b="1" dirty="0"/>
              <a:t>, яка стала символом </a:t>
            </a:r>
            <a:r>
              <a:rPr lang="ru-RU" b="1" dirty="0" err="1"/>
              <a:t>країни</a:t>
            </a:r>
            <a:r>
              <a:rPr lang="ru-RU" b="1" dirty="0"/>
              <a:t> </a:t>
            </a:r>
            <a:r>
              <a:rPr lang="ru-RU" b="1" dirty="0" err="1"/>
              <a:t>після</a:t>
            </a:r>
            <a:r>
              <a:rPr lang="ru-RU" b="1" dirty="0"/>
              <a:t> 1953 року.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83366" y="4869160"/>
            <a:ext cx="36407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sng" dirty="0"/>
              <a:t>Девіз: </a:t>
            </a:r>
            <a:r>
              <a:rPr lang="fr-FR" b="1" dirty="0"/>
              <a:t>Liberté, Égalité, Fraternité</a:t>
            </a:r>
          </a:p>
          <a:p>
            <a:r>
              <a:rPr lang="fr-FR" b="1" dirty="0"/>
              <a:t>(Свобода, Рівність, Братерство)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733255"/>
            <a:ext cx="54466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Національне</a:t>
            </a:r>
            <a:r>
              <a:rPr lang="ru-RU" sz="2800" b="1" i="1" dirty="0"/>
              <a:t> свято — 14 </a:t>
            </a:r>
            <a:r>
              <a:rPr lang="ru-RU" sz="2800" b="1" i="1" dirty="0" err="1"/>
              <a:t>липня</a:t>
            </a:r>
            <a:r>
              <a:rPr lang="ru-RU" sz="2800" b="1" i="1" dirty="0"/>
              <a:t> — День </a:t>
            </a:r>
            <a:r>
              <a:rPr lang="ru-RU" sz="2800" b="1" i="1" dirty="0" err="1"/>
              <a:t>взяття</a:t>
            </a:r>
            <a:r>
              <a:rPr lang="ru-RU" sz="2800" b="1" i="1" dirty="0"/>
              <a:t> </a:t>
            </a:r>
            <a:r>
              <a:rPr lang="ru-RU" sz="2800" b="1" i="1" dirty="0" err="1"/>
              <a:t>Бастилії</a:t>
            </a:r>
            <a:r>
              <a:rPr lang="ru-RU" sz="2800" b="1" i="1" dirty="0"/>
              <a:t> (1789).</a:t>
            </a:r>
          </a:p>
        </p:txBody>
      </p:sp>
      <p:pic>
        <p:nvPicPr>
          <p:cNvPr id="5" name="paolo_conte_-_via_con_me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520" y="5486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6" grpId="0"/>
      <p:bldP spid="8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4088" y="404664"/>
            <a:ext cx="3456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Найбільші міста</a:t>
            </a:r>
            <a:endParaRPr lang="ru-RU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763" y="1097161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Місто               Область</a:t>
            </a:r>
            <a:endParaRPr lang="ru-RU" sz="28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79512" y="2259449"/>
            <a:ext cx="5706888" cy="523220"/>
            <a:chOff x="323528" y="1558826"/>
            <a:chExt cx="5706888" cy="52322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23528" y="1620381"/>
              <a:ext cx="40161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1.ПАРИЖ </a:t>
              </a:r>
              <a:r>
                <a:rPr lang="ru-RU" sz="2400" dirty="0"/>
                <a:t>	</a:t>
              </a:r>
              <a:r>
                <a:rPr lang="ru-RU" sz="2400" dirty="0" smtClean="0"/>
                <a:t>    </a:t>
              </a:r>
              <a:r>
                <a:rPr lang="ru-RU" sz="2400" dirty="0" err="1" smtClean="0"/>
                <a:t>Іль</a:t>
              </a:r>
              <a:r>
                <a:rPr lang="ru-RU" sz="2400" dirty="0" smtClean="0"/>
                <a:t>-де-Франс</a:t>
              </a:r>
              <a:endParaRPr lang="ru-RU" sz="24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03047" y="1558826"/>
              <a:ext cx="162736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2 125 246</a:t>
              </a:r>
              <a:endPara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59031" y="1035605"/>
            <a:ext cx="4561441" cy="2347229"/>
            <a:chOff x="4259031" y="1035605"/>
            <a:chExt cx="4561441" cy="234722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030416" y="2182505"/>
              <a:ext cx="27900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ru-RU" b="1" dirty="0"/>
                <a:t>МІСТА З НАСЕЛЕННЯМ ПОНАД 50 ТИС. </a:t>
              </a:r>
              <a:r>
                <a:rPr lang="ru-RU" b="1" dirty="0" smtClean="0"/>
                <a:t>МЕШКАНЦІВ(</a:t>
              </a:r>
              <a:r>
                <a:rPr lang="ru-RU" b="1" dirty="0" err="1" smtClean="0"/>
                <a:t>перепис</a:t>
              </a:r>
              <a:r>
                <a:rPr lang="ru-RU" b="1" dirty="0" smtClean="0"/>
                <a:t> 1999 р)</a:t>
              </a:r>
              <a:endParaRPr lang="ru-RU" b="1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259031" y="1035605"/>
              <a:ext cx="228998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3600" b="1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населення</a:t>
              </a:r>
              <a:endParaRPr lang="ru-RU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9512" y="3309761"/>
            <a:ext cx="6639408" cy="877163"/>
            <a:chOff x="333763" y="2082046"/>
            <a:chExt cx="6639408" cy="8771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33763" y="2082046"/>
              <a:ext cx="663940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 smtClean="0"/>
                <a:t>2.Марсель            Прованс </a:t>
              </a:r>
              <a:r>
                <a:rPr lang="ru-RU" sz="2400" dirty="0"/>
                <a:t>- </a:t>
              </a:r>
              <a:r>
                <a:rPr lang="ru-RU" sz="2400" dirty="0" err="1" smtClean="0"/>
                <a:t>Альпи-Лазурний</a:t>
              </a:r>
              <a:endParaRPr lang="ru-RU" sz="2400" dirty="0" smtClean="0"/>
            </a:p>
            <a:p>
              <a:r>
                <a:rPr lang="ru-RU" sz="2400" dirty="0"/>
                <a:t> </a:t>
              </a:r>
              <a:r>
                <a:rPr lang="ru-RU" sz="2400" dirty="0" smtClean="0"/>
                <a:t>                             </a:t>
              </a:r>
              <a:r>
                <a:rPr lang="ru-RU" sz="2400" dirty="0"/>
                <a:t>берег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565027" y="2497544"/>
              <a:ext cx="11865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798 430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79512" y="4186924"/>
            <a:ext cx="5542979" cy="553998"/>
            <a:chOff x="386282" y="4262318"/>
            <a:chExt cx="5542979" cy="55399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86282" y="4293096"/>
              <a:ext cx="43985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/>
                <a:t>3.Ліон                Рона </a:t>
              </a:r>
              <a:r>
                <a:rPr lang="ru-RU" sz="2800" dirty="0"/>
                <a:t>- </a:t>
              </a:r>
              <a:r>
                <a:rPr lang="ru-RU" sz="2800" dirty="0" err="1"/>
                <a:t>Альпи</a:t>
              </a:r>
              <a:endParaRPr lang="ru-RU" sz="28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42719" y="4262318"/>
              <a:ext cx="118654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445 452</a:t>
              </a:r>
              <a:endPara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79512" y="4906034"/>
            <a:ext cx="6572386" cy="584775"/>
            <a:chOff x="390550" y="5198422"/>
            <a:chExt cx="6572386" cy="58477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90550" y="5229200"/>
              <a:ext cx="526278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 smtClean="0"/>
                <a:t>4.Тулуза             </a:t>
              </a:r>
              <a:r>
                <a:rPr lang="ru-RU" sz="2800" dirty="0" err="1"/>
                <a:t>Південь</a:t>
              </a:r>
              <a:r>
                <a:rPr lang="ru-RU" sz="2800" dirty="0"/>
                <a:t> - </a:t>
              </a:r>
              <a:r>
                <a:rPr lang="ru-RU" sz="2800" dirty="0" err="1"/>
                <a:t>Піренеї</a:t>
              </a:r>
              <a:endParaRPr lang="ru-RU" sz="28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434954" y="5198422"/>
              <a:ext cx="152798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390 350</a:t>
              </a:r>
              <a:endPara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79513" y="5714092"/>
            <a:ext cx="6717878" cy="954107"/>
            <a:chOff x="179513" y="5714092"/>
            <a:chExt cx="6717878" cy="95410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9513" y="5714092"/>
              <a:ext cx="626469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dirty="0" smtClean="0"/>
                <a:t>5.Ніцца                 Прованс -</a:t>
              </a:r>
              <a:r>
                <a:rPr lang="ru-RU" sz="2800" dirty="0" err="1" smtClean="0"/>
                <a:t>Альпи</a:t>
              </a:r>
              <a:r>
                <a:rPr lang="ru-RU" sz="2800" dirty="0" smtClean="0"/>
                <a:t>-    				</a:t>
              </a:r>
              <a:r>
                <a:rPr lang="ru-RU" sz="2800" dirty="0" err="1" smtClean="0"/>
                <a:t>Лазурний</a:t>
              </a:r>
              <a:r>
                <a:rPr lang="ru-RU" sz="2800" dirty="0" smtClean="0"/>
                <a:t> берег</a:t>
              </a:r>
              <a:endParaRPr lang="ru-RU" sz="28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369409" y="5898757"/>
              <a:ext cx="152798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342 738</a:t>
              </a:r>
              <a:endPara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02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96" y="-1"/>
            <a:ext cx="4121603" cy="282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2397" cy="282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6832"/>
            <a:ext cx="3923928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821827"/>
            <a:ext cx="5220072" cy="288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2424"/>
            <a:ext cx="3923929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5E9EFF"/>
            </a:gs>
            <a:gs pos="53000">
              <a:srgbClr val="FF0000"/>
            </a:gs>
            <a:gs pos="79000">
              <a:srgbClr val="FFEBFA">
                <a:lumMod val="0"/>
                <a:lumOff val="10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7425" y="548680"/>
            <a:ext cx="2630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2013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рік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685" y="4721661"/>
            <a:ext cx="86286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Виконала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учениця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10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класу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r>
              <a:rPr lang="uk-UA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Мацьопа</a:t>
            </a: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Оксана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88840"/>
            <a:ext cx="57808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Дружбівська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ЗОШ 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І-ІІІ ступенів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421213"/>
            <a:ext cx="5400600" cy="83099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Форма правління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1" y="1255497"/>
            <a:ext cx="432048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Президентська республіка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105" y="190182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Глава </a:t>
            </a:r>
            <a:r>
              <a:rPr lang="ru-RU" sz="2400" dirty="0" err="1"/>
              <a:t>держави</a:t>
            </a:r>
            <a:r>
              <a:rPr lang="ru-RU" sz="2400" dirty="0"/>
              <a:t> — президент. Президент </a:t>
            </a:r>
            <a:r>
              <a:rPr lang="ru-RU" sz="2400" dirty="0" err="1"/>
              <a:t>Франції</a:t>
            </a:r>
            <a:r>
              <a:rPr lang="ru-RU" sz="2400" dirty="0"/>
              <a:t> </a:t>
            </a:r>
            <a:r>
              <a:rPr lang="ru-RU" sz="2400" dirty="0" err="1"/>
              <a:t>обирається</a:t>
            </a:r>
            <a:r>
              <a:rPr lang="ru-RU" sz="2400" dirty="0"/>
              <a:t> </a:t>
            </a:r>
            <a:r>
              <a:rPr lang="ru-RU" sz="2400" dirty="0" err="1"/>
              <a:t>загальним</a:t>
            </a:r>
            <a:r>
              <a:rPr lang="ru-RU" sz="2400" dirty="0"/>
              <a:t> прямим </a:t>
            </a:r>
            <a:r>
              <a:rPr lang="ru-RU" sz="2400" dirty="0" err="1"/>
              <a:t>голосуванням</a:t>
            </a:r>
            <a:r>
              <a:rPr lang="ru-RU" sz="2400" dirty="0"/>
              <a:t> </a:t>
            </a:r>
            <a:r>
              <a:rPr lang="ru-RU" sz="2400" dirty="0" err="1"/>
              <a:t>строком</a:t>
            </a:r>
            <a:r>
              <a:rPr lang="ru-RU" sz="2400" dirty="0"/>
              <a:t> на 5 </a:t>
            </a:r>
            <a:r>
              <a:rPr lang="ru-RU" sz="2400" dirty="0" err="1"/>
              <a:t>років</a:t>
            </a:r>
            <a:r>
              <a:rPr lang="ru-RU" sz="2400" dirty="0"/>
              <a:t> (до 2002 року — 7 </a:t>
            </a:r>
            <a:r>
              <a:rPr lang="ru-RU" sz="2400" dirty="0" err="1"/>
              <a:t>років</a:t>
            </a:r>
            <a:r>
              <a:rPr lang="ru-RU" sz="2400" dirty="0"/>
              <a:t>). Президент </a:t>
            </a:r>
            <a:r>
              <a:rPr lang="ru-RU" sz="2400" dirty="0" err="1"/>
              <a:t>обирається</a:t>
            </a:r>
            <a:r>
              <a:rPr lang="ru-RU" sz="2400" dirty="0"/>
              <a:t> абсолютною </a:t>
            </a:r>
            <a:r>
              <a:rPr lang="ru-RU" sz="2400" dirty="0" err="1"/>
              <a:t>більшістю</a:t>
            </a:r>
            <a:r>
              <a:rPr lang="ru-RU" sz="2400" dirty="0"/>
              <a:t> </a:t>
            </a:r>
            <a:r>
              <a:rPr lang="ru-RU" sz="2400" dirty="0" err="1"/>
              <a:t>голосів</a:t>
            </a:r>
            <a:r>
              <a:rPr lang="ru-RU" sz="2400" dirty="0" smtClean="0"/>
              <a:t>.</a:t>
            </a:r>
          </a:p>
          <a:p>
            <a:endParaRPr lang="uk-UA" sz="2400" dirty="0"/>
          </a:p>
          <a:p>
            <a:r>
              <a:rPr lang="ru-RU" sz="2400" dirty="0"/>
              <a:t>На </a:t>
            </a:r>
            <a:r>
              <a:rPr lang="ru-RU" sz="2400" dirty="0" err="1"/>
              <a:t>сьогоднішній</a:t>
            </a:r>
            <a:r>
              <a:rPr lang="ru-RU" sz="2400" dirty="0"/>
              <a:t> день Президентом </a:t>
            </a:r>
            <a:r>
              <a:rPr lang="ru-RU" sz="2400" dirty="0" err="1"/>
              <a:t>Французької</a:t>
            </a:r>
            <a:r>
              <a:rPr lang="ru-RU" sz="2400" dirty="0"/>
              <a:t> </a:t>
            </a:r>
            <a:r>
              <a:rPr lang="ru-RU" sz="2400" dirty="0" err="1"/>
              <a:t>республіки</a:t>
            </a:r>
            <a:r>
              <a:rPr lang="ru-RU" sz="2400" dirty="0"/>
              <a:t> є Франсуа </a:t>
            </a:r>
            <a:r>
              <a:rPr lang="ru-RU" sz="2400" dirty="0" err="1"/>
              <a:t>Олланд</a:t>
            </a:r>
            <a:r>
              <a:rPr lang="ru-RU" sz="2400" dirty="0"/>
              <a:t>, </a:t>
            </a:r>
            <a:r>
              <a:rPr lang="ru-RU" sz="2400" dirty="0" err="1"/>
              <a:t>обраний</a:t>
            </a:r>
            <a:r>
              <a:rPr lang="ru-RU" sz="2400" dirty="0"/>
              <a:t> 22 </a:t>
            </a:r>
            <a:r>
              <a:rPr lang="ru-RU" sz="2400" dirty="0" err="1"/>
              <a:t>квітня</a:t>
            </a:r>
            <a:r>
              <a:rPr lang="ru-RU" sz="2400" dirty="0"/>
              <a:t> і 6 </a:t>
            </a:r>
            <a:r>
              <a:rPr lang="ru-RU" sz="2400" dirty="0" err="1"/>
              <a:t>травня</a:t>
            </a:r>
            <a:r>
              <a:rPr lang="ru-RU" sz="2400" dirty="0"/>
              <a:t> 2012 року.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50450"/>
            <a:ext cx="3196345" cy="508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34" y="275636"/>
            <a:ext cx="6890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itchFamily="2" charset="2"/>
              <a:buChar char="v"/>
            </a:pP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Законодавча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влада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16363"/>
            <a:ext cx="2736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Законодавча</a:t>
            </a:r>
            <a:r>
              <a:rPr lang="ru-RU" dirty="0"/>
              <a:t> </a:t>
            </a:r>
            <a:r>
              <a:rPr lang="ru-RU" dirty="0" err="1"/>
              <a:t>влада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парламентом,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палат: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асамблеї</a:t>
            </a:r>
            <a:r>
              <a:rPr lang="ru-RU" dirty="0"/>
              <a:t> (</a:t>
            </a:r>
            <a:r>
              <a:rPr lang="ru-RU" dirty="0" err="1"/>
              <a:t>нижня</a:t>
            </a:r>
            <a:r>
              <a:rPr lang="ru-RU" dirty="0"/>
              <a:t> палата) і Сенату (</a:t>
            </a:r>
            <a:r>
              <a:rPr lang="ru-RU" dirty="0" err="1"/>
              <a:t>верхня</a:t>
            </a:r>
            <a:r>
              <a:rPr lang="ru-RU" dirty="0"/>
              <a:t> палата).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923928" y="1402175"/>
            <a:ext cx="2095500" cy="2072992"/>
            <a:chOff x="3923928" y="1402174"/>
            <a:chExt cx="2095500" cy="230382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1402174"/>
              <a:ext cx="2095500" cy="185737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3923928" y="3244334"/>
              <a:ext cx="20955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Логотип </a:t>
              </a:r>
              <a:r>
                <a:rPr lang="ru-RU" sz="1200" dirty="0" err="1" smtClean="0"/>
                <a:t>Національної</a:t>
              </a:r>
              <a:endParaRPr lang="ru-RU" sz="1200" dirty="0" smtClean="0"/>
            </a:p>
            <a:p>
              <a:r>
                <a:rPr lang="ru-RU" sz="1200" dirty="0" smtClean="0"/>
                <a:t>     </a:t>
              </a:r>
              <a:r>
                <a:rPr lang="ru-RU" sz="1200" dirty="0" err="1" smtClean="0"/>
                <a:t>Асамблеї</a:t>
              </a:r>
              <a:r>
                <a:rPr lang="ru-RU" sz="1200" dirty="0" smtClean="0"/>
                <a:t> </a:t>
              </a:r>
              <a:r>
                <a:rPr lang="ru-RU" sz="1200" dirty="0" err="1" smtClean="0"/>
                <a:t>Франції</a:t>
              </a:r>
              <a:endParaRPr lang="ru-RU" sz="1200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-43627" y="3341473"/>
            <a:ext cx="6230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itchFamily="2" charset="2"/>
              <a:buChar char="v"/>
            </a:pP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Виконавча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влада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768" y="4149080"/>
            <a:ext cx="56116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Виконавча</a:t>
            </a:r>
            <a:r>
              <a:rPr lang="ru-RU" dirty="0"/>
              <a:t> </a:t>
            </a:r>
            <a:r>
              <a:rPr lang="ru-RU" dirty="0" err="1"/>
              <a:t>влада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Президентом і Радою </a:t>
            </a:r>
            <a:r>
              <a:rPr lang="ru-RU" dirty="0" err="1"/>
              <a:t>Міністрів</a:t>
            </a:r>
            <a:r>
              <a:rPr lang="ru-RU" dirty="0"/>
              <a:t> (урядом). Президент </a:t>
            </a:r>
            <a:r>
              <a:rPr lang="ru-RU" dirty="0" err="1"/>
              <a:t>призначає</a:t>
            </a:r>
            <a:r>
              <a:rPr lang="ru-RU" dirty="0"/>
              <a:t> </a:t>
            </a:r>
            <a:r>
              <a:rPr lang="ru-RU" dirty="0" err="1"/>
              <a:t>прем'єр-міністра</a:t>
            </a:r>
            <a:r>
              <a:rPr lang="ru-RU" dirty="0"/>
              <a:t> і за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поданням</a:t>
            </a:r>
            <a:r>
              <a:rPr lang="ru-RU" dirty="0"/>
              <a:t> — </a:t>
            </a:r>
            <a:r>
              <a:rPr lang="ru-RU" dirty="0" err="1"/>
              <a:t>міністрів</a:t>
            </a:r>
            <a:r>
              <a:rPr lang="ru-RU" dirty="0"/>
              <a:t>. Член парламенту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одночасно</a:t>
            </a:r>
            <a:r>
              <a:rPr lang="ru-RU" dirty="0"/>
              <a:t> членом уряду</a:t>
            </a:r>
            <a:r>
              <a:rPr lang="ru-RU" dirty="0" smtClean="0"/>
              <a:t>.</a:t>
            </a:r>
          </a:p>
          <a:p>
            <a:endParaRPr lang="uk-UA" dirty="0"/>
          </a:p>
          <a:p>
            <a:r>
              <a:rPr lang="ru-RU" dirty="0"/>
              <a:t>Рада </a:t>
            </a:r>
            <a:r>
              <a:rPr lang="ru-RU" dirty="0" err="1"/>
              <a:t>Міністрів</a:t>
            </a:r>
            <a:r>
              <a:rPr lang="ru-RU" dirty="0"/>
              <a:t> (уряд) сформована 14 листопада 2010 року.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203548" y="1198966"/>
            <a:ext cx="2540000" cy="4584101"/>
            <a:chOff x="6203548" y="1198966"/>
            <a:chExt cx="2540000" cy="458410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548" y="1198966"/>
              <a:ext cx="2540000" cy="3935181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6264371" y="5136736"/>
              <a:ext cx="241835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/>
                <a:t>Прем'єр-міністр</a:t>
              </a:r>
              <a:r>
                <a:rPr lang="ru-RU" dirty="0"/>
                <a:t> </a:t>
              </a:r>
              <a:endParaRPr lang="ru-RU" dirty="0" smtClean="0"/>
            </a:p>
            <a:p>
              <a:r>
                <a:rPr lang="ru-RU" dirty="0" err="1" smtClean="0"/>
                <a:t>Франції</a:t>
              </a:r>
              <a:r>
                <a:rPr lang="ru-RU" dirty="0" smtClean="0"/>
                <a:t> </a:t>
              </a:r>
              <a:r>
                <a:rPr lang="ru-RU" dirty="0"/>
                <a:t>Жан-Марк </a:t>
              </a:r>
              <a:r>
                <a:rPr lang="ru-RU" dirty="0" err="1"/>
                <a:t>Еро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826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78" y="1556792"/>
            <a:ext cx="9144000" cy="258532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Адміністративно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територіальний</a:t>
            </a:r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устрій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8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3617</Words>
  <Application>Microsoft Office PowerPoint</Application>
  <PresentationFormat>Экран (4:3)</PresentationFormat>
  <Paragraphs>220</Paragraphs>
  <Slides>62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Франція</vt:lpstr>
      <vt:lpstr>Презентация PowerPoint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</dc:title>
  <dc:creator>Admin</dc:creator>
  <cp:lastModifiedBy>Admin</cp:lastModifiedBy>
  <cp:revision>55</cp:revision>
  <dcterms:created xsi:type="dcterms:W3CDTF">2013-02-28T14:06:44Z</dcterms:created>
  <dcterms:modified xsi:type="dcterms:W3CDTF">2013-04-25T16:55:11Z</dcterms:modified>
</cp:coreProperties>
</file>