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000636"/>
            <a:ext cx="347662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Підготувала:</a:t>
            </a: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Учениця 11 – Б класу,</a:t>
            </a: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Костенко Еліна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Рух опору в Україні в роки Другої Світової Війни</a:t>
            </a:r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komunist.com.ua/img/news/2013/44/1371328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encrypted-tbn1.gstatic.com/images?q=tbn:ANd9GcT9L7G39rQF3Rqypat4czK6kHWqAVcAIyxDe4NCnXDi6CtDowsac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3126" cy="6858000"/>
          </a:xfrm>
          <a:prstGeom prst="rect">
            <a:avLst/>
          </a:prstGeom>
          <a:noFill/>
        </p:spPr>
      </p:pic>
      <p:pic>
        <p:nvPicPr>
          <p:cNvPr id="23556" name="Picture 4" descr="http://lib.rus.ec/cover/269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857736"/>
            <a:ext cx="8401080" cy="20002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В українських містах і селах діяли молодіжні підпільні організації. У Миколаївській області до її складу входили старшокласники села Кримки. У вересні 1942 р. - січні 1943 р. підпільна молодіжна організація "Молода гвардія" діяла в місті Краснодоні. До її штабу входили І. </a:t>
            </a:r>
            <a:r>
              <a:rPr lang="uk-UA" dirty="0" err="1" smtClean="0"/>
              <a:t>Туркенич</a:t>
            </a:r>
            <a:r>
              <a:rPr lang="uk-UA" dirty="0" smtClean="0"/>
              <a:t>, О. Кошовий, І. </a:t>
            </a:r>
            <a:r>
              <a:rPr lang="uk-UA" dirty="0" err="1" smtClean="0"/>
              <a:t>Земнухов</a:t>
            </a:r>
            <a:r>
              <a:rPr lang="uk-UA" dirty="0" smtClean="0"/>
              <a:t>, В. </a:t>
            </a:r>
            <a:r>
              <a:rPr lang="uk-UA" dirty="0" err="1" smtClean="0"/>
              <a:t>Третякевич</a:t>
            </a:r>
            <a:r>
              <a:rPr lang="uk-UA" dirty="0" smtClean="0"/>
              <a:t>, С. </a:t>
            </a:r>
            <a:r>
              <a:rPr lang="uk-UA" dirty="0" err="1" smtClean="0"/>
              <a:t>Тюленін</a:t>
            </a:r>
            <a:r>
              <a:rPr lang="uk-UA" dirty="0" smtClean="0"/>
              <a:t>, Л. </a:t>
            </a:r>
            <a:r>
              <a:rPr lang="uk-UA" dirty="0" err="1" smtClean="0"/>
              <a:t>Шевцова</a:t>
            </a:r>
            <a:r>
              <a:rPr lang="uk-UA" dirty="0" smtClean="0"/>
              <a:t>. Молодогвардійці, крім антигітлерівської пропаганди, здійснили низку диверсій і бойових операцій.</a:t>
            </a:r>
            <a:endParaRPr lang="uk-UA" dirty="0"/>
          </a:p>
        </p:txBody>
      </p:sp>
      <p:pic>
        <p:nvPicPr>
          <p:cNvPr id="24578" name="Picture 2" descr="http://mydim.ua/pub/images/49daa645aebdeb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764386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857760"/>
            <a:ext cx="8786874" cy="17383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У 1942 р. була сформована Українська Повстанська Армія — УПА. її головнокомандувачем став член проводу ОУН (б) Роман </a:t>
            </a:r>
            <a:r>
              <a:rPr lang="uk-UA" dirty="0" err="1" smtClean="0"/>
              <a:t>Шухевич</a:t>
            </a:r>
            <a:r>
              <a:rPr lang="uk-UA" dirty="0" smtClean="0"/>
              <a:t>. Партизанська армія контролювала частину території Волині, Полісся та Галичини. У своєму складі вона нараховувала близько 30—40 тис. бійців. Конгрес ОУН (б) проголосив своєю метою боротьбу проти більшовизму та нацизму.</a:t>
            </a:r>
            <a:endParaRPr lang="uk-UA" dirty="0"/>
          </a:p>
        </p:txBody>
      </p:sp>
      <p:pic>
        <p:nvPicPr>
          <p:cNvPr id="25602" name="Picture 2" descr="http://ar25.org/sites/default/files/node/2009/09/17479/09092901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4610100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3/37/UPA-Zaslugy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1971685" cy="1971685"/>
          </a:xfrm>
          <a:prstGeom prst="rect">
            <a:avLst/>
          </a:prstGeom>
          <a:noFill/>
        </p:spPr>
      </p:pic>
      <p:pic>
        <p:nvPicPr>
          <p:cNvPr id="25606" name="Picture 6" descr="http://upload.wikimedia.org/wikipedia/commons/4/4e/UPA-stru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4143372" cy="45005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5357826"/>
            <a:ext cx="8786874" cy="12858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У 1944 р. в Карпатах представники довоєнних політичних партій Західної України та східних українців створили Українську Головну Визвольну Раду (УГВР), яка закликала неросійські народи СРСР об'єднатися проти Москви.</a:t>
            </a:r>
            <a:endParaRPr lang="uk-UA" dirty="0"/>
          </a:p>
        </p:txBody>
      </p:sp>
      <p:pic>
        <p:nvPicPr>
          <p:cNvPr id="26626" name="Picture 2" descr="http://img.tyzhden.ua/Content/v1/img/forall/image/55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14818"/>
            <a:ext cx="8643998" cy="24288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Також на західноукраїнських землях діяли польські партизанські загони Армії Крайової (АК) і Армії Людової (АЛ). АК підпорядковувалася польському емігрантському уряду в Лондоні, АЛ — керували комуністи. Стосунки між радянським, українським і польським рухами Опору складались не найкраще. Особливо нетерпимі відносини були між </a:t>
            </a:r>
            <a:r>
              <a:rPr lang="uk-UA" dirty="0" err="1" smtClean="0"/>
              <a:t>рядянськими</a:t>
            </a:r>
            <a:r>
              <a:rPr lang="uk-UA" dirty="0" smtClean="0"/>
              <a:t> партизанами і УПА, між УПА і АК. Протистояння між польським і українським населенням на Волині призвело до справжньої трагедії (трагедія Волині 1943 р.)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://www.karty.by/wp-content/uploads/2011/02/Armia_krajow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786081" cy="3786214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c/c6/Polish_Army_Parade_waf-2012-1502-29_(194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514353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786322"/>
            <a:ext cx="8372476" cy="18097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Таким чином, рух Опору в Україні в роки Другої світової війни увібрав боротьбу як проти фашистських окупантів, так і за створення Української держави. Комуністичний і націоналістичний партизанський та підпільний рух наближали час перемоги. Однак вони залишались на різних політичних позиціях, тому радянські війська й УПА перебували у стані відкритої війни.</a:t>
            </a:r>
            <a:endParaRPr lang="uk-UA" dirty="0"/>
          </a:p>
        </p:txBody>
      </p:sp>
      <p:pic>
        <p:nvPicPr>
          <p:cNvPr id="28674" name="Picture 2" descr="http://www.archives.gov.ua/Sections/1941-1945/IV/Images/04_027_3833-1-110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143404" cy="3556422"/>
          </a:xfrm>
          <a:prstGeom prst="rect">
            <a:avLst/>
          </a:prstGeom>
          <a:noFill/>
        </p:spPr>
      </p:pic>
      <p:pic>
        <p:nvPicPr>
          <p:cNvPr id="28675" name="Picture 3" descr="C:\Users\ADMIN\Desktop\hitlerstalinrus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992221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52934"/>
            <a:ext cx="9144000" cy="240506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Після нападу фашистської Німеччини на Радянський Союз величезні території були окуповані. Загарбникам уже в 1941 р. відійшла територія України з населенням близько 42 мільйони чоловік. Гітлерівці рвались до Москви, намагаючись водночас закріпитися на завойованих землях. Але "</a:t>
            </a:r>
            <a:r>
              <a:rPr lang="uk-UA" dirty="0" err="1" smtClean="0"/>
              <a:t>бліцкріг</a:t>
            </a:r>
            <a:r>
              <a:rPr lang="uk-UA" dirty="0" smtClean="0"/>
              <a:t>" — план блискавичної війни — не вдався, і вона набула затяжного характеру.</a:t>
            </a:r>
            <a:endParaRPr lang="uk-UA" dirty="0"/>
          </a:p>
        </p:txBody>
      </p:sp>
      <p:pic>
        <p:nvPicPr>
          <p:cNvPr id="17412" name="Picture 4" descr="http://zakarpattya.net.ua/images/zakarpattya20091006173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822398"/>
          </a:xfrm>
          <a:prstGeom prst="rect">
            <a:avLst/>
          </a:prstGeom>
          <a:noFill/>
        </p:spPr>
      </p:pic>
      <p:pic>
        <p:nvPicPr>
          <p:cNvPr id="17416" name="Picture 8" descr="http://100krokiv.info/wp-content/uploads/2012/03/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643438" cy="35004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g.gov.ua/web_docs/1/2013/03/img/%D0%91%D0%B0%D0%BD%D0%B5%D1%80%20%D0%A3%D0%BA%D1%80%D0%B0%D0%B8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Залишаючи ворогу територію, радянське командування віддало наказ знищувати все за собою — комунікації, підприємства, їстівні припаси. Із відданих радянській владі людей у населених пунктах створювались підпільні групи. Для розвідувальної і підривної роботи в німецькому тилу залишалось чимало співробітників НКВС - народного комісаріату внутрішніх справ. </a:t>
            </a:r>
            <a:endParaRPr lang="uk-UA" dirty="0"/>
          </a:p>
        </p:txBody>
      </p:sp>
      <p:pic>
        <p:nvPicPr>
          <p:cNvPr id="16388" name="Picture 4" descr="http://histpol.pl.ua/img/pages/3669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14393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14884"/>
            <a:ext cx="8443914" cy="18811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Восени 1941 р. в Україні формувались підпільні обкоми, райкоми, первинні організації і групи ВКП(б). У лісах з'явилися партизанські загони, які очолювали здебільшого ті, хто був здатним здійснювати бойові операції.</a:t>
            </a:r>
            <a:endParaRPr lang="uk-UA" dirty="0"/>
          </a:p>
        </p:txBody>
      </p:sp>
      <p:pic>
        <p:nvPicPr>
          <p:cNvPr id="15364" name="Picture 4" descr="http://s08.radikal.ru/i181/1004/97/40c3c7f456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86280" cy="4071966"/>
          </a:xfrm>
          <a:prstGeom prst="rect">
            <a:avLst/>
          </a:prstGeom>
          <a:noFill/>
        </p:spPr>
      </p:pic>
      <p:pic>
        <p:nvPicPr>
          <p:cNvPr id="15366" name="Picture 6" descr="http://newzz.in.ua/uploads/posts/2010-08/1282061454_1282048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8628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86322"/>
            <a:ext cx="8372476" cy="18097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У Москві довелося терміново переглянути довоєнну теорію війни, згідно з якою у разі нападу противника на СРСР бойові дії будуть перенесені на його територію. У 30-х роках було ліквідовано створену в лісах мережу матеріально-технічних баз. Підібрані для можливої партизанської боротьби кадри звинуватили у підготовці замаху на Сталіна і винищили.</a:t>
            </a:r>
            <a:endParaRPr lang="uk-UA" dirty="0"/>
          </a:p>
        </p:txBody>
      </p:sp>
      <p:pic>
        <p:nvPicPr>
          <p:cNvPr id="13314" name="Picture 2" descr="Файл:Polishborder17091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786478" cy="42241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714884"/>
            <a:ext cx="8643998" cy="17383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Тепер радянське командування покладало великі надії на організований партизанський рух та підпільну роботу на окупованих територіях. Однак з 3,5 тис. партизанських загонів і диверсійних груп, залишених на окупованій території, влітку 1942 р. діяли лише 22 загони, інші розпалися або були розгромлені. Проти недосвідчених підпільників і партизанів діяли фашистські каральні органи.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9458" name="Picture 2" descr="http://img.narodna.pravda.com.ua/images/doc/0/1/01307------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3729304" cy="3000396"/>
          </a:xfrm>
          <a:prstGeom prst="rect">
            <a:avLst/>
          </a:prstGeom>
          <a:noFill/>
        </p:spPr>
      </p:pic>
      <p:pic>
        <p:nvPicPr>
          <p:cNvPr id="19460" name="Picture 4" descr="http://aratta-ukraine.com/textua/20120921013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2714644" cy="40502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4572008"/>
            <a:ext cx="8229600" cy="202405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сприятливими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таборів</a:t>
            </a:r>
            <a:r>
              <a:rPr lang="ru-RU" dirty="0" smtClean="0"/>
              <a:t> партизан на </a:t>
            </a:r>
            <a:r>
              <a:rPr lang="ru-RU" dirty="0" err="1" smtClean="0"/>
              <a:t>Волині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Поліссі</a:t>
            </a:r>
            <a:r>
              <a:rPr lang="ru-RU" dirty="0" smtClean="0"/>
              <a:t>. Рух набрав </a:t>
            </a:r>
            <a:r>
              <a:rPr lang="ru-RU" dirty="0" err="1" smtClean="0"/>
              <a:t>організованого</a:t>
            </a:r>
            <a:r>
              <a:rPr lang="ru-RU" dirty="0" smtClean="0"/>
              <a:t> характеру у 1942 </a:t>
            </a:r>
            <a:r>
              <a:rPr lang="en-US" dirty="0" smtClean="0"/>
              <a:t>p., </a:t>
            </a:r>
            <a:r>
              <a:rPr lang="ru-RU" dirty="0" smtClean="0"/>
              <a:t>коли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Український</a:t>
            </a:r>
            <a:r>
              <a:rPr lang="ru-RU" dirty="0" smtClean="0"/>
              <a:t> штаб </a:t>
            </a:r>
            <a:r>
              <a:rPr lang="ru-RU" dirty="0" err="1" smtClean="0"/>
              <a:t>партизанського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Тимофій</a:t>
            </a:r>
            <a:r>
              <a:rPr lang="ru-RU" dirty="0" smtClean="0"/>
              <a:t> </a:t>
            </a:r>
            <a:r>
              <a:rPr lang="ru-RU" dirty="0" err="1" smtClean="0"/>
              <a:t>Строкач</a:t>
            </a:r>
            <a:r>
              <a:rPr lang="ru-RU" dirty="0" smtClean="0"/>
              <a:t>. У </a:t>
            </a:r>
            <a:r>
              <a:rPr lang="ru-RU" dirty="0" err="1" smtClean="0"/>
              <a:t>русі</a:t>
            </a:r>
            <a:r>
              <a:rPr lang="ru-RU" dirty="0" smtClean="0"/>
              <a:t> Опору брали участь </a:t>
            </a:r>
            <a:r>
              <a:rPr lang="ru-RU" dirty="0" err="1" smtClean="0"/>
              <a:t>утікачі-військовополонені</a:t>
            </a:r>
            <a:r>
              <a:rPr lang="ru-RU" dirty="0" smtClean="0"/>
              <a:t>, </a:t>
            </a:r>
            <a:r>
              <a:rPr lang="ru-RU" dirty="0" err="1" smtClean="0"/>
              <a:t>партійні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безпартійні</a:t>
            </a:r>
            <a:r>
              <a:rPr lang="ru-RU" dirty="0" smtClean="0"/>
              <a:t>, </a:t>
            </a:r>
            <a:r>
              <a:rPr lang="ru-RU" dirty="0" err="1" smtClean="0"/>
              <a:t>дорослі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dynamo.ua/uploads/posts/2012-10/1351088815_strok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200400" cy="4286250"/>
          </a:xfrm>
          <a:prstGeom prst="rect">
            <a:avLst/>
          </a:prstGeom>
          <a:noFill/>
        </p:spPr>
      </p:pic>
      <p:pic>
        <p:nvPicPr>
          <p:cNvPr id="20484" name="Picture 4" descr="http://www.calendarium.com.ua/ua/im/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4857784" cy="30765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4288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Відомими командирами радянських партизанів стали С Ковпак, О. Федоров, М. </a:t>
            </a:r>
            <a:r>
              <a:rPr lang="uk-UA" dirty="0" err="1" smtClean="0"/>
              <a:t>Наумов</a:t>
            </a:r>
            <a:r>
              <a:rPr lang="uk-UA" dirty="0" smtClean="0"/>
              <a:t>. Зокрема, партизанські з'єднання С Ковпака пройшли бойовий шлях від Путивля до Карпат. Героїзм учасників рейду блискуче змалював у своїй книзі "Люди з чистою совістю" один з командирів Петро Вершигора.</a:t>
            </a:r>
            <a:endParaRPr lang="uk-UA" dirty="0"/>
          </a:p>
        </p:txBody>
      </p:sp>
      <p:pic>
        <p:nvPicPr>
          <p:cNvPr id="21506" name="Picture 2" descr="http://www.warheroes.ru/content/images/heroes/2hero/KovpakSidorAr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80041" cy="3500462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uk/3/3b/Fedorov_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66"/>
            <a:ext cx="2500330" cy="3500462"/>
          </a:xfrm>
          <a:prstGeom prst="rect">
            <a:avLst/>
          </a:prstGeom>
          <a:noFill/>
        </p:spPr>
      </p:pic>
      <p:pic>
        <p:nvPicPr>
          <p:cNvPr id="21510" name="Picture 6" descr="http://upload.wikimedia.org/wikipedia/uk/thumb/a/ae/NaumovMikhIvanov-partizan.JPG/210px-NaumovMikhIvanov-partiz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9" y="357166"/>
            <a:ext cx="2363655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684</Words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Рух опору в Україні в роки Другої Світової Війни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опору в Україні в роки Другої Світової Війни</dc:title>
  <dc:creator>ADMIN</dc:creator>
  <cp:lastModifiedBy>ADMIN</cp:lastModifiedBy>
  <cp:revision>9</cp:revision>
  <dcterms:created xsi:type="dcterms:W3CDTF">2013-10-23T16:39:06Z</dcterms:created>
  <dcterms:modified xsi:type="dcterms:W3CDTF">2013-10-23T17:52:59Z</dcterms:modified>
</cp:coreProperties>
</file>