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1" r:id="rId7"/>
    <p:sldId id="262" r:id="rId8"/>
    <p:sldId id="263" r:id="rId9"/>
    <p:sldId id="264" r:id="rId10"/>
    <p:sldId id="268" r:id="rId11"/>
    <p:sldId id="269" r:id="rId12"/>
    <p:sldId id="270" r:id="rId13"/>
    <p:sldId id="271" r:id="rId14"/>
    <p:sldId id="272" r:id="rId15"/>
    <p:sldId id="273" r:id="rId16"/>
    <p:sldId id="274" r:id="rId17"/>
    <p:sldId id="275"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6" autoAdjust="0"/>
    <p:restoredTop sz="94660"/>
  </p:normalViewPr>
  <p:slideViewPr>
    <p:cSldViewPr>
      <p:cViewPr varScale="1">
        <p:scale>
          <a:sx n="111" d="100"/>
          <a:sy n="111" d="100"/>
        </p:scale>
        <p:origin x="-103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742E5472-E00B-4964-9FB3-28074DF0ADA3}" type="datetimeFigureOut">
              <a:rPr lang="ru-RU" smtClean="0"/>
              <a:t>01.02.2013</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036CA9FB-9599-47C5-AFEE-6A899E832C93}"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42E5472-E00B-4964-9FB3-28074DF0ADA3}" type="datetimeFigureOut">
              <a:rPr lang="ru-RU" smtClean="0"/>
              <a:t>01.02.2013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36CA9FB-9599-47C5-AFEE-6A899E832C93}"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42E5472-E00B-4964-9FB3-28074DF0ADA3}" type="datetimeFigureOut">
              <a:rPr lang="ru-RU" smtClean="0"/>
              <a:t>01.02.2013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36CA9FB-9599-47C5-AFEE-6A899E832C93}"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742E5472-E00B-4964-9FB3-28074DF0ADA3}" type="datetimeFigureOut">
              <a:rPr lang="ru-RU" smtClean="0"/>
              <a:t>01.02.2013</a:t>
            </a:fld>
            <a:endParaRPr lang="ru-RU"/>
          </a:p>
        </p:txBody>
      </p:sp>
      <p:sp>
        <p:nvSpPr>
          <p:cNvPr id="9" name="Номер слайда 8"/>
          <p:cNvSpPr>
            <a:spLocks noGrp="1"/>
          </p:cNvSpPr>
          <p:nvPr>
            <p:ph type="sldNum" sz="quarter" idx="15"/>
          </p:nvPr>
        </p:nvSpPr>
        <p:spPr/>
        <p:txBody>
          <a:bodyPr rtlCol="0"/>
          <a:lstStyle/>
          <a:p>
            <a:fld id="{036CA9FB-9599-47C5-AFEE-6A899E832C93}" type="slidenum">
              <a:rPr lang="ru-RU" smtClean="0"/>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742E5472-E00B-4964-9FB3-28074DF0ADA3}" type="datetimeFigureOut">
              <a:rPr lang="ru-RU" smtClean="0"/>
              <a:t>01.02.2013</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036CA9FB-9599-47C5-AFEE-6A899E832C93}"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742E5472-E00B-4964-9FB3-28074DF0ADA3}" type="datetimeFigureOut">
              <a:rPr lang="ru-RU" smtClean="0"/>
              <a:t>01.02.2013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36CA9FB-9599-47C5-AFEE-6A899E832C93}" type="slidenum">
              <a:rPr lang="ru-RU" smtClean="0"/>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742E5472-E00B-4964-9FB3-28074DF0ADA3}" type="datetimeFigureOut">
              <a:rPr lang="ru-RU" smtClean="0"/>
              <a:t>01.02.2013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36CA9FB-9599-47C5-AFEE-6A899E832C93}" type="slidenum">
              <a:rPr lang="ru-RU" smtClean="0"/>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742E5472-E00B-4964-9FB3-28074DF0ADA3}" type="datetimeFigureOut">
              <a:rPr lang="ru-RU" smtClean="0"/>
              <a:t>01.02.2013</a:t>
            </a:fld>
            <a:endParaRPr lang="ru-RU"/>
          </a:p>
        </p:txBody>
      </p:sp>
      <p:sp>
        <p:nvSpPr>
          <p:cNvPr id="7" name="Номер слайда 6"/>
          <p:cNvSpPr>
            <a:spLocks noGrp="1"/>
          </p:cNvSpPr>
          <p:nvPr>
            <p:ph type="sldNum" sz="quarter" idx="11"/>
          </p:nvPr>
        </p:nvSpPr>
        <p:spPr/>
        <p:txBody>
          <a:bodyPr rtlCol="0"/>
          <a:lstStyle/>
          <a:p>
            <a:fld id="{036CA9FB-9599-47C5-AFEE-6A899E832C93}" type="slidenum">
              <a:rPr lang="ru-RU" smtClean="0"/>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42E5472-E00B-4964-9FB3-28074DF0ADA3}" type="datetimeFigureOut">
              <a:rPr lang="ru-RU" smtClean="0"/>
              <a:t>01.02.2013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36CA9FB-9599-47C5-AFEE-6A899E832C93}"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742E5472-E00B-4964-9FB3-28074DF0ADA3}" type="datetimeFigureOut">
              <a:rPr lang="ru-RU" smtClean="0"/>
              <a:t>01.02.2013</a:t>
            </a:fld>
            <a:endParaRPr lang="ru-RU"/>
          </a:p>
        </p:txBody>
      </p:sp>
      <p:sp>
        <p:nvSpPr>
          <p:cNvPr id="22" name="Номер слайда 21"/>
          <p:cNvSpPr>
            <a:spLocks noGrp="1"/>
          </p:cNvSpPr>
          <p:nvPr>
            <p:ph type="sldNum" sz="quarter" idx="15"/>
          </p:nvPr>
        </p:nvSpPr>
        <p:spPr/>
        <p:txBody>
          <a:bodyPr rtlCol="0"/>
          <a:lstStyle/>
          <a:p>
            <a:fld id="{036CA9FB-9599-47C5-AFEE-6A899E832C93}" type="slidenum">
              <a:rPr lang="ru-RU" smtClean="0"/>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742E5472-E00B-4964-9FB3-28074DF0ADA3}" type="datetimeFigureOut">
              <a:rPr lang="ru-RU" smtClean="0"/>
              <a:t>01.02.2013</a:t>
            </a:fld>
            <a:endParaRPr lang="ru-RU"/>
          </a:p>
        </p:txBody>
      </p:sp>
      <p:sp>
        <p:nvSpPr>
          <p:cNvPr id="18" name="Номер слайда 17"/>
          <p:cNvSpPr>
            <a:spLocks noGrp="1"/>
          </p:cNvSpPr>
          <p:nvPr>
            <p:ph type="sldNum" sz="quarter" idx="11"/>
          </p:nvPr>
        </p:nvSpPr>
        <p:spPr/>
        <p:txBody>
          <a:bodyPr rtlCol="0"/>
          <a:lstStyle/>
          <a:p>
            <a:fld id="{036CA9FB-9599-47C5-AFEE-6A899E832C93}" type="slidenum">
              <a:rPr lang="ru-RU" smtClean="0"/>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742E5472-E00B-4964-9FB3-28074DF0ADA3}" type="datetimeFigureOut">
              <a:rPr lang="ru-RU" smtClean="0"/>
              <a:t>01.02.2013</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036CA9FB-9599-47C5-AFEE-6A899E832C93}"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audio" Target="file:///D:\&#1087;&#1088;&#1086;&#1101;&#1082;&#1090;\East-Elves-yaponskaya-muzyka(muzofon.com).mp3" TargetMode="Externa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979712" y="3717032"/>
            <a:ext cx="4608512" cy="869482"/>
          </a:xfrm>
        </p:spPr>
        <p:txBody>
          <a:bodyPr>
            <a:noAutofit/>
          </a:bodyPr>
          <a:lstStyle/>
          <a:p>
            <a:r>
              <a:rPr lang="en-US" sz="3600" dirty="0" smtClean="0">
                <a:solidFill>
                  <a:schemeClr val="accent3">
                    <a:lumMod val="75000"/>
                  </a:schemeClr>
                </a:solidFill>
                <a:latin typeface="+mn-lt"/>
              </a:rPr>
              <a:t>Japanese</a:t>
            </a:r>
            <a:r>
              <a:rPr lang="ru-RU" sz="3600" dirty="0" smtClean="0">
                <a:solidFill>
                  <a:schemeClr val="accent3">
                    <a:lumMod val="75000"/>
                  </a:schemeClr>
                </a:solidFill>
                <a:latin typeface="+mn-lt"/>
              </a:rPr>
              <a:t> </a:t>
            </a:r>
            <a:r>
              <a:rPr lang="en-US" sz="3600" dirty="0" smtClean="0">
                <a:solidFill>
                  <a:schemeClr val="accent3">
                    <a:lumMod val="75000"/>
                  </a:schemeClr>
                </a:solidFill>
                <a:latin typeface="+mn-lt"/>
              </a:rPr>
              <a:t>cuisine</a:t>
            </a:r>
            <a:endParaRPr lang="ru-RU" sz="3600" dirty="0">
              <a:solidFill>
                <a:schemeClr val="accent3">
                  <a:lumMod val="75000"/>
                </a:schemeClr>
              </a:solidFill>
              <a:latin typeface="+mn-lt"/>
            </a:endParaRPr>
          </a:p>
        </p:txBody>
      </p:sp>
      <p:pic>
        <p:nvPicPr>
          <p:cNvPr id="8" name="Рисунок 7" descr="7560_632.jpg"/>
          <p:cNvPicPr>
            <a:picLocks noChangeAspect="1"/>
          </p:cNvPicPr>
          <p:nvPr/>
        </p:nvPicPr>
        <p:blipFill>
          <a:blip r:embed="rId3" cstate="print"/>
          <a:stretch>
            <a:fillRect/>
          </a:stretch>
        </p:blipFill>
        <p:spPr>
          <a:xfrm>
            <a:off x="5364088" y="4581128"/>
            <a:ext cx="3384376" cy="2018751"/>
          </a:xfrm>
          <a:prstGeom prst="rect">
            <a:avLst/>
          </a:prstGeom>
          <a:ln>
            <a:noFill/>
          </a:ln>
          <a:effectLst>
            <a:softEdge rad="112500"/>
          </a:effectLst>
        </p:spPr>
      </p:pic>
      <p:pic>
        <p:nvPicPr>
          <p:cNvPr id="9" name="Рисунок 8" descr="1.jpg"/>
          <p:cNvPicPr>
            <a:picLocks noChangeAspect="1"/>
          </p:cNvPicPr>
          <p:nvPr/>
        </p:nvPicPr>
        <p:blipFill>
          <a:blip r:embed="rId4" cstate="print"/>
          <a:stretch>
            <a:fillRect/>
          </a:stretch>
        </p:blipFill>
        <p:spPr>
          <a:xfrm>
            <a:off x="2051720" y="260648"/>
            <a:ext cx="2880320" cy="1935575"/>
          </a:xfrm>
          <a:prstGeom prst="rect">
            <a:avLst/>
          </a:prstGeom>
          <a:ln>
            <a:noFill/>
          </a:ln>
          <a:effectLst>
            <a:softEdge rad="112500"/>
          </a:effectLst>
        </p:spPr>
      </p:pic>
      <p:pic>
        <p:nvPicPr>
          <p:cNvPr id="11" name="Рисунок 10" descr="46531_149.jpg"/>
          <p:cNvPicPr>
            <a:picLocks noChangeAspect="1"/>
          </p:cNvPicPr>
          <p:nvPr/>
        </p:nvPicPr>
        <p:blipFill>
          <a:blip r:embed="rId5" cstate="print"/>
          <a:stretch>
            <a:fillRect/>
          </a:stretch>
        </p:blipFill>
        <p:spPr>
          <a:xfrm>
            <a:off x="4716016" y="1772816"/>
            <a:ext cx="3680379" cy="2195314"/>
          </a:xfrm>
          <a:prstGeom prst="rect">
            <a:avLst/>
          </a:prstGeom>
          <a:ln>
            <a:noFill/>
          </a:ln>
          <a:effectLst>
            <a:softEdge rad="112500"/>
          </a:effectLst>
        </p:spPr>
      </p:pic>
      <p:pic>
        <p:nvPicPr>
          <p:cNvPr id="12" name="East-Elves-yaponskaya-muzyka(muzofon.com).mp3">
            <a:hlinkClick r:id="" action="ppaction://media"/>
          </p:cNvPr>
          <p:cNvPicPr>
            <a:picLocks noRot="1" noChangeAspect="1"/>
          </p:cNvPicPr>
          <p:nvPr>
            <a:audioFile r:link="rId1"/>
          </p:nvPr>
        </p:nvPicPr>
        <p:blipFill>
          <a:blip r:embed="rId6" cstate="print"/>
          <a:stretch>
            <a:fillRect/>
          </a:stretch>
        </p:blipFill>
        <p:spPr>
          <a:xfrm>
            <a:off x="8676456" y="6453336"/>
            <a:ext cx="304800" cy="304800"/>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17">
                <p:cTn id="7" repeatCount="indefinite" fill="remove" display="0">
                  <p:stCondLst>
                    <p:cond delay="indefinite"/>
                  </p:stCondLst>
                  <p:endCondLst>
                    <p:cond evt="onPrev" delay="0">
                      <p:tgtEl>
                        <p:sldTgt/>
                      </p:tgtEl>
                    </p:cond>
                    <p:cond evt="onStopAudio" delay="0">
                      <p:tgtEl>
                        <p:sldTgt/>
                      </p:tgtEl>
                    </p:cond>
                  </p:endCondLst>
                </p:cTn>
                <p:tgtEl>
                  <p:spTgt spid="1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2564904"/>
            <a:ext cx="7467600" cy="1143000"/>
          </a:xfrm>
        </p:spPr>
        <p:txBody>
          <a:bodyPr>
            <a:normAutofit/>
          </a:bodyPr>
          <a:lstStyle/>
          <a:p>
            <a:pPr algn="ctr"/>
            <a:r>
              <a:rPr lang="en-US" sz="4000" dirty="0" smtClean="0">
                <a:solidFill>
                  <a:schemeClr val="tx2">
                    <a:lumMod val="90000"/>
                    <a:lumOff val="10000"/>
                  </a:schemeClr>
                </a:solidFill>
              </a:rPr>
              <a:t>Popular Japanese meals</a:t>
            </a:r>
            <a:endParaRPr lang="ru-RU" sz="4000" dirty="0">
              <a:solidFill>
                <a:schemeClr val="tx2">
                  <a:lumMod val="90000"/>
                  <a:lumOff val="10000"/>
                </a:schemeClr>
              </a:solidFill>
            </a:endParaRPr>
          </a:p>
        </p:txBody>
      </p:sp>
      <p:pic>
        <p:nvPicPr>
          <p:cNvPr id="6" name="Содержимое 5" descr="d77fe45c5d5e9bfae0c96b195cc6f775(668x380).jpg"/>
          <p:cNvPicPr>
            <a:picLocks noGrp="1" noChangeAspect="1"/>
          </p:cNvPicPr>
          <p:nvPr>
            <p:ph sz="quarter" idx="1"/>
          </p:nvPr>
        </p:nvPicPr>
        <p:blipFill>
          <a:blip r:embed="rId2" cstate="print"/>
          <a:stretch>
            <a:fillRect/>
          </a:stretch>
        </p:blipFill>
        <p:spPr>
          <a:xfrm>
            <a:off x="467544" y="4221088"/>
            <a:ext cx="4250171" cy="2417762"/>
          </a:xfrm>
          <a:prstGeom prst="rect">
            <a:avLst/>
          </a:prstGeom>
          <a:ln>
            <a:noFill/>
          </a:ln>
          <a:effectLst>
            <a:softEdge rad="112500"/>
          </a:effectLst>
        </p:spPr>
      </p:pic>
      <p:pic>
        <p:nvPicPr>
          <p:cNvPr id="7" name="Рисунок 6" descr="d411a1c9922e.jpg"/>
          <p:cNvPicPr>
            <a:picLocks noChangeAspect="1"/>
          </p:cNvPicPr>
          <p:nvPr/>
        </p:nvPicPr>
        <p:blipFill>
          <a:blip r:embed="rId3" cstate="print"/>
          <a:stretch>
            <a:fillRect/>
          </a:stretch>
        </p:blipFill>
        <p:spPr>
          <a:xfrm>
            <a:off x="611560" y="260648"/>
            <a:ext cx="3533435" cy="2204864"/>
          </a:xfrm>
          <a:prstGeom prst="rect">
            <a:avLst/>
          </a:prstGeom>
          <a:ln>
            <a:noFill/>
          </a:ln>
          <a:effectLst>
            <a:softEdge rad="112500"/>
          </a:effectLst>
        </p:spPr>
      </p:pic>
      <p:pic>
        <p:nvPicPr>
          <p:cNvPr id="10" name="Рисунок 9" descr="06022-Tradicionnyj-japonskij-sup.jpg"/>
          <p:cNvPicPr>
            <a:picLocks noChangeAspect="1"/>
          </p:cNvPicPr>
          <p:nvPr/>
        </p:nvPicPr>
        <p:blipFill>
          <a:blip r:embed="rId4" cstate="print"/>
          <a:stretch>
            <a:fillRect/>
          </a:stretch>
        </p:blipFill>
        <p:spPr>
          <a:xfrm>
            <a:off x="4716016" y="0"/>
            <a:ext cx="3074664" cy="3074664"/>
          </a:xfrm>
          <a:prstGeom prst="rect">
            <a:avLst/>
          </a:prstGeom>
          <a:ln>
            <a:noFill/>
          </a:ln>
          <a:effectLst>
            <a:softEdge rad="112500"/>
          </a:effectLst>
        </p:spPr>
      </p:pic>
      <p:pic>
        <p:nvPicPr>
          <p:cNvPr id="11" name="Рисунок 10" descr="lapsha_kura.jpg"/>
          <p:cNvPicPr>
            <a:picLocks noChangeAspect="1"/>
          </p:cNvPicPr>
          <p:nvPr/>
        </p:nvPicPr>
        <p:blipFill>
          <a:blip r:embed="rId5" cstate="print"/>
          <a:stretch>
            <a:fillRect/>
          </a:stretch>
        </p:blipFill>
        <p:spPr>
          <a:xfrm>
            <a:off x="4283968" y="3861048"/>
            <a:ext cx="4005447" cy="2375908"/>
          </a:xfrm>
          <a:prstGeom prst="rect">
            <a:avLst/>
          </a:prstGeom>
          <a:ln>
            <a:noFill/>
          </a:ln>
          <a:effectLst>
            <a:softEdge rad="112500"/>
          </a:effectLst>
        </p:spPr>
      </p:pic>
    </p:spTree>
  </p:cSld>
  <p:clrMapOvr>
    <a:masterClrMapping/>
  </p:clrMapOvr>
  <p:transition>
    <p:newsfla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15416"/>
            <a:ext cx="7467600" cy="1143000"/>
          </a:xfrm>
        </p:spPr>
        <p:txBody>
          <a:bodyPr>
            <a:normAutofit/>
          </a:bodyPr>
          <a:lstStyle/>
          <a:p>
            <a:pPr algn="ctr"/>
            <a:r>
              <a:rPr lang="en-US" sz="3600" dirty="0" smtClean="0">
                <a:solidFill>
                  <a:schemeClr val="accent2">
                    <a:lumMod val="75000"/>
                  </a:schemeClr>
                </a:solidFill>
              </a:rPr>
              <a:t>sushi</a:t>
            </a:r>
            <a:endParaRPr lang="ru-RU" sz="3600" dirty="0">
              <a:solidFill>
                <a:schemeClr val="accent2">
                  <a:lumMod val="75000"/>
                </a:schemeClr>
              </a:solidFill>
            </a:endParaRPr>
          </a:p>
        </p:txBody>
      </p:sp>
      <p:sp>
        <p:nvSpPr>
          <p:cNvPr id="3" name="Содержимое 2"/>
          <p:cNvSpPr>
            <a:spLocks noGrp="1"/>
          </p:cNvSpPr>
          <p:nvPr>
            <p:ph sz="quarter" idx="1"/>
          </p:nvPr>
        </p:nvSpPr>
        <p:spPr>
          <a:xfrm>
            <a:off x="539552" y="908720"/>
            <a:ext cx="7467600" cy="4873752"/>
          </a:xfrm>
        </p:spPr>
        <p:txBody>
          <a:bodyPr>
            <a:normAutofit/>
          </a:bodyPr>
          <a:lstStyle/>
          <a:p>
            <a:r>
              <a:rPr lang="en-US" sz="1800" dirty="0" smtClean="0"/>
              <a:t>Are made from a specially cooked rice and raw seafood. Form of sushi is very diverse, and in the preparation used in almost any seafood. There are two main types of sushi. The first - the actual sushi (nigiri, </a:t>
            </a:r>
            <a:r>
              <a:rPr lang="en-US" sz="1800" dirty="0" err="1" smtClean="0"/>
              <a:t>tataki</a:t>
            </a:r>
            <a:r>
              <a:rPr lang="en-US" sz="1800" dirty="0" smtClean="0"/>
              <a:t>, and others), is a small, elongated lump of rice, which is laid on top of a piece of fish, shrimp, and some types of sushi wrapped in a strip of seaweed, forming together with the rice container, which is filled from the top chopped seafood , eggs or vegetables. The second type - the so-called roll, characterized by a fundamentally different way of cooking: rice and seafood layers laid on a sheet of seaweed, roll into a thin roll, which is then cut crosswise into small pieces with a sharp knife. </a:t>
            </a:r>
          </a:p>
          <a:p>
            <a:r>
              <a:rPr lang="en-US" sz="1800" dirty="0" smtClean="0"/>
              <a:t>Sushi served on a flat plate or a wooden stand, with horseradish wasabi, soy sauce and pickled ginger </a:t>
            </a:r>
            <a:r>
              <a:rPr lang="en-US" sz="1800" dirty="0" err="1" smtClean="0"/>
              <a:t>gari</a:t>
            </a:r>
            <a:r>
              <a:rPr lang="en-US" sz="1800" dirty="0" smtClean="0"/>
              <a:t>.</a:t>
            </a:r>
            <a:endParaRPr lang="ru-RU" sz="1800" dirty="0"/>
          </a:p>
        </p:txBody>
      </p:sp>
      <p:pic>
        <p:nvPicPr>
          <p:cNvPr id="4" name="Рисунок 3" descr="suschi.jpeg"/>
          <p:cNvPicPr>
            <a:picLocks noChangeAspect="1"/>
          </p:cNvPicPr>
          <p:nvPr/>
        </p:nvPicPr>
        <p:blipFill>
          <a:blip r:embed="rId2" cstate="print"/>
          <a:stretch>
            <a:fillRect/>
          </a:stretch>
        </p:blipFill>
        <p:spPr>
          <a:xfrm>
            <a:off x="971600" y="4581128"/>
            <a:ext cx="2856317" cy="2142238"/>
          </a:xfrm>
          <a:prstGeom prst="rect">
            <a:avLst/>
          </a:prstGeom>
          <a:ln>
            <a:noFill/>
          </a:ln>
          <a:effectLst>
            <a:softEdge rad="112500"/>
          </a:effectLst>
        </p:spPr>
      </p:pic>
      <p:pic>
        <p:nvPicPr>
          <p:cNvPr id="5" name="Рисунок 4" descr="details_v2.jpg"/>
          <p:cNvPicPr>
            <a:picLocks noChangeAspect="1"/>
          </p:cNvPicPr>
          <p:nvPr/>
        </p:nvPicPr>
        <p:blipFill>
          <a:blip r:embed="rId3" cstate="print"/>
          <a:stretch>
            <a:fillRect/>
          </a:stretch>
        </p:blipFill>
        <p:spPr>
          <a:xfrm>
            <a:off x="4283968" y="4797152"/>
            <a:ext cx="3153215" cy="1724266"/>
          </a:xfrm>
          <a:prstGeom prst="rect">
            <a:avLst/>
          </a:prstGeom>
          <a:ln>
            <a:noFill/>
          </a:ln>
          <a:effectLst>
            <a:softEdge rad="112500"/>
          </a:effectLst>
        </p:spPr>
      </p:pic>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15416"/>
            <a:ext cx="7467600" cy="1143000"/>
          </a:xfrm>
        </p:spPr>
        <p:txBody>
          <a:bodyPr>
            <a:normAutofit/>
          </a:bodyPr>
          <a:lstStyle/>
          <a:p>
            <a:pPr algn="ctr"/>
            <a:r>
              <a:rPr lang="en-US" sz="4000" dirty="0" smtClean="0">
                <a:solidFill>
                  <a:schemeClr val="accent2">
                    <a:lumMod val="75000"/>
                  </a:schemeClr>
                </a:solidFill>
              </a:rPr>
              <a:t>Soups</a:t>
            </a:r>
            <a:endParaRPr lang="ru-RU" sz="4000" dirty="0">
              <a:solidFill>
                <a:schemeClr val="accent2">
                  <a:lumMod val="75000"/>
                </a:schemeClr>
              </a:solidFill>
            </a:endParaRPr>
          </a:p>
        </p:txBody>
      </p:sp>
      <p:sp>
        <p:nvSpPr>
          <p:cNvPr id="3" name="Содержимое 2"/>
          <p:cNvSpPr>
            <a:spLocks noGrp="1"/>
          </p:cNvSpPr>
          <p:nvPr>
            <p:ph sz="quarter" idx="1"/>
          </p:nvPr>
        </p:nvSpPr>
        <p:spPr>
          <a:xfrm>
            <a:off x="539552" y="908720"/>
            <a:ext cx="7467600" cy="4873752"/>
          </a:xfrm>
        </p:spPr>
        <p:txBody>
          <a:bodyPr>
            <a:normAutofit/>
          </a:bodyPr>
          <a:lstStyle/>
          <a:p>
            <a:r>
              <a:rPr lang="en-US" sz="2000" dirty="0" smtClean="0"/>
              <a:t>Traditional Japanese food is soup "misosiru." Its main ingredients - light and dark miso paste (made with fermented soy beans) and concentrated fish stock "hondasi." The remaining ingredients can vary to taste, it can be and shiitake mushrooms, and wakame seaweed and tofu, and a variety of meat and fish.</a:t>
            </a:r>
            <a:endParaRPr lang="ru-RU" sz="2000" dirty="0"/>
          </a:p>
        </p:txBody>
      </p:sp>
      <p:pic>
        <p:nvPicPr>
          <p:cNvPr id="5" name="Рисунок 4" descr="sup.jpg"/>
          <p:cNvPicPr>
            <a:picLocks noChangeAspect="1"/>
          </p:cNvPicPr>
          <p:nvPr/>
        </p:nvPicPr>
        <p:blipFill>
          <a:blip r:embed="rId2" cstate="print"/>
          <a:stretch>
            <a:fillRect/>
          </a:stretch>
        </p:blipFill>
        <p:spPr>
          <a:xfrm>
            <a:off x="467544" y="3717032"/>
            <a:ext cx="4107271" cy="2681659"/>
          </a:xfrm>
          <a:prstGeom prst="rect">
            <a:avLst/>
          </a:prstGeom>
          <a:ln>
            <a:noFill/>
          </a:ln>
          <a:effectLst>
            <a:softEdge rad="112500"/>
          </a:effectLst>
        </p:spPr>
      </p:pic>
      <p:pic>
        <p:nvPicPr>
          <p:cNvPr id="6" name="Рисунок 5" descr="img138_zoosui.jpg"/>
          <p:cNvPicPr>
            <a:picLocks noChangeAspect="1"/>
          </p:cNvPicPr>
          <p:nvPr/>
        </p:nvPicPr>
        <p:blipFill>
          <a:blip r:embed="rId3" cstate="print"/>
          <a:stretch>
            <a:fillRect/>
          </a:stretch>
        </p:blipFill>
        <p:spPr>
          <a:xfrm>
            <a:off x="4716016" y="2780928"/>
            <a:ext cx="3565041" cy="3111425"/>
          </a:xfrm>
          <a:prstGeom prst="rect">
            <a:avLst/>
          </a:prstGeom>
          <a:ln>
            <a:noFill/>
          </a:ln>
          <a:effectLst>
            <a:softEdge rad="112500"/>
          </a:effectLst>
        </p:spPr>
      </p:pic>
    </p:spTree>
  </p:cSld>
  <p:clrMapOvr>
    <a:masterClrMapping/>
  </p:clrMapOvr>
  <p:transition>
    <p:wipe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492896"/>
            <a:ext cx="7467600" cy="1143000"/>
          </a:xfrm>
        </p:spPr>
        <p:txBody>
          <a:bodyPr>
            <a:normAutofit/>
          </a:bodyPr>
          <a:lstStyle/>
          <a:p>
            <a:pPr algn="ctr"/>
            <a:r>
              <a:rPr lang="en-US" sz="4000" dirty="0" smtClean="0"/>
              <a:t>The Japanese tea ceremony</a:t>
            </a:r>
            <a:endParaRPr lang="ru-RU" sz="4000" dirty="0"/>
          </a:p>
        </p:txBody>
      </p:sp>
      <p:pic>
        <p:nvPicPr>
          <p:cNvPr id="4" name="Содержимое 3" descr="__2.jpg"/>
          <p:cNvPicPr>
            <a:picLocks noGrp="1" noChangeAspect="1"/>
          </p:cNvPicPr>
          <p:nvPr>
            <p:ph sz="quarter" idx="1"/>
          </p:nvPr>
        </p:nvPicPr>
        <p:blipFill>
          <a:blip r:embed="rId2" cstate="print"/>
          <a:stretch>
            <a:fillRect/>
          </a:stretch>
        </p:blipFill>
        <p:spPr>
          <a:xfrm>
            <a:off x="899592" y="332656"/>
            <a:ext cx="2176611" cy="2692896"/>
          </a:xfrm>
          <a:prstGeom prst="rect">
            <a:avLst/>
          </a:prstGeom>
          <a:ln>
            <a:noFill/>
          </a:ln>
          <a:effectLst>
            <a:softEdge rad="112500"/>
          </a:effectLst>
        </p:spPr>
      </p:pic>
      <p:pic>
        <p:nvPicPr>
          <p:cNvPr id="5" name="Рисунок 4" descr="0afe1d2e6300.jpg"/>
          <p:cNvPicPr>
            <a:picLocks noChangeAspect="1"/>
          </p:cNvPicPr>
          <p:nvPr/>
        </p:nvPicPr>
        <p:blipFill>
          <a:blip r:embed="rId3" cstate="print"/>
          <a:stretch>
            <a:fillRect/>
          </a:stretch>
        </p:blipFill>
        <p:spPr>
          <a:xfrm>
            <a:off x="4211960" y="188640"/>
            <a:ext cx="3865612" cy="2791197"/>
          </a:xfrm>
          <a:prstGeom prst="rect">
            <a:avLst/>
          </a:prstGeom>
          <a:ln>
            <a:noFill/>
          </a:ln>
          <a:effectLst>
            <a:softEdge rad="112500"/>
          </a:effectLst>
        </p:spPr>
      </p:pic>
      <p:pic>
        <p:nvPicPr>
          <p:cNvPr id="6" name="Рисунок 5" descr="1562249_anime_com_ru.jpg"/>
          <p:cNvPicPr>
            <a:picLocks noChangeAspect="1"/>
          </p:cNvPicPr>
          <p:nvPr/>
        </p:nvPicPr>
        <p:blipFill>
          <a:blip r:embed="rId4" cstate="print"/>
          <a:stretch>
            <a:fillRect/>
          </a:stretch>
        </p:blipFill>
        <p:spPr>
          <a:xfrm>
            <a:off x="1835696" y="3789040"/>
            <a:ext cx="4762500" cy="2857500"/>
          </a:xfrm>
          <a:prstGeom prst="rect">
            <a:avLst/>
          </a:prstGeom>
          <a:ln>
            <a:noFill/>
          </a:ln>
          <a:effectLst>
            <a:softEdge rad="112500"/>
          </a:effectLst>
        </p:spPr>
      </p:pic>
    </p:spTree>
  </p:cSld>
  <p:clrMapOvr>
    <a:masterClrMapping/>
  </p:clrMapOvr>
  <p:transition>
    <p:cover dir="l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67544" y="2204864"/>
            <a:ext cx="7467600" cy="4873752"/>
          </a:xfrm>
        </p:spPr>
        <p:txBody>
          <a:bodyPr/>
          <a:lstStyle/>
          <a:p>
            <a:r>
              <a:rPr lang="en-US" sz="2800" dirty="0" smtClean="0">
                <a:solidFill>
                  <a:schemeClr val="accent2">
                    <a:lumMod val="75000"/>
                  </a:schemeClr>
                </a:solidFill>
              </a:rPr>
              <a:t>Tea Ceremony </a:t>
            </a:r>
            <a:r>
              <a:rPr lang="en-US" dirty="0" smtClean="0"/>
              <a:t>- a specific form of ritualized sharing tea, created in the Middle Ages in Japan and is currently cultivated in the country. Appearing originally as a form of meditation Buddhist monks, was an integral part of Japanese culture, which is closely linked to many other cultural events.</a:t>
            </a:r>
            <a:endParaRPr lang="ru-RU" dirty="0"/>
          </a:p>
        </p:txBody>
      </p:sp>
      <p:pic>
        <p:nvPicPr>
          <p:cNvPr id="4" name="Рисунок 3" descr="54452.jpg"/>
          <p:cNvPicPr>
            <a:picLocks noChangeAspect="1"/>
          </p:cNvPicPr>
          <p:nvPr/>
        </p:nvPicPr>
        <p:blipFill>
          <a:blip r:embed="rId2" cstate="print"/>
          <a:stretch>
            <a:fillRect/>
          </a:stretch>
        </p:blipFill>
        <p:spPr>
          <a:xfrm>
            <a:off x="827584" y="188640"/>
            <a:ext cx="2664296" cy="1986111"/>
          </a:xfrm>
          <a:prstGeom prst="rect">
            <a:avLst/>
          </a:prstGeom>
          <a:ln>
            <a:noFill/>
          </a:ln>
          <a:effectLst>
            <a:softEdge rad="112500"/>
          </a:effectLst>
        </p:spPr>
      </p:pic>
      <p:pic>
        <p:nvPicPr>
          <p:cNvPr id="5" name="Рисунок 4" descr="tea.jpg"/>
          <p:cNvPicPr>
            <a:picLocks noChangeAspect="1"/>
          </p:cNvPicPr>
          <p:nvPr/>
        </p:nvPicPr>
        <p:blipFill>
          <a:blip r:embed="rId3" cstate="print"/>
          <a:stretch>
            <a:fillRect/>
          </a:stretch>
        </p:blipFill>
        <p:spPr>
          <a:xfrm>
            <a:off x="4788024" y="4475687"/>
            <a:ext cx="3254525" cy="2382313"/>
          </a:xfrm>
          <a:prstGeom prst="rect">
            <a:avLst/>
          </a:prstGeom>
          <a:ln>
            <a:noFill/>
          </a:ln>
          <a:effectLst>
            <a:softEdge rad="112500"/>
          </a:effectLst>
        </p:spPr>
      </p:pic>
    </p:spTree>
  </p:cSld>
  <p:clrMapOvr>
    <a:masterClrMapping/>
  </p:clrMapOvr>
  <p:transition>
    <p:wheel spokes="8"/>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7467600" cy="1143000"/>
          </a:xfrm>
        </p:spPr>
        <p:txBody>
          <a:bodyPr/>
          <a:lstStyle/>
          <a:p>
            <a:pPr algn="ctr"/>
            <a:r>
              <a:rPr lang="en-US" dirty="0" smtClean="0">
                <a:solidFill>
                  <a:schemeClr val="accent2">
                    <a:lumMod val="75000"/>
                  </a:schemeClr>
                </a:solidFill>
              </a:rPr>
              <a:t>Place of the ceremony</a:t>
            </a:r>
            <a:endParaRPr lang="ru-RU" dirty="0">
              <a:solidFill>
                <a:schemeClr val="accent2">
                  <a:lumMod val="75000"/>
                </a:schemeClr>
              </a:solidFill>
            </a:endParaRPr>
          </a:p>
        </p:txBody>
      </p:sp>
      <p:sp>
        <p:nvSpPr>
          <p:cNvPr id="3" name="Содержимое 2"/>
          <p:cNvSpPr>
            <a:spLocks noGrp="1"/>
          </p:cNvSpPr>
          <p:nvPr>
            <p:ph sz="quarter" idx="1"/>
          </p:nvPr>
        </p:nvSpPr>
        <p:spPr>
          <a:xfrm>
            <a:off x="395536" y="1340768"/>
            <a:ext cx="7467600" cy="4873752"/>
          </a:xfrm>
        </p:spPr>
        <p:txBody>
          <a:bodyPr>
            <a:normAutofit/>
          </a:bodyPr>
          <a:lstStyle/>
          <a:p>
            <a:r>
              <a:rPr lang="en-US" sz="2000" dirty="0" smtClean="0"/>
              <a:t>Classic tea ceremony is held in a specially equipped place. Usually it is a fenced area, which can enter through the massive wooden gate. Before the ceremony, while collecting guests doors open, giving guests the opportunity to enter without disturbing the owner, employee training. On the territory of "tea set" is a few buildings and a garden. The main building - the tea house (tyasitsu) - located deep in the tea garden (tyaniva). To get there you have to walk through the garden on stone-paved path (Rhodes).</a:t>
            </a:r>
            <a:endParaRPr lang="ru-RU" sz="2000" dirty="0"/>
          </a:p>
        </p:txBody>
      </p:sp>
      <p:pic>
        <p:nvPicPr>
          <p:cNvPr id="6" name="Рисунок 5" descr="55939193.jpg"/>
          <p:cNvPicPr>
            <a:picLocks noChangeAspect="1"/>
          </p:cNvPicPr>
          <p:nvPr/>
        </p:nvPicPr>
        <p:blipFill>
          <a:blip r:embed="rId2" cstate="print"/>
          <a:stretch>
            <a:fillRect/>
          </a:stretch>
        </p:blipFill>
        <p:spPr>
          <a:xfrm>
            <a:off x="1331640" y="4509120"/>
            <a:ext cx="2852811" cy="1957105"/>
          </a:xfrm>
          <a:prstGeom prst="rect">
            <a:avLst/>
          </a:prstGeom>
          <a:ln>
            <a:noFill/>
          </a:ln>
          <a:effectLst>
            <a:softEdge rad="112500"/>
          </a:effectLst>
        </p:spPr>
      </p:pic>
      <p:pic>
        <p:nvPicPr>
          <p:cNvPr id="7" name="Рисунок 6" descr="0015.jpg"/>
          <p:cNvPicPr>
            <a:picLocks noChangeAspect="1"/>
          </p:cNvPicPr>
          <p:nvPr/>
        </p:nvPicPr>
        <p:blipFill>
          <a:blip r:embed="rId3" cstate="print"/>
          <a:stretch>
            <a:fillRect/>
          </a:stretch>
        </p:blipFill>
        <p:spPr>
          <a:xfrm>
            <a:off x="5076056" y="4192935"/>
            <a:ext cx="1872208" cy="2665065"/>
          </a:xfrm>
          <a:prstGeom prst="rect">
            <a:avLst/>
          </a:prstGeom>
          <a:ln>
            <a:noFill/>
          </a:ln>
          <a:effectLst>
            <a:softEdge rad="112500"/>
          </a:effectLst>
        </p:spPr>
      </p:pic>
    </p:spTree>
  </p:cSld>
  <p:clrMapOvr>
    <a:masterClrMapping/>
  </p:clrMapOvr>
  <p:transition>
    <p:comb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27784" y="4293096"/>
            <a:ext cx="7467600" cy="1143000"/>
          </a:xfrm>
        </p:spPr>
        <p:txBody>
          <a:bodyPr>
            <a:normAutofit/>
          </a:bodyPr>
          <a:lstStyle/>
          <a:p>
            <a:pPr algn="ctr"/>
            <a:r>
              <a:rPr lang="en-US" sz="4000" dirty="0" smtClean="0"/>
              <a:t>conclusion</a:t>
            </a:r>
            <a:endParaRPr lang="ru-RU" sz="4000" dirty="0"/>
          </a:p>
        </p:txBody>
      </p:sp>
      <p:pic>
        <p:nvPicPr>
          <p:cNvPr id="7" name="Рисунок 6" descr="250653-1920x1200.jpg"/>
          <p:cNvPicPr>
            <a:picLocks noChangeAspect="1"/>
          </p:cNvPicPr>
          <p:nvPr/>
        </p:nvPicPr>
        <p:blipFill>
          <a:blip r:embed="rId2" cstate="print"/>
          <a:stretch>
            <a:fillRect/>
          </a:stretch>
        </p:blipFill>
        <p:spPr>
          <a:xfrm>
            <a:off x="3203848" y="116632"/>
            <a:ext cx="5530214" cy="3456384"/>
          </a:xfrm>
          <a:prstGeom prst="rect">
            <a:avLst/>
          </a:prstGeom>
          <a:ln>
            <a:noFill/>
          </a:ln>
          <a:effectLst>
            <a:softEdge rad="112500"/>
          </a:effectLst>
        </p:spPr>
      </p:pic>
      <p:pic>
        <p:nvPicPr>
          <p:cNvPr id="9" name="Рисунок 8" descr="1454.jpg"/>
          <p:cNvPicPr>
            <a:picLocks noChangeAspect="1"/>
          </p:cNvPicPr>
          <p:nvPr/>
        </p:nvPicPr>
        <p:blipFill>
          <a:blip r:embed="rId3" cstate="print"/>
          <a:stretch>
            <a:fillRect/>
          </a:stretch>
        </p:blipFill>
        <p:spPr>
          <a:xfrm>
            <a:off x="179512" y="3573016"/>
            <a:ext cx="4183794" cy="3140968"/>
          </a:xfrm>
          <a:prstGeom prst="rect">
            <a:avLst/>
          </a:prstGeom>
          <a:ln>
            <a:noFill/>
          </a:ln>
          <a:effectLst>
            <a:softEdge rad="112500"/>
          </a:effectLst>
        </p:spPr>
      </p:pic>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692696"/>
            <a:ext cx="7467600" cy="5781256"/>
          </a:xfrm>
        </p:spPr>
        <p:txBody>
          <a:bodyPr/>
          <a:lstStyle/>
          <a:p>
            <a:pPr>
              <a:buNone/>
            </a:pPr>
            <a:r>
              <a:rPr lang="ru-RU" dirty="0" smtClean="0"/>
              <a:t>   </a:t>
            </a:r>
            <a:r>
              <a:rPr lang="en-US" dirty="0" smtClean="0"/>
              <a:t>Doing </a:t>
            </a:r>
            <a:r>
              <a:rPr lang="en-US" dirty="0" smtClean="0"/>
              <a:t>a presentation about Japanese cuisine, I met with the country's traditions, with its national dishes. Japan - amazing country. Everything is unique here - cities, language, culture. Japan - Land of the Rising Sun</a:t>
            </a:r>
            <a:r>
              <a:rPr lang="en-US" dirty="0" smtClean="0"/>
              <a:t>.</a:t>
            </a:r>
            <a:endParaRPr lang="ru-RU" dirty="0" smtClean="0"/>
          </a:p>
          <a:p>
            <a:pPr>
              <a:buNone/>
            </a:pPr>
            <a:endParaRPr lang="ru-RU" dirty="0" smtClean="0"/>
          </a:p>
          <a:p>
            <a:pPr>
              <a:buNone/>
            </a:pPr>
            <a:endParaRPr lang="en-US" dirty="0" smtClean="0"/>
          </a:p>
          <a:p>
            <a:pPr algn="ctr">
              <a:buNone/>
            </a:pPr>
            <a:r>
              <a:rPr lang="en-US" sz="4000" dirty="0" smtClean="0">
                <a:solidFill>
                  <a:schemeClr val="accent2">
                    <a:lumMod val="75000"/>
                  </a:schemeClr>
                </a:solidFill>
              </a:rPr>
              <a:t>THANKS FOR LOOKING :)</a:t>
            </a:r>
            <a:endParaRPr lang="ru-RU" sz="4000" dirty="0">
              <a:solidFill>
                <a:schemeClr val="accent2">
                  <a:lumMod val="75000"/>
                </a:schemeClr>
              </a:solidFill>
            </a:endParaRPr>
          </a:p>
        </p:txBody>
      </p:sp>
    </p:spTree>
  </p:cSld>
  <p:clrMapOvr>
    <a:masterClrMapping/>
  </p:clrMapOvr>
  <p:transition>
    <p:comb/>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323528" y="404664"/>
            <a:ext cx="7467600" cy="4873752"/>
          </a:xfrm>
        </p:spPr>
        <p:txBody>
          <a:bodyPr/>
          <a:lstStyle/>
          <a:p>
            <a:r>
              <a:rPr lang="en-US" dirty="0" smtClean="0"/>
              <a:t> The traditional food of Japan is based on rice with miso soup and other dishes, each in its own utensil, with an emphasis on seasonal ingredients. The side dishes often consist of fish, pickled vegetables, and vegetables cooked in broth. Fish is common in the traditional cuisine. It is often grilled. Fish may be served raw as sashimi or in sushi. Seafood and vegetables are also deep-fried in a light batter as tempura.</a:t>
            </a:r>
            <a:endParaRPr lang="ru-RU" dirty="0"/>
          </a:p>
        </p:txBody>
      </p:sp>
      <p:pic>
        <p:nvPicPr>
          <p:cNvPr id="4" name="Рисунок 3" descr="yaponskiy_ris.jpg"/>
          <p:cNvPicPr>
            <a:picLocks noChangeAspect="1"/>
          </p:cNvPicPr>
          <p:nvPr/>
        </p:nvPicPr>
        <p:blipFill>
          <a:blip r:embed="rId2" cstate="print"/>
          <a:stretch>
            <a:fillRect/>
          </a:stretch>
        </p:blipFill>
        <p:spPr>
          <a:xfrm>
            <a:off x="539552" y="4077072"/>
            <a:ext cx="3435079" cy="2351708"/>
          </a:xfrm>
          <a:prstGeom prst="rect">
            <a:avLst/>
          </a:prstGeom>
          <a:ln>
            <a:noFill/>
          </a:ln>
          <a:effectLst>
            <a:softEdge rad="112500"/>
          </a:effectLst>
        </p:spPr>
      </p:pic>
      <p:pic>
        <p:nvPicPr>
          <p:cNvPr id="5" name="Рисунок 4" descr="eda+moreprodukti+assorti+iz+ribi+75081078397.jpg"/>
          <p:cNvPicPr>
            <a:picLocks noChangeAspect="1"/>
          </p:cNvPicPr>
          <p:nvPr/>
        </p:nvPicPr>
        <p:blipFill>
          <a:blip r:embed="rId3" cstate="print"/>
          <a:stretch>
            <a:fillRect/>
          </a:stretch>
        </p:blipFill>
        <p:spPr>
          <a:xfrm>
            <a:off x="4355976" y="4005064"/>
            <a:ext cx="3227850" cy="2420888"/>
          </a:xfrm>
          <a:prstGeom prst="rect">
            <a:avLst/>
          </a:prstGeom>
          <a:ln>
            <a:noFill/>
          </a:ln>
          <a:effectLst>
            <a:softEdge rad="112500"/>
          </a:effectLst>
        </p:spPr>
      </p:pic>
    </p:spTree>
  </p:cSld>
  <p:clrMapOvr>
    <a:masterClrMapping/>
  </p:clrMapOvr>
  <p:transition>
    <p:pull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400" dirty="0" smtClean="0">
                <a:solidFill>
                  <a:schemeClr val="accent2">
                    <a:lumMod val="75000"/>
                  </a:schemeClr>
                </a:solidFill>
              </a:rPr>
              <a:t>The most characteristic features of Japanese cuisine:</a:t>
            </a:r>
            <a:endParaRPr lang="ru-RU" sz="2400" dirty="0">
              <a:solidFill>
                <a:schemeClr val="accent2">
                  <a:lumMod val="75000"/>
                </a:schemeClr>
              </a:solidFill>
            </a:endParaRPr>
          </a:p>
        </p:txBody>
      </p:sp>
      <p:sp>
        <p:nvSpPr>
          <p:cNvPr id="3" name="Содержимое 2"/>
          <p:cNvSpPr>
            <a:spLocks noGrp="1"/>
          </p:cNvSpPr>
          <p:nvPr>
            <p:ph sz="quarter" idx="1"/>
          </p:nvPr>
        </p:nvSpPr>
        <p:spPr/>
        <p:txBody>
          <a:bodyPr>
            <a:normAutofit fontScale="70000" lnSpcReduction="20000"/>
          </a:bodyPr>
          <a:lstStyle/>
          <a:p>
            <a:r>
              <a:rPr lang="en-US" dirty="0" smtClean="0"/>
              <a:t>Use mostly fresh food, be sure of high quality. Practically applied products are "long-term storage," except for rice and sauces.</a:t>
            </a:r>
          </a:p>
          <a:p>
            <a:r>
              <a:rPr lang="en-US" dirty="0" smtClean="0"/>
              <a:t>A huge range of seafood, used for cooking.</a:t>
            </a:r>
          </a:p>
          <a:p>
            <a:r>
              <a:rPr lang="en-US" dirty="0" smtClean="0"/>
              <a:t>The desire to preserve pristine appearance and flavor of the ingredients in the dish. This Japanese cuisine is different from most of Asia, where the products are in the process of making changes often beyond recognition.</a:t>
            </a:r>
          </a:p>
          <a:p>
            <a:r>
              <a:rPr lang="en-US" dirty="0" smtClean="0"/>
              <a:t>Seasonality of supply.</a:t>
            </a:r>
          </a:p>
          <a:p>
            <a:r>
              <a:rPr lang="en-US" dirty="0" smtClean="0"/>
              <a:t>Small portions. The amount of food is dialed by a greater variety of dishes, and not the size of portions.</a:t>
            </a:r>
          </a:p>
          <a:p>
            <a:r>
              <a:rPr lang="en-US" dirty="0" smtClean="0"/>
              <a:t>Specific cutlery - most dishes to eat with chopsticks, some can eat with your hands, spoons are used very rarely, forks and knives are not used at all. For this reason, most of the dishes served in small pieces that are easy to take the sticks and do not have to share.</a:t>
            </a:r>
          </a:p>
          <a:p>
            <a:r>
              <a:rPr lang="en-US" dirty="0" smtClean="0"/>
              <a:t>Sharply distinguished from the European design principles dishes serving. Do more than in European cuisine, the emphasis on the aesthetic appearance of dishes and table as a whole.</a:t>
            </a:r>
          </a:p>
          <a:p>
            <a:r>
              <a:rPr lang="en-US" dirty="0" smtClean="0"/>
              <a:t>Specific table manners.</a:t>
            </a:r>
            <a:endParaRPr lang="ru-RU" dirty="0"/>
          </a:p>
        </p:txBody>
      </p:sp>
    </p:spTree>
  </p:cSld>
  <p:clrMapOvr>
    <a:masterClrMapping/>
  </p:clrMapOvr>
  <p:transition>
    <p:pull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276872"/>
            <a:ext cx="7499176" cy="1143000"/>
          </a:xfrm>
        </p:spPr>
        <p:txBody>
          <a:bodyPr>
            <a:normAutofit/>
          </a:bodyPr>
          <a:lstStyle/>
          <a:p>
            <a:pPr algn="ctr"/>
            <a:r>
              <a:rPr lang="en-US" sz="6000" dirty="0" smtClean="0"/>
              <a:t>Ingredients</a:t>
            </a:r>
            <a:endParaRPr lang="ru-RU" sz="6000" dirty="0"/>
          </a:p>
        </p:txBody>
      </p:sp>
      <p:pic>
        <p:nvPicPr>
          <p:cNvPr id="4" name="Рисунок 3" descr="Rice.jpg"/>
          <p:cNvPicPr>
            <a:picLocks noChangeAspect="1"/>
          </p:cNvPicPr>
          <p:nvPr/>
        </p:nvPicPr>
        <p:blipFill>
          <a:blip r:embed="rId2" cstate="print"/>
          <a:stretch>
            <a:fillRect/>
          </a:stretch>
        </p:blipFill>
        <p:spPr>
          <a:xfrm>
            <a:off x="5940152" y="764704"/>
            <a:ext cx="2876759" cy="1826890"/>
          </a:xfrm>
          <a:prstGeom prst="rect">
            <a:avLst/>
          </a:prstGeom>
          <a:ln>
            <a:noFill/>
          </a:ln>
          <a:effectLst>
            <a:softEdge rad="112500"/>
          </a:effectLst>
        </p:spPr>
      </p:pic>
      <p:pic>
        <p:nvPicPr>
          <p:cNvPr id="5" name="Рисунок 4" descr="beerprawns.jpg"/>
          <p:cNvPicPr>
            <a:picLocks noChangeAspect="1"/>
          </p:cNvPicPr>
          <p:nvPr/>
        </p:nvPicPr>
        <p:blipFill>
          <a:blip r:embed="rId3" cstate="print"/>
          <a:stretch>
            <a:fillRect/>
          </a:stretch>
        </p:blipFill>
        <p:spPr>
          <a:xfrm>
            <a:off x="3059832" y="188640"/>
            <a:ext cx="3089397" cy="1965200"/>
          </a:xfrm>
          <a:prstGeom prst="rect">
            <a:avLst/>
          </a:prstGeom>
          <a:ln>
            <a:noFill/>
          </a:ln>
          <a:effectLst>
            <a:softEdge rad="112500"/>
          </a:effectLst>
        </p:spPr>
      </p:pic>
      <p:pic>
        <p:nvPicPr>
          <p:cNvPr id="7" name="Рисунок 6" descr="1321978095_avokado.jpg"/>
          <p:cNvPicPr>
            <a:picLocks noChangeAspect="1"/>
          </p:cNvPicPr>
          <p:nvPr/>
        </p:nvPicPr>
        <p:blipFill>
          <a:blip r:embed="rId4" cstate="print"/>
          <a:stretch>
            <a:fillRect/>
          </a:stretch>
        </p:blipFill>
        <p:spPr>
          <a:xfrm>
            <a:off x="179512" y="764704"/>
            <a:ext cx="3174197" cy="1798712"/>
          </a:xfrm>
          <a:prstGeom prst="rect">
            <a:avLst/>
          </a:prstGeom>
          <a:ln>
            <a:noFill/>
          </a:ln>
          <a:effectLst>
            <a:softEdge rad="112500"/>
          </a:effectLst>
        </p:spPr>
      </p:pic>
      <p:pic>
        <p:nvPicPr>
          <p:cNvPr id="8" name="Рисунок 7" descr="824507.jpeg"/>
          <p:cNvPicPr>
            <a:picLocks noChangeAspect="1"/>
          </p:cNvPicPr>
          <p:nvPr/>
        </p:nvPicPr>
        <p:blipFill>
          <a:blip r:embed="rId5" cstate="print"/>
          <a:stretch>
            <a:fillRect/>
          </a:stretch>
        </p:blipFill>
        <p:spPr>
          <a:xfrm>
            <a:off x="1043608" y="3861048"/>
            <a:ext cx="3265687" cy="2592139"/>
          </a:xfrm>
          <a:prstGeom prst="rect">
            <a:avLst/>
          </a:prstGeom>
          <a:ln>
            <a:noFill/>
          </a:ln>
          <a:effectLst>
            <a:softEdge rad="112500"/>
          </a:effectLst>
        </p:spPr>
      </p:pic>
      <p:pic>
        <p:nvPicPr>
          <p:cNvPr id="9" name="Рисунок 8" descr="______www.EatAndBe.ru_003309_02_blog.jpg"/>
          <p:cNvPicPr>
            <a:picLocks noChangeAspect="1"/>
          </p:cNvPicPr>
          <p:nvPr/>
        </p:nvPicPr>
        <p:blipFill>
          <a:blip r:embed="rId6" cstate="print"/>
          <a:stretch>
            <a:fillRect/>
          </a:stretch>
        </p:blipFill>
        <p:spPr>
          <a:xfrm>
            <a:off x="4716016" y="4005064"/>
            <a:ext cx="3402124" cy="2268083"/>
          </a:xfrm>
          <a:prstGeom prst="rect">
            <a:avLst/>
          </a:prstGeom>
          <a:ln>
            <a:noFill/>
          </a:ln>
          <a:effectLst>
            <a:softEdge rad="112500"/>
          </a:effectLst>
        </p:spPr>
      </p:pic>
    </p:spTree>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7467600" cy="1143000"/>
          </a:xfrm>
        </p:spPr>
        <p:txBody>
          <a:bodyPr>
            <a:normAutofit/>
          </a:bodyPr>
          <a:lstStyle/>
          <a:p>
            <a:pPr algn="ctr"/>
            <a:r>
              <a:rPr lang="en-US" sz="4000" dirty="0" smtClean="0">
                <a:solidFill>
                  <a:schemeClr val="accent2">
                    <a:lumMod val="75000"/>
                  </a:schemeClr>
                </a:solidFill>
              </a:rPr>
              <a:t>Rice</a:t>
            </a:r>
            <a:endParaRPr lang="ru-RU" sz="4000" dirty="0">
              <a:solidFill>
                <a:schemeClr val="accent2">
                  <a:lumMod val="75000"/>
                </a:schemeClr>
              </a:solidFill>
            </a:endParaRPr>
          </a:p>
        </p:txBody>
      </p:sp>
      <p:sp>
        <p:nvSpPr>
          <p:cNvPr id="3" name="Содержимое 2"/>
          <p:cNvSpPr>
            <a:spLocks noGrp="1"/>
          </p:cNvSpPr>
          <p:nvPr>
            <p:ph sz="quarter" idx="1"/>
          </p:nvPr>
        </p:nvSpPr>
        <p:spPr>
          <a:xfrm>
            <a:off x="467544" y="1268760"/>
            <a:ext cx="7467600" cy="4873752"/>
          </a:xfrm>
        </p:spPr>
        <p:txBody>
          <a:bodyPr>
            <a:normAutofit/>
          </a:bodyPr>
          <a:lstStyle/>
          <a:p>
            <a:r>
              <a:rPr lang="en-US" sz="2000" dirty="0" smtClean="0"/>
              <a:t>Is the main ingredient of Japanese cuisine and staple food in Japan at all. In Japanese, the word "gohan" (cooked rice), like the Russian "bread," means not only a certain food, but the food at </a:t>
            </a:r>
            <a:r>
              <a:rPr lang="en-US" sz="2000" dirty="0" smtClean="0"/>
              <a:t>all.</a:t>
            </a:r>
          </a:p>
          <a:p>
            <a:r>
              <a:rPr lang="en-US" sz="2000" dirty="0" smtClean="0"/>
              <a:t>For Japanese cuisine preferred rice varieties, with improved adhesion when cooking - in the preparation of such rice dish has a structure of small lumps that are easy to eat with chopsticks. Rice is prepared as a separate dish and used as an ingredient in the preparation of a set of "combined" dishes.</a:t>
            </a:r>
            <a:endParaRPr lang="ru-RU" sz="2000" dirty="0"/>
          </a:p>
        </p:txBody>
      </p:sp>
      <p:pic>
        <p:nvPicPr>
          <p:cNvPr id="4" name="Рисунок 3" descr="b36bf3d985b978f362f601f54bac94a5.jpg"/>
          <p:cNvPicPr>
            <a:picLocks noChangeAspect="1"/>
          </p:cNvPicPr>
          <p:nvPr/>
        </p:nvPicPr>
        <p:blipFill>
          <a:blip r:embed="rId2" cstate="print"/>
          <a:stretch>
            <a:fillRect/>
          </a:stretch>
        </p:blipFill>
        <p:spPr>
          <a:xfrm>
            <a:off x="3059832" y="4581128"/>
            <a:ext cx="2880320" cy="1918293"/>
          </a:xfrm>
          <a:prstGeom prst="rect">
            <a:avLst/>
          </a:prstGeom>
          <a:ln>
            <a:noFill/>
          </a:ln>
          <a:effectLst>
            <a:softEdge rad="112500"/>
          </a:effectLst>
        </p:spPr>
      </p:pic>
    </p:spTree>
  </p:cSld>
  <p:clrMapOvr>
    <a:masterClrMapping/>
  </p:clrMapOvr>
  <p:transition>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7467600" cy="1143000"/>
          </a:xfrm>
        </p:spPr>
        <p:txBody>
          <a:bodyPr/>
          <a:lstStyle/>
          <a:p>
            <a:pPr algn="ctr"/>
            <a:r>
              <a:rPr lang="en-US" sz="4000" dirty="0" smtClean="0">
                <a:solidFill>
                  <a:schemeClr val="accent2">
                    <a:lumMod val="75000"/>
                  </a:schemeClr>
                </a:solidFill>
              </a:rPr>
              <a:t>Seafood</a:t>
            </a:r>
            <a:endParaRPr lang="ru-RU" sz="4000" dirty="0">
              <a:solidFill>
                <a:schemeClr val="accent2">
                  <a:lumMod val="75000"/>
                </a:schemeClr>
              </a:solidFill>
            </a:endParaRPr>
          </a:p>
        </p:txBody>
      </p:sp>
      <p:sp>
        <p:nvSpPr>
          <p:cNvPr id="3" name="Содержимое 2"/>
          <p:cNvSpPr>
            <a:spLocks noGrp="1"/>
          </p:cNvSpPr>
          <p:nvPr>
            <p:ph sz="quarter" idx="1"/>
          </p:nvPr>
        </p:nvSpPr>
        <p:spPr>
          <a:xfrm>
            <a:off x="323528" y="1196752"/>
            <a:ext cx="7467600" cy="4873752"/>
          </a:xfrm>
        </p:spPr>
        <p:txBody>
          <a:bodyPr>
            <a:normAutofit/>
          </a:bodyPr>
          <a:lstStyle/>
          <a:p>
            <a:r>
              <a:rPr lang="en-US" sz="2000" dirty="0" smtClean="0"/>
              <a:t>Fish, shellfish, marine animals in Japanese cuisine are the second most important component after rice. As a rule, when they are preparing only a small heat treatment (roasting, steaming), and in some of the dishes (sashimi) is included just raw</a:t>
            </a:r>
            <a:r>
              <a:rPr lang="en-US" sz="2000" dirty="0" smtClean="0"/>
              <a:t>.</a:t>
            </a:r>
          </a:p>
          <a:p>
            <a:r>
              <a:rPr lang="en-US" sz="2000" dirty="0" smtClean="0"/>
              <a:t>Used in Japanese cuisine and algae.</a:t>
            </a:r>
            <a:endParaRPr lang="ru-RU" sz="2000" dirty="0"/>
          </a:p>
        </p:txBody>
      </p:sp>
      <p:pic>
        <p:nvPicPr>
          <p:cNvPr id="4" name="Рисунок 3" descr="chem-poleznyi-moreproduktyi.jpg"/>
          <p:cNvPicPr>
            <a:picLocks noChangeAspect="1"/>
          </p:cNvPicPr>
          <p:nvPr/>
        </p:nvPicPr>
        <p:blipFill>
          <a:blip r:embed="rId2" cstate="print"/>
          <a:stretch>
            <a:fillRect/>
          </a:stretch>
        </p:blipFill>
        <p:spPr>
          <a:xfrm>
            <a:off x="2987824" y="3573016"/>
            <a:ext cx="3028889" cy="2017240"/>
          </a:xfrm>
          <a:prstGeom prst="rect">
            <a:avLst/>
          </a:prstGeom>
          <a:ln>
            <a:noFill/>
          </a:ln>
          <a:effectLst>
            <a:softEdge rad="112500"/>
          </a:effectLst>
        </p:spPr>
      </p:pic>
      <p:pic>
        <p:nvPicPr>
          <p:cNvPr id="5" name="Рисунок 4" descr="_76K7107.jpg"/>
          <p:cNvPicPr>
            <a:picLocks noChangeAspect="1"/>
          </p:cNvPicPr>
          <p:nvPr/>
        </p:nvPicPr>
        <p:blipFill>
          <a:blip r:embed="rId3" cstate="print"/>
          <a:stretch>
            <a:fillRect/>
          </a:stretch>
        </p:blipFill>
        <p:spPr>
          <a:xfrm>
            <a:off x="5652120" y="2492896"/>
            <a:ext cx="2905233" cy="1937768"/>
          </a:xfrm>
          <a:prstGeom prst="rect">
            <a:avLst/>
          </a:prstGeom>
          <a:ln>
            <a:noFill/>
          </a:ln>
          <a:effectLst>
            <a:softEdge rad="112500"/>
          </a:effectLst>
        </p:spPr>
      </p:pic>
      <p:pic>
        <p:nvPicPr>
          <p:cNvPr id="6" name="Рисунок 5" descr="sashimi6.jpg"/>
          <p:cNvPicPr>
            <a:picLocks noChangeAspect="1"/>
          </p:cNvPicPr>
          <p:nvPr/>
        </p:nvPicPr>
        <p:blipFill>
          <a:blip r:embed="rId4" cstate="print"/>
          <a:stretch>
            <a:fillRect/>
          </a:stretch>
        </p:blipFill>
        <p:spPr>
          <a:xfrm>
            <a:off x="323528" y="4581128"/>
            <a:ext cx="2995097" cy="2167880"/>
          </a:xfrm>
          <a:prstGeom prst="rect">
            <a:avLst/>
          </a:prstGeom>
          <a:ln>
            <a:noFill/>
          </a:ln>
          <a:effectLst>
            <a:softEdge rad="112500"/>
          </a:effectLst>
        </p:spPr>
      </p:pic>
    </p:spTree>
  </p:cSld>
  <p:clrMapOvr>
    <a:masterClrMapping/>
  </p:clrMapOvr>
  <p:transition>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7467600" cy="1143000"/>
          </a:xfrm>
        </p:spPr>
        <p:txBody>
          <a:bodyPr>
            <a:normAutofit/>
          </a:bodyPr>
          <a:lstStyle/>
          <a:p>
            <a:pPr algn="ctr"/>
            <a:r>
              <a:rPr lang="en-US" sz="4000" dirty="0" smtClean="0">
                <a:solidFill>
                  <a:schemeClr val="accent2">
                    <a:lumMod val="75000"/>
                  </a:schemeClr>
                </a:solidFill>
              </a:rPr>
              <a:t>Soybean</a:t>
            </a:r>
            <a:endParaRPr lang="ru-RU" sz="4000" dirty="0">
              <a:solidFill>
                <a:schemeClr val="accent2">
                  <a:lumMod val="75000"/>
                </a:schemeClr>
              </a:solidFill>
            </a:endParaRPr>
          </a:p>
        </p:txBody>
      </p:sp>
      <p:sp>
        <p:nvSpPr>
          <p:cNvPr id="3" name="Содержимое 2"/>
          <p:cNvSpPr>
            <a:spLocks noGrp="1"/>
          </p:cNvSpPr>
          <p:nvPr>
            <p:ph sz="quarter" idx="1"/>
          </p:nvPr>
        </p:nvSpPr>
        <p:spPr>
          <a:xfrm>
            <a:off x="395536" y="1196752"/>
            <a:ext cx="7467600" cy="4873752"/>
          </a:xfrm>
        </p:spPr>
        <p:txBody>
          <a:bodyPr>
            <a:normAutofit/>
          </a:bodyPr>
          <a:lstStyle/>
          <a:p>
            <a:pPr>
              <a:buNone/>
            </a:pPr>
            <a:r>
              <a:rPr lang="en-US" sz="2000" dirty="0" smtClean="0"/>
              <a:t>Soy was brought to Japan from China, it is </a:t>
            </a:r>
            <a:r>
              <a:rPr lang="en-US" sz="2000" dirty="0" smtClean="0"/>
              <a:t>used</a:t>
            </a:r>
            <a:r>
              <a:rPr lang="ru-RU" sz="2000" dirty="0" smtClean="0"/>
              <a:t> </a:t>
            </a:r>
            <a:r>
              <a:rPr lang="en-US" sz="2000" dirty="0" smtClean="0"/>
              <a:t>in </a:t>
            </a:r>
            <a:r>
              <a:rPr lang="en-US" sz="2000" dirty="0" smtClean="0"/>
              <a:t>Japanese cuisine in a variety of forms:</a:t>
            </a:r>
          </a:p>
          <a:p>
            <a:r>
              <a:rPr lang="en-US" sz="2000" dirty="0" smtClean="0"/>
              <a:t>Tofu (soybean curd or tofu) - nourishing base for many dishes.</a:t>
            </a:r>
          </a:p>
          <a:p>
            <a:r>
              <a:rPr lang="en-US" sz="2000" dirty="0" smtClean="0"/>
              <a:t>Soy sauce - condiment, is very widely used.</a:t>
            </a:r>
          </a:p>
          <a:p>
            <a:r>
              <a:rPr lang="en-US" sz="2000" dirty="0" smtClean="0"/>
              <a:t>Soybean paste miso soup.</a:t>
            </a:r>
          </a:p>
          <a:p>
            <a:r>
              <a:rPr lang="en-US" sz="2000" dirty="0" smtClean="0"/>
              <a:t>Fermented natto beans</a:t>
            </a:r>
            <a:endParaRPr lang="ru-RU" sz="2000" dirty="0"/>
          </a:p>
        </p:txBody>
      </p:sp>
      <p:pic>
        <p:nvPicPr>
          <p:cNvPr id="4" name="Рисунок 3" descr="20121022110000772l.jpg"/>
          <p:cNvPicPr>
            <a:picLocks noChangeAspect="1"/>
          </p:cNvPicPr>
          <p:nvPr/>
        </p:nvPicPr>
        <p:blipFill>
          <a:blip r:embed="rId2" cstate="print"/>
          <a:stretch>
            <a:fillRect/>
          </a:stretch>
        </p:blipFill>
        <p:spPr>
          <a:xfrm>
            <a:off x="4283968" y="3356992"/>
            <a:ext cx="3569568" cy="2098774"/>
          </a:xfrm>
          <a:prstGeom prst="rect">
            <a:avLst/>
          </a:prstGeom>
          <a:ln>
            <a:noFill/>
          </a:ln>
          <a:effectLst>
            <a:softEdge rad="112500"/>
          </a:effectLst>
        </p:spPr>
      </p:pic>
      <p:pic>
        <p:nvPicPr>
          <p:cNvPr id="5" name="Рисунок 4" descr="tofy-11.jpg"/>
          <p:cNvPicPr>
            <a:picLocks noChangeAspect="1"/>
          </p:cNvPicPr>
          <p:nvPr/>
        </p:nvPicPr>
        <p:blipFill>
          <a:blip r:embed="rId3" cstate="print"/>
          <a:stretch>
            <a:fillRect/>
          </a:stretch>
        </p:blipFill>
        <p:spPr>
          <a:xfrm>
            <a:off x="971600" y="3861048"/>
            <a:ext cx="2606040" cy="2770632"/>
          </a:xfrm>
          <a:prstGeom prst="rect">
            <a:avLst/>
          </a:prstGeom>
          <a:ln>
            <a:noFill/>
          </a:ln>
          <a:effectLst>
            <a:softEdge rad="112500"/>
          </a:effectLst>
        </p:spPr>
      </p:pic>
    </p:spTree>
  </p:cSld>
  <p:clrMapOvr>
    <a:masterClrMapping/>
  </p:clrMapOvr>
  <p:transition>
    <p:check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35696" y="2924944"/>
            <a:ext cx="7467600" cy="1143000"/>
          </a:xfrm>
        </p:spPr>
        <p:txBody>
          <a:bodyPr>
            <a:normAutofit/>
          </a:bodyPr>
          <a:lstStyle/>
          <a:p>
            <a:pPr algn="ctr"/>
            <a:r>
              <a:rPr lang="en-US" sz="6000" dirty="0" smtClean="0"/>
              <a:t>Dishes</a:t>
            </a:r>
            <a:endParaRPr lang="ru-RU" sz="6000" dirty="0"/>
          </a:p>
        </p:txBody>
      </p:sp>
      <p:pic>
        <p:nvPicPr>
          <p:cNvPr id="4" name="Рисунок 3" descr="05236.jpg"/>
          <p:cNvPicPr>
            <a:picLocks noChangeAspect="1"/>
          </p:cNvPicPr>
          <p:nvPr/>
        </p:nvPicPr>
        <p:blipFill>
          <a:blip r:embed="rId2" cstate="print"/>
          <a:stretch>
            <a:fillRect/>
          </a:stretch>
        </p:blipFill>
        <p:spPr>
          <a:xfrm>
            <a:off x="1043608" y="3356992"/>
            <a:ext cx="2516988" cy="3068960"/>
          </a:xfrm>
          <a:prstGeom prst="rect">
            <a:avLst/>
          </a:prstGeom>
          <a:ln>
            <a:noFill/>
          </a:ln>
          <a:effectLst>
            <a:softEdge rad="112500"/>
          </a:effectLst>
        </p:spPr>
      </p:pic>
      <p:pic>
        <p:nvPicPr>
          <p:cNvPr id="5" name="Рисунок 4" descr="sushico_posuda.jpg"/>
          <p:cNvPicPr>
            <a:picLocks noChangeAspect="1"/>
          </p:cNvPicPr>
          <p:nvPr/>
        </p:nvPicPr>
        <p:blipFill>
          <a:blip r:embed="rId3" cstate="print"/>
          <a:stretch>
            <a:fillRect/>
          </a:stretch>
        </p:blipFill>
        <p:spPr>
          <a:xfrm>
            <a:off x="4355976" y="4293096"/>
            <a:ext cx="3600400" cy="2400267"/>
          </a:xfrm>
          <a:prstGeom prst="rect">
            <a:avLst/>
          </a:prstGeom>
          <a:ln>
            <a:noFill/>
          </a:ln>
          <a:effectLst>
            <a:softEdge rad="112500"/>
          </a:effectLst>
        </p:spPr>
      </p:pic>
      <p:pic>
        <p:nvPicPr>
          <p:cNvPr id="6" name="Рисунок 5" descr="palochki.jpeg"/>
          <p:cNvPicPr>
            <a:picLocks noChangeAspect="1"/>
          </p:cNvPicPr>
          <p:nvPr/>
        </p:nvPicPr>
        <p:blipFill>
          <a:blip r:embed="rId4" cstate="print"/>
          <a:stretch>
            <a:fillRect/>
          </a:stretch>
        </p:blipFill>
        <p:spPr>
          <a:xfrm>
            <a:off x="323528" y="1196752"/>
            <a:ext cx="3461220" cy="1745104"/>
          </a:xfrm>
          <a:prstGeom prst="rect">
            <a:avLst/>
          </a:prstGeom>
          <a:ln>
            <a:noFill/>
          </a:ln>
          <a:effectLst>
            <a:softEdge rad="112500"/>
          </a:effectLst>
        </p:spPr>
      </p:pic>
      <p:pic>
        <p:nvPicPr>
          <p:cNvPr id="7" name="Рисунок 6" descr="original.jpg"/>
          <p:cNvPicPr>
            <a:picLocks noChangeAspect="1"/>
          </p:cNvPicPr>
          <p:nvPr/>
        </p:nvPicPr>
        <p:blipFill>
          <a:blip r:embed="rId5" cstate="print"/>
          <a:stretch>
            <a:fillRect/>
          </a:stretch>
        </p:blipFill>
        <p:spPr>
          <a:xfrm>
            <a:off x="4283968" y="188640"/>
            <a:ext cx="4134848" cy="2749674"/>
          </a:xfrm>
          <a:prstGeom prst="rect">
            <a:avLst/>
          </a:prstGeom>
          <a:ln>
            <a:noFill/>
          </a:ln>
          <a:effectLst>
            <a:softEdge rad="112500"/>
          </a:effectLst>
        </p:spPr>
      </p:pic>
    </p:spTree>
  </p:cSld>
  <p:clrMapOvr>
    <a:masterClrMapping/>
  </p:clrMapOvr>
  <p:transition>
    <p:split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16632"/>
            <a:ext cx="7467600" cy="1143000"/>
          </a:xfrm>
        </p:spPr>
        <p:txBody>
          <a:bodyPr>
            <a:normAutofit/>
          </a:bodyPr>
          <a:lstStyle/>
          <a:p>
            <a:pPr algn="ctr"/>
            <a:r>
              <a:rPr lang="en-US" dirty="0" smtClean="0">
                <a:solidFill>
                  <a:schemeClr val="accent2">
                    <a:lumMod val="75000"/>
                  </a:schemeClr>
                </a:solidFill>
              </a:rPr>
              <a:t>Bowl of soup</a:t>
            </a:r>
            <a:r>
              <a:rPr lang="en-US" dirty="0" smtClean="0"/>
              <a:t/>
            </a:r>
            <a:br>
              <a:rPr lang="en-US" dirty="0" smtClean="0"/>
            </a:br>
            <a:endParaRPr lang="ru-RU" dirty="0"/>
          </a:p>
        </p:txBody>
      </p:sp>
      <p:sp>
        <p:nvSpPr>
          <p:cNvPr id="3" name="Содержимое 2"/>
          <p:cNvSpPr>
            <a:spLocks noGrp="1"/>
          </p:cNvSpPr>
          <p:nvPr>
            <p:ph sz="quarter" idx="1"/>
          </p:nvPr>
        </p:nvSpPr>
        <p:spPr>
          <a:xfrm>
            <a:off x="395536" y="908720"/>
            <a:ext cx="7560840" cy="5544616"/>
          </a:xfrm>
        </p:spPr>
        <p:txBody>
          <a:bodyPr>
            <a:normAutofit fontScale="70000" lnSpcReduction="20000"/>
          </a:bodyPr>
          <a:lstStyle/>
          <a:p>
            <a:r>
              <a:rPr lang="en-US" dirty="0" smtClean="0"/>
              <a:t>For </a:t>
            </a:r>
            <a:r>
              <a:rPr lang="en-US" dirty="0" smtClean="0"/>
              <a:t>dishes with plenty of fluids, mostly - for soups, use a deep round bowl, resembling large salad bowl or European, with a cover of the same material as the bowl itself. Traditional European soup plate for soup, the "fields" that Japan completely uncharacteristic.</a:t>
            </a:r>
          </a:p>
          <a:p>
            <a:endParaRPr lang="en-US" dirty="0" smtClean="0"/>
          </a:p>
          <a:p>
            <a:pPr algn="ctr">
              <a:buNone/>
            </a:pPr>
            <a:r>
              <a:rPr lang="en-US" sz="4500" dirty="0" smtClean="0">
                <a:solidFill>
                  <a:schemeClr val="accent2">
                    <a:lumMod val="75000"/>
                  </a:schemeClr>
                </a:solidFill>
              </a:rPr>
              <a:t>Chopsticks</a:t>
            </a:r>
          </a:p>
          <a:p>
            <a:r>
              <a:rPr lang="en-US" dirty="0" smtClean="0"/>
              <a:t>Basic cutlery. Sticks are very diverse and are used as a universal tool for the use of any food.</a:t>
            </a:r>
          </a:p>
          <a:p>
            <a:endParaRPr lang="en-US" dirty="0" smtClean="0"/>
          </a:p>
          <a:p>
            <a:pPr algn="ctr">
              <a:buNone/>
            </a:pPr>
            <a:r>
              <a:rPr lang="en-US" sz="4500" dirty="0" smtClean="0">
                <a:solidFill>
                  <a:schemeClr val="accent2">
                    <a:lumMod val="75000"/>
                  </a:schemeClr>
                </a:solidFill>
              </a:rPr>
              <a:t>Tea things</a:t>
            </a:r>
            <a:endParaRPr lang="en-US" sz="4500" dirty="0" smtClean="0">
              <a:solidFill>
                <a:schemeClr val="accent2">
                  <a:lumMod val="75000"/>
                </a:schemeClr>
              </a:solidFill>
            </a:endParaRPr>
          </a:p>
          <a:p>
            <a:r>
              <a:rPr lang="en-US" dirty="0" smtClean="0"/>
              <a:t>Japanese teapots are usually spherical, oblate shape, or form a flattened sphere with a cut bottom. The handle of a traditional kettle is located above and attached to the teapot for two ears, located on opposite sides of the lid. In addition to traditional materials, the Japanese tea may be made of tea-things are not typical for the material, as iron.</a:t>
            </a:r>
          </a:p>
          <a:p>
            <a:r>
              <a:rPr lang="en-US" dirty="0" smtClean="0"/>
              <a:t>The Japanese cups height and diameter, or nearly the same, or the height of the diameter. Sometimes drinking tea from tiny cups, containing not more than 50 ml, but this is not the general rule.</a:t>
            </a:r>
          </a:p>
          <a:p>
            <a:r>
              <a:rPr lang="en-US" dirty="0" smtClean="0"/>
              <a:t>The cups are cylindrical or barrel-shaped, without handles.</a:t>
            </a:r>
            <a:endParaRPr lang="ru-RU" dirty="0"/>
          </a:p>
        </p:txBody>
      </p:sp>
    </p:spTree>
  </p:cSld>
  <p:clrMapOvr>
    <a:masterClrMapping/>
  </p:clrMapOvr>
  <p:transition>
    <p:wheel/>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354</TotalTime>
  <Words>1158</Words>
  <Application>Microsoft Office PowerPoint</Application>
  <PresentationFormat>Экран (4:3)</PresentationFormat>
  <Paragraphs>50</Paragraphs>
  <Slides>17</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Эркер</vt:lpstr>
      <vt:lpstr>Japanese cuisine</vt:lpstr>
      <vt:lpstr>Слайд 2</vt:lpstr>
      <vt:lpstr>The most characteristic features of Japanese cuisine:</vt:lpstr>
      <vt:lpstr>Ingredients</vt:lpstr>
      <vt:lpstr>Rice</vt:lpstr>
      <vt:lpstr>Seafood</vt:lpstr>
      <vt:lpstr>Soybean</vt:lpstr>
      <vt:lpstr>Dishes</vt:lpstr>
      <vt:lpstr>Bowl of soup </vt:lpstr>
      <vt:lpstr>Popular Japanese meals</vt:lpstr>
      <vt:lpstr>sushi</vt:lpstr>
      <vt:lpstr>Soups</vt:lpstr>
      <vt:lpstr>The Japanese tea ceremony</vt:lpstr>
      <vt:lpstr>Слайд 14</vt:lpstr>
      <vt:lpstr>Place of the ceremony</vt:lpstr>
      <vt:lpstr>conclusion</vt:lpstr>
      <vt:lpstr>Слайд 17</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Настя</dc:creator>
  <cp:lastModifiedBy>Настя</cp:lastModifiedBy>
  <cp:revision>36</cp:revision>
  <dcterms:created xsi:type="dcterms:W3CDTF">2013-02-01T14:55:58Z</dcterms:created>
  <dcterms:modified xsi:type="dcterms:W3CDTF">2013-02-01T20:50:11Z</dcterms:modified>
</cp:coreProperties>
</file>