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59" r:id="rId4"/>
    <p:sldId id="261" r:id="rId5"/>
    <p:sldId id="257" r:id="rId6"/>
    <p:sldId id="270" r:id="rId7"/>
    <p:sldId id="271" r:id="rId8"/>
    <p:sldId id="273" r:id="rId9"/>
    <p:sldId id="272" r:id="rId10"/>
    <p:sldId id="267" r:id="rId11"/>
    <p:sldId id="268" r:id="rId12"/>
    <p:sldId id="269" r:id="rId13"/>
    <p:sldId id="274" r:id="rId14"/>
    <p:sldId id="275" r:id="rId15"/>
    <p:sldId id="276" r:id="rId16"/>
    <p:sldId id="260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4E01066-146F-444E-8102-D19B1075036A}">
          <p14:sldIdLst>
            <p14:sldId id="256"/>
            <p14:sldId id="258"/>
            <p14:sldId id="259"/>
            <p14:sldId id="261"/>
            <p14:sldId id="257"/>
            <p14:sldId id="270"/>
            <p14:sldId id="271"/>
            <p14:sldId id="273"/>
            <p14:sldId id="272"/>
            <p14:sldId id="267"/>
            <p14:sldId id="268"/>
            <p14:sldId id="269"/>
            <p14:sldId id="274"/>
            <p14:sldId id="275"/>
            <p14:sldId id="276"/>
            <p14:sldId id="260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19D952-E957-4011-9646-04998290E3A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B6F893-77BA-42C0-BB63-C82A71647C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87737"/>
            <a:ext cx="8424936" cy="1731982"/>
          </a:xfrm>
        </p:spPr>
        <p:txBody>
          <a:bodyPr/>
          <a:lstStyle/>
          <a:p>
            <a:r>
              <a:rPr lang="uk-UA" dirty="0">
                <a:latin typeface="+mn-lt"/>
              </a:rPr>
              <a:t>Будівництво на </a:t>
            </a:r>
            <a:r>
              <a:rPr lang="uk-UA" dirty="0" smtClean="0">
                <a:latin typeface="+mn-lt"/>
              </a:rPr>
              <a:t>Тернопільщині</a:t>
            </a:r>
            <a:r>
              <a:rPr lang="uk-UA" dirty="0">
                <a:latin typeface="+mn-lt"/>
              </a:rPr>
              <a:t>, </a:t>
            </a:r>
            <a:r>
              <a:rPr lang="uk-UA" dirty="0" smtClean="0">
                <a:latin typeface="+mn-lt"/>
              </a:rPr>
              <a:t>Чернігівщині,Полтавщині</a:t>
            </a:r>
            <a:endParaRPr lang="ru-RU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5400" dirty="0" smtClean="0"/>
              <a:t>Х</a:t>
            </a:r>
            <a:r>
              <a:rPr lang="en-US" sz="5400" dirty="0" smtClean="0"/>
              <a:t>V</a:t>
            </a:r>
            <a:r>
              <a:rPr lang="uk-UA" sz="5400" dirty="0" smtClean="0"/>
              <a:t>І</a:t>
            </a:r>
            <a:r>
              <a:rPr lang="en-US" sz="5400" dirty="0" smtClean="0"/>
              <a:t>I-XVIII </a:t>
            </a:r>
            <a:r>
              <a:rPr lang="uk-UA" sz="5400" dirty="0" smtClean="0"/>
              <a:t>століття.</a:t>
            </a:r>
          </a:p>
          <a:p>
            <a:r>
              <a:rPr lang="uk-UA" sz="5400" dirty="0" smtClean="0"/>
              <a:t>Почаївська лавра.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6581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88640"/>
            <a:ext cx="7704856" cy="57690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803750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Почаєвська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лавра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73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Домініканський</a:t>
            </a:r>
            <a:r>
              <a:rPr lang="ru-RU" sz="2000" dirty="0"/>
              <a:t> костел у </a:t>
            </a:r>
            <a:r>
              <a:rPr lang="ru-RU" sz="2000" dirty="0" err="1"/>
              <a:t>Тернополі</a:t>
            </a:r>
            <a:r>
              <a:rPr lang="ru-RU" sz="2000" dirty="0"/>
              <a:t> – </a:t>
            </a:r>
            <a:r>
              <a:rPr lang="ru-RU" sz="2000" dirty="0" err="1"/>
              <a:t>єдиний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збережених</a:t>
            </a:r>
            <a:r>
              <a:rPr lang="ru-RU" sz="2000" dirty="0"/>
              <a:t> </a:t>
            </a:r>
            <a:r>
              <a:rPr lang="ru-RU" sz="2000" dirty="0" err="1"/>
              <a:t>римо-католицьких</a:t>
            </a:r>
            <a:r>
              <a:rPr lang="ru-RU" sz="2000" dirty="0"/>
              <a:t> </a:t>
            </a:r>
            <a:r>
              <a:rPr lang="ru-RU" sz="2000" dirty="0" err="1"/>
              <a:t>храмів</a:t>
            </a:r>
            <a:r>
              <a:rPr lang="ru-RU" sz="2000" dirty="0"/>
              <a:t> в </a:t>
            </a:r>
            <a:r>
              <a:rPr lang="ru-RU" sz="2000" dirty="0" err="1"/>
              <a:t>центрі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, </a:t>
            </a:r>
            <a:r>
              <a:rPr lang="ru-RU" sz="2000" dirty="0" err="1"/>
              <a:t>пам'ятка</a:t>
            </a:r>
            <a:r>
              <a:rPr lang="ru-RU" sz="2000" dirty="0"/>
              <a:t> </a:t>
            </a:r>
            <a:r>
              <a:rPr lang="ru-RU" sz="2000" dirty="0" err="1"/>
              <a:t>архітектури</a:t>
            </a:r>
            <a:r>
              <a:rPr lang="ru-RU" sz="2000" dirty="0"/>
              <a:t> </a:t>
            </a:r>
            <a:r>
              <a:rPr lang="en-US" sz="2000" dirty="0"/>
              <a:t>XVIII </a:t>
            </a:r>
            <a:r>
              <a:rPr lang="ru-RU" sz="2000" dirty="0" err="1"/>
              <a:t>століття</a:t>
            </a:r>
            <a:r>
              <a:rPr lang="ru-RU" sz="2000" dirty="0"/>
              <a:t> у </a:t>
            </a:r>
            <a:r>
              <a:rPr lang="ru-RU" sz="2000" dirty="0" err="1"/>
              <a:t>стилі</a:t>
            </a:r>
            <a:r>
              <a:rPr lang="ru-RU" sz="2000" dirty="0"/>
              <a:t> </a:t>
            </a:r>
            <a:r>
              <a:rPr lang="ru-RU" sz="2000" dirty="0" err="1"/>
              <a:t>бароко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збудований</a:t>
            </a:r>
            <a:r>
              <a:rPr lang="ru-RU" sz="2000" dirty="0"/>
              <a:t> у 1749-1779 роках на </a:t>
            </a:r>
            <a:r>
              <a:rPr lang="ru-RU" sz="2000" dirty="0" err="1"/>
              <a:t>розі</a:t>
            </a:r>
            <a:r>
              <a:rPr lang="ru-RU" sz="2000" dirty="0"/>
              <a:t> </a:t>
            </a:r>
            <a:r>
              <a:rPr lang="ru-RU" sz="2000" dirty="0" err="1"/>
              <a:t>тогочасних</a:t>
            </a:r>
            <a:r>
              <a:rPr lang="ru-RU" sz="2000" dirty="0"/>
              <a:t> </a:t>
            </a:r>
            <a:r>
              <a:rPr lang="ru-RU" sz="2000" dirty="0" err="1"/>
              <a:t>міських</a:t>
            </a:r>
            <a:r>
              <a:rPr lang="ru-RU" sz="2000" dirty="0"/>
              <a:t> </a:t>
            </a:r>
            <a:r>
              <a:rPr lang="ru-RU" sz="2000" dirty="0" err="1"/>
              <a:t>валів</a:t>
            </a:r>
            <a:r>
              <a:rPr lang="ru-RU" sz="2000" dirty="0"/>
              <a:t>, на </a:t>
            </a:r>
            <a:r>
              <a:rPr lang="ru-RU" sz="2000" dirty="0" err="1"/>
              <a:t>місці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православної</a:t>
            </a:r>
            <a:r>
              <a:rPr lang="ru-RU" sz="2000" dirty="0"/>
              <a:t> </a:t>
            </a:r>
            <a:r>
              <a:rPr lang="ru-RU" sz="2000" dirty="0" err="1"/>
              <a:t>Марійської</a:t>
            </a:r>
            <a:r>
              <a:rPr lang="ru-RU" sz="2000" dirty="0"/>
              <a:t> церкви, яка на той час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пошкоджена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татарських</a:t>
            </a:r>
            <a:r>
              <a:rPr lang="ru-RU" sz="2000" dirty="0"/>
              <a:t> </a:t>
            </a:r>
            <a:r>
              <a:rPr lang="ru-RU" sz="2000" dirty="0" err="1"/>
              <a:t>набігів</a:t>
            </a:r>
            <a:r>
              <a:rPr lang="ru-RU" sz="2000" dirty="0"/>
              <a:t>. </a:t>
            </a:r>
            <a:r>
              <a:rPr lang="ru-RU" sz="2000" dirty="0" err="1"/>
              <a:t>Тодішній</a:t>
            </a:r>
            <a:r>
              <a:rPr lang="ru-RU" sz="2000" dirty="0"/>
              <a:t> </a:t>
            </a:r>
            <a:r>
              <a:rPr lang="ru-RU" sz="2000" dirty="0" err="1"/>
              <a:t>власник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і </a:t>
            </a:r>
            <a:r>
              <a:rPr lang="ru-RU" sz="2000" dirty="0" err="1"/>
              <a:t>коронний</a:t>
            </a:r>
            <a:r>
              <a:rPr lang="ru-RU" sz="2000" dirty="0"/>
              <a:t> </a:t>
            </a:r>
            <a:r>
              <a:rPr lang="ru-RU" sz="2000" dirty="0" err="1"/>
              <a:t>гетьман</a:t>
            </a:r>
            <a:r>
              <a:rPr lang="ru-RU" sz="2000" dirty="0"/>
              <a:t> </a:t>
            </a:r>
            <a:r>
              <a:rPr lang="ru-RU" sz="2000" dirty="0" err="1"/>
              <a:t>Речі</a:t>
            </a:r>
            <a:r>
              <a:rPr lang="ru-RU" sz="2000" dirty="0"/>
              <a:t> </a:t>
            </a:r>
            <a:r>
              <a:rPr lang="ru-RU" sz="2000" dirty="0" err="1"/>
              <a:t>Посполитої</a:t>
            </a:r>
            <a:r>
              <a:rPr lang="ru-RU" sz="2000" dirty="0"/>
              <a:t> Юзеф </a:t>
            </a:r>
            <a:r>
              <a:rPr lang="ru-RU" sz="2000" dirty="0" err="1"/>
              <a:t>Потоцький</a:t>
            </a:r>
            <a:r>
              <a:rPr lang="ru-RU" sz="2000" dirty="0"/>
              <a:t> заборонив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реставрувати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видав</a:t>
            </a:r>
            <a:r>
              <a:rPr lang="ru-RU" sz="2000" dirty="0"/>
              <a:t> акт на </a:t>
            </a:r>
            <a:r>
              <a:rPr lang="ru-RU" sz="2000" dirty="0" err="1"/>
              <a:t>будівництво</a:t>
            </a:r>
            <a:r>
              <a:rPr lang="ru-RU" sz="2000" dirty="0"/>
              <a:t> </a:t>
            </a:r>
            <a:r>
              <a:rPr lang="ru-RU" sz="2000" dirty="0" err="1"/>
              <a:t>римо-католицького</a:t>
            </a:r>
            <a:r>
              <a:rPr lang="ru-RU" sz="2000" dirty="0"/>
              <a:t> костелу. Проект храму </a:t>
            </a:r>
            <a:r>
              <a:rPr lang="ru-RU" sz="2000" dirty="0" err="1"/>
              <a:t>виконав</a:t>
            </a:r>
            <a:r>
              <a:rPr lang="ru-RU" sz="2000" dirty="0"/>
              <a:t> </a:t>
            </a:r>
            <a:r>
              <a:rPr lang="ru-RU" sz="2000" dirty="0" err="1"/>
              <a:t>польський</a:t>
            </a:r>
            <a:r>
              <a:rPr lang="ru-RU" sz="2000" dirty="0"/>
              <a:t> </a:t>
            </a:r>
            <a:r>
              <a:rPr lang="ru-RU" sz="2000" dirty="0" err="1"/>
              <a:t>архітектор</a:t>
            </a:r>
            <a:r>
              <a:rPr lang="ru-RU" sz="2000" dirty="0"/>
              <a:t> Август </a:t>
            </a:r>
            <a:r>
              <a:rPr lang="ru-RU" sz="2000" dirty="0" err="1"/>
              <a:t>Мощинський</a:t>
            </a:r>
            <a:r>
              <a:rPr lang="ru-RU" sz="2000" dirty="0"/>
              <a:t>, </a:t>
            </a:r>
            <a:r>
              <a:rPr lang="ru-RU" sz="2000" dirty="0" err="1"/>
              <a:t>чоловік</a:t>
            </a:r>
            <a:r>
              <a:rPr lang="ru-RU" sz="2000" dirty="0"/>
              <a:t> </a:t>
            </a:r>
            <a:r>
              <a:rPr lang="ru-RU" sz="2000" dirty="0" err="1"/>
              <a:t>Теофілії</a:t>
            </a:r>
            <a:r>
              <a:rPr lang="ru-RU" sz="2000" dirty="0"/>
              <a:t> </a:t>
            </a:r>
            <a:r>
              <a:rPr lang="ru-RU" sz="2000" dirty="0" err="1"/>
              <a:t>Потоцької</a:t>
            </a:r>
            <a:r>
              <a:rPr lang="ru-RU" sz="2000" dirty="0"/>
              <a:t>, внучки </a:t>
            </a:r>
            <a:r>
              <a:rPr lang="ru-RU" sz="2000" dirty="0" err="1"/>
              <a:t>фундатора</a:t>
            </a:r>
            <a:r>
              <a:rPr lang="ru-RU" sz="2000" dirty="0"/>
              <a:t> костелу. </a:t>
            </a:r>
            <a:r>
              <a:rPr lang="ru-RU" sz="2000" dirty="0" err="1"/>
              <a:t>Він</a:t>
            </a:r>
            <a:r>
              <a:rPr lang="ru-RU" sz="2000" dirty="0"/>
              <a:t> є </a:t>
            </a:r>
            <a:r>
              <a:rPr lang="ru-RU" sz="2000" dirty="0" err="1"/>
              <a:t>також</a:t>
            </a:r>
            <a:r>
              <a:rPr lang="ru-RU" sz="2000" dirty="0"/>
              <a:t> автором </a:t>
            </a:r>
            <a:r>
              <a:rPr lang="ru-RU" sz="2000" dirty="0" err="1"/>
              <a:t>Троїцького</a:t>
            </a:r>
            <a:r>
              <a:rPr lang="ru-RU" sz="2000" dirty="0"/>
              <a:t> костелу в </a:t>
            </a:r>
            <a:r>
              <a:rPr lang="ru-RU" sz="2000" dirty="0" err="1"/>
              <a:t>Микулинцях</a:t>
            </a:r>
            <a:r>
              <a:rPr lang="ru-RU" sz="2000" dirty="0"/>
              <a:t>. В </a:t>
            </a:r>
            <a:r>
              <a:rPr lang="ru-RU" sz="2000" dirty="0" err="1"/>
              <a:t>первісному</a:t>
            </a:r>
            <a:r>
              <a:rPr lang="ru-RU" sz="2000" dirty="0"/>
              <a:t> </a:t>
            </a:r>
            <a:r>
              <a:rPr lang="ru-RU" sz="2000" dirty="0" err="1"/>
              <a:t>плані</a:t>
            </a:r>
            <a:r>
              <a:rPr lang="ru-RU" sz="2000" dirty="0"/>
              <a:t> </a:t>
            </a:r>
            <a:r>
              <a:rPr lang="ru-RU" sz="2000" dirty="0" err="1"/>
              <a:t>Мощинський</a:t>
            </a:r>
            <a:r>
              <a:rPr lang="ru-RU" sz="2000" dirty="0"/>
              <a:t> </a:t>
            </a:r>
            <a:r>
              <a:rPr lang="ru-RU" sz="2000" dirty="0" err="1"/>
              <a:t>відводив</a:t>
            </a:r>
            <a:r>
              <a:rPr lang="ru-RU" sz="2000" dirty="0"/>
              <a:t> </a:t>
            </a:r>
            <a:r>
              <a:rPr lang="ru-RU" sz="2000" dirty="0" err="1"/>
              <a:t>домінуючу</a:t>
            </a:r>
            <a:r>
              <a:rPr lang="ru-RU" sz="2000" dirty="0"/>
              <a:t> роль куполу на </a:t>
            </a:r>
            <a:r>
              <a:rPr lang="ru-RU" sz="2000" dirty="0" err="1"/>
              <a:t>зразок</a:t>
            </a:r>
            <a:r>
              <a:rPr lang="ru-RU" sz="2000" dirty="0"/>
              <a:t> собору св. Петра в </a:t>
            </a:r>
            <a:r>
              <a:rPr lang="ru-RU" sz="2000" dirty="0" err="1"/>
              <a:t>Римі</a:t>
            </a:r>
            <a:r>
              <a:rPr lang="ru-RU" sz="2000" dirty="0"/>
              <a:t>, </a:t>
            </a:r>
            <a:r>
              <a:rPr lang="ru-RU" sz="2000" dirty="0" err="1"/>
              <a:t>вежі</a:t>
            </a:r>
            <a:r>
              <a:rPr lang="ru-RU" sz="2000" dirty="0"/>
              <a:t> </a:t>
            </a:r>
            <a:r>
              <a:rPr lang="ru-RU" sz="2000" dirty="0" err="1"/>
              <a:t>мали</a:t>
            </a:r>
            <a:r>
              <a:rPr lang="ru-RU" sz="2000" dirty="0"/>
              <a:t> бути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нижчими</a:t>
            </a:r>
            <a:r>
              <a:rPr lang="ru-RU" sz="2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Домініканський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костел</a:t>
            </a:r>
          </a:p>
        </p:txBody>
      </p:sp>
    </p:spTree>
    <p:extLst>
      <p:ext uri="{BB962C8B-B14F-4D97-AF65-F5344CB8AC3E}">
        <p14:creationId xmlns:p14="http://schemas.microsoft.com/office/powerpoint/2010/main" val="1155138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107504"/>
            <a:ext cx="5328592" cy="71047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809430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Домініканський костел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468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5892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vi-VN" dirty="0" smtClean="0"/>
              <a:t>Кременецький колегіум— </a:t>
            </a:r>
            <a:r>
              <a:rPr lang="vi-VN" dirty="0"/>
              <a:t>навчальний заклад при монастирі ордену єзуїтів в місті Кременець. Існував з 1743 по 1773 роки як колегіум, в 1803–1819 — як гімназія, з 1819 по 1833 — як ліцей. Після закриття був відновлений в </a:t>
            </a:r>
            <a:r>
              <a:rPr lang="en-US" dirty="0"/>
              <a:t>XX </a:t>
            </a:r>
            <a:r>
              <a:rPr lang="vi-VN" dirty="0"/>
              <a:t>столітті за польської влади</a:t>
            </a:r>
            <a:r>
              <a:rPr lang="vi-VN" dirty="0" smtClean="0"/>
              <a:t>.</a:t>
            </a:r>
            <a:endParaRPr lang="uk-UA" dirty="0" smtClean="0"/>
          </a:p>
          <a:p>
            <a:r>
              <a:rPr lang="ru-RU" dirty="0" err="1"/>
              <a:t>Колегіум</a:t>
            </a:r>
            <a:r>
              <a:rPr lang="ru-RU" dirty="0"/>
              <a:t> </a:t>
            </a:r>
            <a:r>
              <a:rPr lang="ru-RU" dirty="0" err="1"/>
              <a:t>єзуїтів</a:t>
            </a:r>
            <a:r>
              <a:rPr lang="ru-RU" dirty="0"/>
              <a:t> у </a:t>
            </a:r>
            <a:r>
              <a:rPr lang="ru-RU" dirty="0" err="1"/>
              <a:t>Крем'янці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1720 року князь </a:t>
            </a:r>
            <a:r>
              <a:rPr lang="ru-RU" dirty="0" err="1"/>
              <a:t>Міхал</a:t>
            </a:r>
            <a:r>
              <a:rPr lang="ru-RU" dirty="0"/>
              <a:t> </a:t>
            </a:r>
            <a:r>
              <a:rPr lang="ru-RU" dirty="0" err="1"/>
              <a:t>Сервацій</a:t>
            </a:r>
            <a:r>
              <a:rPr lang="ru-RU" dirty="0"/>
              <a:t> </a:t>
            </a:r>
            <a:r>
              <a:rPr lang="ru-RU" dirty="0" err="1"/>
              <a:t>Вишневецький</a:t>
            </a:r>
            <a:r>
              <a:rPr lang="ru-RU" dirty="0"/>
              <a:t>.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розпочато</a:t>
            </a:r>
            <a:r>
              <a:rPr lang="ru-RU" dirty="0"/>
              <a:t> коштом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Вишневецьких</a:t>
            </a:r>
            <a:r>
              <a:rPr lang="ru-RU" dirty="0"/>
              <a:t> в 1731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тривало</a:t>
            </a:r>
            <a:r>
              <a:rPr lang="ru-RU" dirty="0"/>
              <a:t> до 1743 року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Архітектурний</a:t>
            </a:r>
            <a:r>
              <a:rPr lang="ru-RU" dirty="0"/>
              <a:t> комплекс </a:t>
            </a:r>
            <a:r>
              <a:rPr lang="ru-RU" dirty="0" err="1"/>
              <a:t>поєднав</a:t>
            </a:r>
            <a:r>
              <a:rPr lang="ru-RU" dirty="0"/>
              <a:t> костел, </a:t>
            </a:r>
            <a:r>
              <a:rPr lang="ru-RU" dirty="0" err="1"/>
              <a:t>келії</a:t>
            </a:r>
            <a:r>
              <a:rPr lang="ru-RU" dirty="0"/>
              <a:t> та два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корпуси</a:t>
            </a:r>
            <a:r>
              <a:rPr lang="ru-RU" dirty="0"/>
              <a:t>. </a:t>
            </a:r>
            <a:r>
              <a:rPr lang="ru-RU" dirty="0" err="1"/>
              <a:t>Єзуїти</a:t>
            </a:r>
            <a:r>
              <a:rPr lang="ru-RU" dirty="0"/>
              <a:t> </a:t>
            </a:r>
            <a:r>
              <a:rPr lang="ru-RU" dirty="0" err="1"/>
              <a:t>присвятили</a:t>
            </a:r>
            <a:r>
              <a:rPr lang="ru-RU" dirty="0"/>
              <a:t> костел </a:t>
            </a:r>
            <a:r>
              <a:rPr lang="ru-RU" dirty="0" err="1"/>
              <a:t>засновнику</a:t>
            </a:r>
            <a:r>
              <a:rPr lang="ru-RU" dirty="0"/>
              <a:t> ордена </a:t>
            </a:r>
            <a:r>
              <a:rPr lang="ru-RU" dirty="0" err="1"/>
              <a:t>Ігнатію</a:t>
            </a:r>
            <a:r>
              <a:rPr lang="ru-RU" dirty="0"/>
              <a:t> </a:t>
            </a:r>
            <a:r>
              <a:rPr lang="ru-RU" dirty="0" err="1"/>
              <a:t>Лойолі</a:t>
            </a:r>
            <a:r>
              <a:rPr lang="ru-RU" dirty="0"/>
              <a:t> та святому </a:t>
            </a:r>
            <a:r>
              <a:rPr lang="ru-RU" dirty="0" err="1"/>
              <a:t>Станіславу</a:t>
            </a:r>
            <a:r>
              <a:rPr lang="ru-RU" dirty="0"/>
              <a:t> </a:t>
            </a:r>
            <a:r>
              <a:rPr lang="ru-RU" dirty="0" err="1"/>
              <a:t>Костці</a:t>
            </a:r>
            <a:r>
              <a:rPr lang="ru-RU" dirty="0"/>
              <a:t>. В </a:t>
            </a:r>
            <a:r>
              <a:rPr lang="ru-RU" dirty="0" err="1"/>
              <a:t>колегіумі</a:t>
            </a:r>
            <a:r>
              <a:rPr lang="ru-RU" dirty="0"/>
              <a:t> велась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для </a:t>
            </a:r>
            <a:r>
              <a:rPr lang="ru-RU" dirty="0" err="1"/>
              <a:t>єзуїтських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Кременецький колегіум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232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914101" cy="5935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803750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Кременецький колегіум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895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78064"/>
            <a:ext cx="7131331" cy="4679936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Чернігівщина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78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Собор </a:t>
            </a:r>
            <a:r>
              <a:rPr lang="uk-UA" sz="3200" dirty="0"/>
              <a:t>Різдва Богородиці у Козельці (1752-1763), споруджений  на замовлення графині Н. </a:t>
            </a:r>
            <a:r>
              <a:rPr lang="uk-UA" sz="3200" dirty="0" err="1"/>
              <a:t>Розумовської</a:t>
            </a:r>
            <a:r>
              <a:rPr lang="uk-UA" sz="3200" dirty="0"/>
              <a:t> (арх. І. Григорович – Барський і А. </a:t>
            </a:r>
            <a:r>
              <a:rPr lang="uk-UA" sz="3200" dirty="0" err="1"/>
              <a:t>Квасов</a:t>
            </a:r>
            <a:r>
              <a:rPr lang="uk-UA" sz="3200" dirty="0"/>
              <a:t>). Цей собор є прикладом п</a:t>
            </a:r>
            <a:r>
              <a:rPr lang="en-US" sz="3200" dirty="0"/>
              <a:t>’</a:t>
            </a:r>
            <a:r>
              <a:rPr lang="uk-UA" sz="3200" dirty="0" err="1"/>
              <a:t>ятизрубного</a:t>
            </a:r>
            <a:r>
              <a:rPr lang="uk-UA" sz="3200" dirty="0"/>
              <a:t> і п</a:t>
            </a:r>
            <a:r>
              <a:rPr lang="en-US" sz="3200" dirty="0"/>
              <a:t>’</a:t>
            </a:r>
            <a:r>
              <a:rPr lang="uk-UA" sz="3200" dirty="0" err="1"/>
              <a:t>ятибанного</a:t>
            </a:r>
            <a:r>
              <a:rPr lang="uk-UA" sz="3200" dirty="0"/>
              <a:t> архітектурного вирішення, зазнає впливу двірського рококо і класицизму що приходить йому на зміну.  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Собор Різдва Богородиці</a:t>
            </a:r>
          </a:p>
        </p:txBody>
      </p:sp>
    </p:spTree>
    <p:extLst>
      <p:ext uri="{BB962C8B-B14F-4D97-AF65-F5344CB8AC3E}">
        <p14:creationId xmlns:p14="http://schemas.microsoft.com/office/powerpoint/2010/main" val="4121562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803750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Собор Різдва Богородиці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C:\Documents and Settings\Стас\Мои документы\Мои рисунки\Урок 3 (10 клас)\Собор Різдва богородиці у Козельці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88640"/>
            <a:ext cx="5795766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635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05201" cy="4421013"/>
          </a:xfrm>
        </p:spPr>
        <p:txBody>
          <a:bodyPr>
            <a:normAutofit/>
          </a:bodyPr>
          <a:lstStyle/>
          <a:p>
            <a:r>
              <a:rPr lang="uk-UA" sz="3200" dirty="0"/>
              <a:t>Троїцький собор у Чернігові (1679-1695) споруджений коштами гетьмана І. Самойловича за планом арх. Й. </a:t>
            </a:r>
            <a:r>
              <a:rPr lang="uk-UA" sz="3200" dirty="0" err="1"/>
              <a:t>Баптіста</a:t>
            </a:r>
            <a:r>
              <a:rPr lang="uk-UA" sz="3200" dirty="0"/>
              <a:t>. У ньому поєднані композиційні принципи давньоруської, української та західноєвропейської архітектури. Він стрункий за пропорціями, динамічний за грою мас.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Троїцький собор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040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808945" cy="52027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Троїцький 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собор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480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88841"/>
            <a:ext cx="8712968" cy="4536504"/>
          </a:xfrm>
        </p:spPr>
        <p:txBody>
          <a:bodyPr>
            <a:noAutofit/>
          </a:bodyPr>
          <a:lstStyle/>
          <a:p>
            <a:r>
              <a:rPr lang="ru-RU" sz="2800" b="1" dirty="0"/>
              <a:t> </a:t>
            </a:r>
            <a:r>
              <a:rPr lang="ru-RU" sz="2800" dirty="0" err="1"/>
              <a:t>Соціально-економічний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другої</a:t>
            </a:r>
            <a:r>
              <a:rPr lang="ru-RU" sz="2800" dirty="0"/>
              <a:t> </a:t>
            </a:r>
            <a:r>
              <a:rPr lang="ru-RU" sz="2800" dirty="0" err="1"/>
              <a:t>половини</a:t>
            </a:r>
            <a:r>
              <a:rPr lang="ru-RU" sz="2800" dirty="0"/>
              <a:t> </a:t>
            </a:r>
            <a:r>
              <a:rPr lang="en-US" sz="2800" dirty="0"/>
              <a:t>XVII–XVIII </a:t>
            </a:r>
            <a:r>
              <a:rPr lang="ru-RU" sz="2800" dirty="0"/>
              <a:t>ст., </a:t>
            </a:r>
            <a:r>
              <a:rPr lang="ru-RU" sz="2800" dirty="0" err="1"/>
              <a:t>культурні</a:t>
            </a:r>
            <a:r>
              <a:rPr lang="ru-RU" sz="2800" dirty="0"/>
              <a:t> </a:t>
            </a:r>
            <a:r>
              <a:rPr lang="ru-RU" sz="2800" dirty="0" err="1"/>
              <a:t>зв’язки</a:t>
            </a:r>
            <a:r>
              <a:rPr lang="ru-RU" sz="2800" dirty="0"/>
              <a:t> </a:t>
            </a:r>
            <a:r>
              <a:rPr lang="ru-RU" sz="2800" dirty="0" err="1"/>
              <a:t>східнослов’янських</a:t>
            </a:r>
            <a:r>
              <a:rPr lang="ru-RU" sz="2800" dirty="0"/>
              <a:t> </a:t>
            </a:r>
            <a:r>
              <a:rPr lang="ru-RU" sz="2800" dirty="0" err="1"/>
              <a:t>народів</a:t>
            </a:r>
            <a:r>
              <a:rPr lang="ru-RU" sz="2800" dirty="0"/>
              <a:t>, </a:t>
            </a:r>
            <a:r>
              <a:rPr lang="ru-RU" sz="2800" dirty="0" err="1"/>
              <a:t>вплив</a:t>
            </a:r>
            <a:r>
              <a:rPr lang="ru-RU" sz="2800" dirty="0"/>
              <a:t> </a:t>
            </a:r>
            <a:r>
              <a:rPr lang="ru-RU" sz="2800" dirty="0" err="1"/>
              <a:t>європейського</a:t>
            </a:r>
            <a:r>
              <a:rPr lang="ru-RU" sz="2800" dirty="0"/>
              <a:t> </a:t>
            </a:r>
            <a:r>
              <a:rPr lang="ru-RU" sz="2800" dirty="0" err="1"/>
              <a:t>мистецтва</a:t>
            </a:r>
            <a:r>
              <a:rPr lang="ru-RU" sz="2800" dirty="0"/>
              <a:t> </a:t>
            </a:r>
            <a:r>
              <a:rPr lang="ru-RU" sz="2800" dirty="0" err="1"/>
              <a:t>зумовили</a:t>
            </a:r>
            <a:r>
              <a:rPr lang="ru-RU" sz="2800" dirty="0"/>
              <a:t> </a:t>
            </a:r>
            <a:r>
              <a:rPr lang="ru-RU" sz="2800" dirty="0" err="1"/>
              <a:t>багатство</a:t>
            </a:r>
            <a:r>
              <a:rPr lang="ru-RU" sz="2800" dirty="0"/>
              <a:t> </a:t>
            </a:r>
            <a:r>
              <a:rPr lang="ru-RU" sz="2800" dirty="0" err="1"/>
              <a:t>архітектури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. Вона </a:t>
            </a:r>
            <a:r>
              <a:rPr lang="ru-RU" sz="2800" dirty="0" err="1"/>
              <a:t>розвивалася</a:t>
            </a:r>
            <a:r>
              <a:rPr lang="ru-RU" sz="2800" dirty="0"/>
              <a:t> на </a:t>
            </a:r>
            <a:r>
              <a:rPr lang="ru-RU" sz="2800" dirty="0" err="1"/>
              <a:t>міцному</a:t>
            </a:r>
            <a:r>
              <a:rPr lang="ru-RU" sz="2800" dirty="0"/>
              <a:t> </a:t>
            </a:r>
            <a:r>
              <a:rPr lang="ru-RU" sz="2800" dirty="0" err="1"/>
              <a:t>грунті</a:t>
            </a:r>
            <a:r>
              <a:rPr lang="ru-RU" sz="2800" dirty="0"/>
              <a:t> </a:t>
            </a:r>
            <a:r>
              <a:rPr lang="ru-RU" sz="2800" dirty="0" err="1"/>
              <a:t>багатовікової</a:t>
            </a:r>
            <a:r>
              <a:rPr lang="ru-RU" sz="2800" dirty="0"/>
              <a:t> </a:t>
            </a:r>
            <a:r>
              <a:rPr lang="ru-RU" sz="2800" dirty="0" err="1"/>
              <a:t>вітчизняної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 і </a:t>
            </a:r>
            <a:r>
              <a:rPr lang="ru-RU" sz="2800" dirty="0" err="1"/>
              <a:t>увібрала</a:t>
            </a:r>
            <a:r>
              <a:rPr lang="ru-RU" sz="2800" dirty="0"/>
              <a:t> в себе </a:t>
            </a:r>
            <a:r>
              <a:rPr lang="ru-RU" sz="2800" dirty="0" err="1"/>
              <a:t>кращі</a:t>
            </a:r>
            <a:r>
              <a:rPr lang="ru-RU" sz="2800" dirty="0"/>
              <a:t> </a:t>
            </a: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dirty="0" err="1"/>
              <a:t>європейського</a:t>
            </a:r>
            <a:r>
              <a:rPr lang="ru-RU" sz="2800" dirty="0"/>
              <a:t> </a:t>
            </a:r>
            <a:r>
              <a:rPr lang="ru-RU" sz="2800" dirty="0" err="1"/>
              <a:t>мистецтва</a:t>
            </a:r>
            <a:r>
              <a:rPr lang="ru-RU" sz="2800" dirty="0"/>
              <a:t>, в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утвердився</a:t>
            </a:r>
            <a:r>
              <a:rPr lang="ru-RU" sz="2800" dirty="0"/>
              <a:t> </a:t>
            </a:r>
            <a:r>
              <a:rPr lang="ru-RU" sz="2800" dirty="0" err="1"/>
              <a:t>новий</a:t>
            </a:r>
            <a:r>
              <a:rPr lang="ru-RU" sz="2800" dirty="0"/>
              <a:t> </a:t>
            </a:r>
            <a:r>
              <a:rPr lang="ru-RU" sz="2800" dirty="0" err="1"/>
              <a:t>стильовий</a:t>
            </a:r>
            <a:r>
              <a:rPr lang="ru-RU" sz="2800" dirty="0"/>
              <a:t> </a:t>
            </a:r>
            <a:r>
              <a:rPr lang="ru-RU" sz="2800" dirty="0" err="1"/>
              <a:t>напрям</a:t>
            </a:r>
            <a:r>
              <a:rPr lang="ru-RU" sz="2800" dirty="0"/>
              <a:t> </a:t>
            </a:r>
            <a:r>
              <a:rPr lang="ru-RU" sz="2800" i="1" dirty="0" err="1"/>
              <a:t>бароко</a:t>
            </a:r>
            <a:r>
              <a:rPr lang="ru-RU" sz="2800" dirty="0"/>
              <a:t> (з </a:t>
            </a:r>
            <a:r>
              <a:rPr lang="ru-RU" sz="2800" dirty="0" err="1"/>
              <a:t>італійської</a:t>
            </a:r>
            <a:r>
              <a:rPr lang="ru-RU" sz="2800" dirty="0"/>
              <a:t> – </a:t>
            </a:r>
            <a:r>
              <a:rPr lang="ru-RU" sz="2800" dirty="0" err="1"/>
              <a:t>чудернацький</a:t>
            </a:r>
            <a:r>
              <a:rPr lang="ru-RU" sz="2800" dirty="0"/>
              <a:t>, </a:t>
            </a:r>
            <a:r>
              <a:rPr lang="ru-RU" sz="2800" dirty="0" err="1"/>
              <a:t>дивний</a:t>
            </a:r>
            <a:r>
              <a:rPr lang="ru-RU" sz="2800" dirty="0"/>
              <a:t>). </a:t>
            </a:r>
            <a:r>
              <a:rPr lang="ru-RU" sz="2800" dirty="0" err="1"/>
              <a:t>Споруди</a:t>
            </a:r>
            <a:r>
              <a:rPr lang="ru-RU" sz="2800" dirty="0"/>
              <a:t> стилю </a:t>
            </a:r>
            <a:r>
              <a:rPr lang="ru-RU" sz="2800" dirty="0" err="1"/>
              <a:t>бароко</a:t>
            </a:r>
            <a:r>
              <a:rPr lang="ru-RU" sz="2800" dirty="0"/>
              <a:t> </a:t>
            </a:r>
            <a:r>
              <a:rPr lang="ru-RU" sz="2800" dirty="0" err="1"/>
              <a:t>відзначаються</a:t>
            </a:r>
            <a:r>
              <a:rPr lang="ru-RU" sz="2800" dirty="0"/>
              <a:t> декоративною </a:t>
            </a:r>
            <a:r>
              <a:rPr lang="ru-RU" sz="2800" dirty="0" err="1"/>
              <a:t>пишністю</a:t>
            </a:r>
            <a:r>
              <a:rPr lang="ru-RU" sz="2800" dirty="0"/>
              <a:t>, контрастами </a:t>
            </a:r>
            <a:r>
              <a:rPr lang="ru-RU" sz="2800" dirty="0" err="1"/>
              <a:t>світла</a:t>
            </a:r>
            <a:r>
              <a:rPr lang="ru-RU" sz="2800" dirty="0"/>
              <a:t> і </a:t>
            </a:r>
            <a:r>
              <a:rPr lang="ru-RU" sz="2800" dirty="0" err="1"/>
              <a:t>тіні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Барокко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60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8"/>
            <a:ext cx="7905201" cy="4680519"/>
          </a:xfrm>
        </p:spPr>
        <p:txBody>
          <a:bodyPr/>
          <a:lstStyle/>
          <a:p>
            <a:r>
              <a:rPr lang="uk-UA" dirty="0"/>
              <a:t>Арх. Й. </a:t>
            </a:r>
            <a:r>
              <a:rPr lang="uk-UA" dirty="0" err="1"/>
              <a:t>Баптіст</a:t>
            </a:r>
            <a:r>
              <a:rPr lang="uk-UA" dirty="0"/>
              <a:t> і М. </a:t>
            </a:r>
            <a:r>
              <a:rPr lang="uk-UA" dirty="0" err="1"/>
              <a:t>Томашевський</a:t>
            </a:r>
            <a:r>
              <a:rPr lang="uk-UA" dirty="0"/>
              <a:t> спорудили Преображенський собор </a:t>
            </a:r>
            <a:r>
              <a:rPr lang="uk-UA" dirty="0" err="1"/>
              <a:t>Мгарського</a:t>
            </a:r>
            <a:r>
              <a:rPr lang="uk-UA" dirty="0"/>
              <a:t> монастиря поблизу Лубен. Він поєднує риси зодчества 11-12 ст. з українським бароко. На спорудження собору знадобилося 2100 золотих. Керували перебудовою монастиря полковник М. Ляшенко, сотники А. Гамалія та Р. Радченко, обозний А. Якович та інші козаки. У той час населення монастиря здебільшого складали запорозькі козаки, які під кінець свого життя знаходили спокій для душі.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Полтавщина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930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7" y="188640"/>
            <a:ext cx="7633271" cy="50734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Преображенський собор </a:t>
            </a:r>
            <a:r>
              <a:rPr lang="uk-UA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Мгарського</a:t>
            </a:r>
            <a:r>
              <a:rPr lang="uk-UA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монастиря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24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8337249" cy="500141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/>
              <a:t>Для стилю </a:t>
            </a:r>
            <a:r>
              <a:rPr lang="ru-RU" sz="2800" dirty="0" err="1"/>
              <a:t>бароко</a:t>
            </a:r>
            <a:r>
              <a:rPr lang="ru-RU" sz="2800" dirty="0"/>
              <a:t> характерно </a:t>
            </a:r>
            <a:r>
              <a:rPr lang="ru-RU" sz="2800" dirty="0" err="1"/>
              <a:t>загострене</a:t>
            </a:r>
            <a:r>
              <a:rPr lang="ru-RU" sz="2800" dirty="0"/>
              <a:t> </a:t>
            </a:r>
            <a:r>
              <a:rPr lang="ru-RU" sz="2800" dirty="0" err="1"/>
              <a:t>відчуття</a:t>
            </a:r>
            <a:r>
              <a:rPr lang="ru-RU" sz="2800" dirty="0"/>
              <a:t> </a:t>
            </a:r>
            <a:r>
              <a:rPr lang="ru-RU" sz="2800" dirty="0" err="1"/>
              <a:t>суперечливості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 й </a:t>
            </a:r>
            <a:r>
              <a:rPr lang="ru-RU" sz="2800" dirty="0" err="1"/>
              <a:t>одночасно</a:t>
            </a:r>
            <a:r>
              <a:rPr lang="ru-RU" sz="2800" dirty="0"/>
              <a:t> — </a:t>
            </a:r>
            <a:r>
              <a:rPr lang="ru-RU" sz="2800" dirty="0" err="1"/>
              <a:t>прагнення</a:t>
            </a:r>
            <a:r>
              <a:rPr lang="ru-RU" sz="2800" dirty="0"/>
              <a:t> </a:t>
            </a:r>
            <a:r>
              <a:rPr lang="ru-RU" sz="2800" dirty="0" err="1"/>
              <a:t>відтворювати</a:t>
            </a:r>
            <a:r>
              <a:rPr lang="ru-RU" sz="2800" dirty="0"/>
              <a:t> </a:t>
            </a:r>
            <a:r>
              <a:rPr lang="ru-RU" sz="2800" dirty="0" err="1"/>
              <a:t>життєві</a:t>
            </a:r>
            <a:r>
              <a:rPr lang="ru-RU" sz="2800" dirty="0"/>
              <a:t> </a:t>
            </a:r>
            <a:r>
              <a:rPr lang="ru-RU" sz="2800" dirty="0" err="1"/>
              <a:t>явища</a:t>
            </a:r>
            <a:r>
              <a:rPr lang="ru-RU" sz="2800" dirty="0"/>
              <a:t> в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динаміці</a:t>
            </a:r>
            <a:r>
              <a:rPr lang="ru-RU" sz="2800" dirty="0"/>
              <a:t>, </a:t>
            </a:r>
            <a:r>
              <a:rPr lang="ru-RU" sz="2800" dirty="0" err="1"/>
              <a:t>розвитку</a:t>
            </a:r>
            <a:r>
              <a:rPr lang="ru-RU" sz="2800" dirty="0"/>
              <a:t>, переходах. Стиль </a:t>
            </a:r>
            <a:r>
              <a:rPr lang="ru-RU" sz="2800" dirty="0" err="1"/>
              <a:t>бароко</a:t>
            </a:r>
            <a:r>
              <a:rPr lang="ru-RU" sz="2800" dirty="0"/>
              <a:t> </a:t>
            </a:r>
            <a:r>
              <a:rPr lang="ru-RU" sz="2800" dirty="0" err="1"/>
              <a:t>тяжіє</a:t>
            </a:r>
            <a:r>
              <a:rPr lang="ru-RU" sz="2800" dirty="0"/>
              <a:t> до монументального </a:t>
            </a:r>
            <a:r>
              <a:rPr lang="ru-RU" sz="2800" dirty="0" err="1"/>
              <a:t>зображення</a:t>
            </a:r>
            <a:r>
              <a:rPr lang="ru-RU" sz="2800" dirty="0"/>
              <a:t> </a:t>
            </a:r>
            <a:r>
              <a:rPr lang="ru-RU" sz="2800" dirty="0" err="1"/>
              <a:t>дійсності</a:t>
            </a:r>
            <a:r>
              <a:rPr lang="ru-RU" sz="2800" dirty="0"/>
              <a:t>, до великих форм (будь то </a:t>
            </a:r>
            <a:r>
              <a:rPr lang="ru-RU" sz="2800" dirty="0" err="1"/>
              <a:t>література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архітектура</a:t>
            </a:r>
            <a:r>
              <a:rPr lang="ru-RU" sz="2800" dirty="0"/>
              <a:t>). </a:t>
            </a:r>
            <a:r>
              <a:rPr lang="ru-RU" sz="2800" dirty="0" err="1"/>
              <a:t>Одночасно</a:t>
            </a:r>
            <a:r>
              <a:rPr lang="ru-RU" sz="2800" dirty="0"/>
              <a:t> в </a:t>
            </a:r>
            <a:r>
              <a:rPr lang="ru-RU" sz="2800" dirty="0" err="1"/>
              <a:t>ньому</a:t>
            </a:r>
            <a:r>
              <a:rPr lang="ru-RU" sz="2800" dirty="0"/>
              <a:t> </a:t>
            </a:r>
            <a:r>
              <a:rPr lang="ru-RU" sz="2800" dirty="0" err="1"/>
              <a:t>знаходять</a:t>
            </a:r>
            <a:r>
              <a:rPr lang="ru-RU" sz="2800" dirty="0"/>
              <a:t> </a:t>
            </a:r>
            <a:r>
              <a:rPr lang="ru-RU" sz="2800" dirty="0" err="1"/>
              <a:t>вираження</a:t>
            </a:r>
            <a:r>
              <a:rPr lang="ru-RU" sz="2800" dirty="0"/>
              <a:t> </a:t>
            </a:r>
            <a:r>
              <a:rPr lang="ru-RU" sz="2800" dirty="0" err="1"/>
              <a:t>усвідомлення</a:t>
            </a:r>
            <a:r>
              <a:rPr lang="ru-RU" sz="2800" dirty="0"/>
              <a:t> </a:t>
            </a:r>
            <a:r>
              <a:rPr lang="ru-RU" sz="2800" dirty="0" err="1"/>
              <a:t>розгубленості</a:t>
            </a:r>
            <a:r>
              <a:rPr lang="ru-RU" sz="2800" dirty="0"/>
              <a:t> і </a:t>
            </a:r>
            <a:r>
              <a:rPr lang="ru-RU" sz="2800" dirty="0" err="1"/>
              <a:t>сум'яття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викликають</a:t>
            </a:r>
            <a:r>
              <a:rPr lang="ru-RU" sz="2800" dirty="0"/>
              <a:t> у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представників</a:t>
            </a:r>
            <a:r>
              <a:rPr lang="ru-RU" sz="2800" dirty="0"/>
              <a:t> </a:t>
            </a:r>
            <a:r>
              <a:rPr lang="ru-RU" sz="2800" dirty="0" err="1"/>
              <a:t>суспільні</a:t>
            </a:r>
            <a:r>
              <a:rPr lang="ru-RU" sz="2800" dirty="0"/>
              <a:t> </a:t>
            </a:r>
            <a:r>
              <a:rPr lang="ru-RU" sz="2800" dirty="0" err="1"/>
              <a:t>катаклізми</a:t>
            </a:r>
            <a:r>
              <a:rPr lang="ru-RU" sz="2800" dirty="0"/>
              <a:t> 16-17 ст. і </a:t>
            </a:r>
            <a:r>
              <a:rPr lang="ru-RU" sz="2800" dirty="0" err="1"/>
              <a:t>зв'язана</a:t>
            </a:r>
            <a:r>
              <a:rPr lang="ru-RU" sz="2800" dirty="0"/>
              <a:t> з ними криза </a:t>
            </a:r>
            <a:r>
              <a:rPr lang="ru-RU" sz="2800" dirty="0" err="1"/>
              <a:t>ренесансних</a:t>
            </a:r>
            <a:r>
              <a:rPr lang="ru-RU" sz="2800" dirty="0"/>
              <a:t> </a:t>
            </a:r>
            <a:r>
              <a:rPr lang="ru-RU" sz="2800" dirty="0" err="1"/>
              <a:t>ідеалів</a:t>
            </a:r>
            <a:r>
              <a:rPr lang="ru-RU" sz="2800" dirty="0"/>
              <a:t> і </a:t>
            </a:r>
            <a:r>
              <a:rPr lang="ru-RU" sz="2800" dirty="0" err="1"/>
              <a:t>уявлень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195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387424"/>
            <a:ext cx="4804529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803750"/>
            <a:ext cx="7756263" cy="1054250"/>
          </a:xfrm>
        </p:spPr>
        <p:txBody>
          <a:bodyPr vert="horz"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Ратуша в </a:t>
            </a:r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Бучачі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089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1" cy="4680519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dirty="0"/>
              <a:t>Стиль </a:t>
            </a:r>
            <a:r>
              <a:rPr lang="ru-RU" sz="3600" dirty="0" err="1"/>
              <a:t>бароко</a:t>
            </a:r>
            <a:r>
              <a:rPr lang="ru-RU" sz="3600" dirty="0"/>
              <a:t> </a:t>
            </a:r>
            <a:r>
              <a:rPr lang="ru-RU" sz="3600" dirty="0" err="1"/>
              <a:t>знайшов</a:t>
            </a:r>
            <a:r>
              <a:rPr lang="ru-RU" sz="3600" dirty="0"/>
              <a:t> </a:t>
            </a:r>
            <a:r>
              <a:rPr lang="ru-RU" sz="3600" dirty="0" err="1"/>
              <a:t>втілення</a:t>
            </a:r>
            <a:r>
              <a:rPr lang="ru-RU" sz="3600" dirty="0"/>
              <a:t> в </a:t>
            </a:r>
            <a:r>
              <a:rPr lang="ru-RU" sz="3600" dirty="0" err="1"/>
              <a:t>архітектурі</a:t>
            </a:r>
            <a:r>
              <a:rPr lang="ru-RU" sz="3600" dirty="0"/>
              <a:t> </a:t>
            </a:r>
            <a:r>
              <a:rPr lang="ru-RU" sz="3600" dirty="0" err="1"/>
              <a:t>Києва</a:t>
            </a:r>
            <a:r>
              <a:rPr lang="ru-RU" sz="3600" dirty="0"/>
              <a:t>, </a:t>
            </a:r>
            <a:r>
              <a:rPr lang="ru-RU" sz="3600" dirty="0" err="1"/>
              <a:t>Чернігівщини</a:t>
            </a:r>
            <a:r>
              <a:rPr lang="ru-RU" sz="3600" dirty="0"/>
              <a:t>, </a:t>
            </a:r>
            <a:r>
              <a:rPr lang="ru-RU" sz="3600" dirty="0" err="1" smtClean="0"/>
              <a:t>Слобожанщини</a:t>
            </a:r>
            <a:r>
              <a:rPr lang="ru-RU" sz="3600" dirty="0"/>
              <a:t>.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На </a:t>
            </a:r>
            <a:r>
              <a:rPr lang="ru-RU" sz="3600" dirty="0" err="1"/>
              <a:t>Поділлі</a:t>
            </a:r>
            <a:r>
              <a:rPr lang="ru-RU" sz="3600" dirty="0"/>
              <a:t>, </a:t>
            </a:r>
            <a:r>
              <a:rPr lang="ru-RU" sz="3600" dirty="0" err="1"/>
              <a:t>Галичині</a:t>
            </a:r>
            <a:r>
              <a:rPr lang="ru-RU" sz="3600" dirty="0"/>
              <a:t> та </a:t>
            </a:r>
            <a:r>
              <a:rPr lang="ru-RU" sz="3600" dirty="0" err="1"/>
              <a:t>інших</a:t>
            </a:r>
            <a:r>
              <a:rPr lang="ru-RU" sz="3600" dirty="0"/>
              <a:t> </a:t>
            </a:r>
            <a:r>
              <a:rPr lang="ru-RU" sz="3600" dirty="0" err="1"/>
              <a:t>західноукраїнських</a:t>
            </a:r>
            <a:r>
              <a:rPr lang="ru-RU" sz="3600" dirty="0"/>
              <a:t> землях </a:t>
            </a:r>
            <a:r>
              <a:rPr lang="ru-RU" sz="3600" dirty="0" err="1"/>
              <a:t>муроване</a:t>
            </a:r>
            <a:r>
              <a:rPr lang="ru-RU" sz="3600" dirty="0"/>
              <a:t> </a:t>
            </a:r>
            <a:r>
              <a:rPr lang="ru-RU" sz="3600" dirty="0" err="1"/>
              <a:t>будівництво</a:t>
            </a:r>
            <a:r>
              <a:rPr lang="ru-RU" sz="3600" dirty="0"/>
              <a:t> </a:t>
            </a:r>
            <a:r>
              <a:rPr lang="ru-RU" sz="3600" dirty="0" err="1"/>
              <a:t>провадилось</a:t>
            </a:r>
            <a:r>
              <a:rPr lang="ru-RU" sz="3600" dirty="0"/>
              <a:t> </a:t>
            </a:r>
            <a:r>
              <a:rPr lang="ru-RU" sz="3600" dirty="0" err="1"/>
              <a:t>архітекторами</a:t>
            </a:r>
            <a:r>
              <a:rPr lang="ru-RU" sz="3600" dirty="0"/>
              <a:t> з </a:t>
            </a:r>
            <a:r>
              <a:rPr lang="ru-RU" sz="3600" dirty="0" err="1"/>
              <a:t>європейською</a:t>
            </a:r>
            <a:r>
              <a:rPr lang="ru-RU" sz="3600" dirty="0"/>
              <a:t> </a:t>
            </a:r>
            <a:r>
              <a:rPr lang="ru-RU" sz="3600" dirty="0" err="1"/>
              <a:t>освітою</a:t>
            </a:r>
            <a:r>
              <a:rPr lang="ru-RU" sz="36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Тернопільська область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622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Свято-Успенська  Почаївська лавра</a:t>
            </a:r>
            <a:r>
              <a:rPr lang="vi-VN" sz="3200" dirty="0" smtClean="0"/>
              <a:t>— </a:t>
            </a:r>
            <a:r>
              <a:rPr lang="vi-VN" sz="3200" dirty="0"/>
              <a:t>православний чоловічий монастир у Почаєві, Тернопільська область, Української православної церкви (Московського патріархату) зі статусом лаври. Найбільша православна святиня Волині, друга, після Києво-Печерської лаври, України.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Почаївська лавра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543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04856" cy="51365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Почаївська лавра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109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88" y="260648"/>
            <a:ext cx="7020780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373216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дбиток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ступн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</a:t>
            </a:r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Божої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Матер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36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36771" cy="52025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756263" cy="1054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Інтер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єр</a:t>
            </a: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почаївської</a:t>
            </a: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лаври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322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140</TotalTime>
  <Words>605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Будівництво на Тернопільщині, Чернігівщині,Полтавщині</vt:lpstr>
      <vt:lpstr>Барокко</vt:lpstr>
      <vt:lpstr>Презентация PowerPoint</vt:lpstr>
      <vt:lpstr>Ратуша в Бучачі</vt:lpstr>
      <vt:lpstr>Тернопільська область</vt:lpstr>
      <vt:lpstr>Почаївська лавра</vt:lpstr>
      <vt:lpstr>Почаївська лавра</vt:lpstr>
      <vt:lpstr>вiдбиток ступнi Божої Матерi</vt:lpstr>
      <vt:lpstr>Інтер’єр почаївської лаври</vt:lpstr>
      <vt:lpstr>Почаєвська лавра</vt:lpstr>
      <vt:lpstr>Домініканський костел</vt:lpstr>
      <vt:lpstr>Домініканський костел</vt:lpstr>
      <vt:lpstr>Кременецький колегіум</vt:lpstr>
      <vt:lpstr>Кременецький колегіум</vt:lpstr>
      <vt:lpstr>Чернігівщина</vt:lpstr>
      <vt:lpstr>Собор Різдва Богородиці</vt:lpstr>
      <vt:lpstr>Собор Різдва Богородиці</vt:lpstr>
      <vt:lpstr>Троїцький собор</vt:lpstr>
      <vt:lpstr>Троїцький собор</vt:lpstr>
      <vt:lpstr>Полтавщина</vt:lpstr>
      <vt:lpstr>Преображенський собор Мгарського монастиря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14</cp:revision>
  <dcterms:created xsi:type="dcterms:W3CDTF">2014-12-08T15:27:43Z</dcterms:created>
  <dcterms:modified xsi:type="dcterms:W3CDTF">2014-12-15T19:12:29Z</dcterms:modified>
</cp:coreProperties>
</file>