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7" r:id="rId3"/>
    <p:sldId id="263" r:id="rId4"/>
    <p:sldId id="264" r:id="rId5"/>
    <p:sldId id="259" r:id="rId6"/>
    <p:sldId id="265" r:id="rId7"/>
    <p:sldId id="266" r:id="rId8"/>
    <p:sldId id="260" r:id="rId9"/>
    <p:sldId id="261" r:id="rId10"/>
    <p:sldId id="272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8" r:id="rId19"/>
    <p:sldId id="275" r:id="rId20"/>
    <p:sldId id="277" r:id="rId21"/>
    <p:sldId id="276" r:id="rId22"/>
    <p:sldId id="279" r:id="rId23"/>
    <p:sldId id="280" r:id="rId2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FF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44C7639-AC9A-4252-BD6E-4A505305152A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6649287-3CEA-4462-9AF6-FD82A6A3C2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file:///C:\Users\User\Desktop\italy\&#1053;&#1080;&#1082;&#1086;&#1083;&#1086;_&#1055;&#1072;&#1075;&#1072;&#1085;&#1080;&#1085;&#1080;_-_La_Campanella.mp3" TargetMode="Externa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av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5.png"/><Relationship Id="rId2" Type="http://schemas.microsoft.com/office/2007/relationships/media" Target="../media/media11.wav"/><Relationship Id="rId1" Type="http://schemas.openxmlformats.org/officeDocument/2006/relationships/audio" Target="file:///C:\Users\User\Desktop\italy\&#1042;&#1080;&#1074;&#1072;&#1083;&#1100;&#1076;&#1080;%20-%20Largo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5.png"/><Relationship Id="rId2" Type="http://schemas.microsoft.com/office/2007/relationships/media" Target="../media/media12.wav"/><Relationship Id="rId1" Type="http://schemas.openxmlformats.org/officeDocument/2006/relationships/tags" Target="../tags/tag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5.png"/><Relationship Id="rId2" Type="http://schemas.microsoft.com/office/2007/relationships/media" Target="../media/media15.wav"/><Relationship Id="rId1" Type="http://schemas.openxmlformats.org/officeDocument/2006/relationships/tags" Target="../tags/tag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29.gif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wav"/><Relationship Id="rId7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5.pn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5.png"/><Relationship Id="rId2" Type="http://schemas.microsoft.com/office/2007/relationships/media" Target="../media/media9.wav"/><Relationship Id="rId1" Type="http://schemas.openxmlformats.org/officeDocument/2006/relationships/audio" Target="file:///C:\Users\User\Desktop\italy\gimn_italii_-_il_canto_degli_italiani_1847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912628" y="0"/>
            <a:ext cx="5731206" cy="741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500306"/>
            <a:ext cx="8305800" cy="1981200"/>
          </a:xfrm>
        </p:spPr>
        <p:txBody>
          <a:bodyPr>
            <a:noAutofit/>
          </a:bodyPr>
          <a:lstStyle/>
          <a:p>
            <a:r>
              <a:rPr lang="uk-UA" sz="20000" b="1" spc="0" dirty="0" smtClean="0">
                <a:ln w="34925" cap="rnd" cmpd="sng">
                  <a:solidFill>
                    <a:srgbClr val="FFFF00"/>
                  </a:solidFill>
                  <a:prstDash val="solid"/>
                  <a:bevel/>
                </a:ln>
                <a:solidFill>
                  <a:srgbClr val="00B050">
                    <a:alpha val="64000"/>
                  </a:srgb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Італія</a:t>
            </a:r>
            <a:endParaRPr lang="ru-RU" sz="20000" b="1" spc="0" dirty="0">
              <a:ln w="34925" cap="rnd" cmpd="sng">
                <a:solidFill>
                  <a:srgbClr val="FFFF00"/>
                </a:solidFill>
                <a:prstDash val="solid"/>
                <a:bevel/>
              </a:ln>
              <a:solidFill>
                <a:srgbClr val="00B050">
                  <a:alpha val="64000"/>
                </a:srgb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Николо_Паганини_-_La_Campanell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" name="Demis-Rusosital_yanskaya-muzyka-Suvenir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32656" y="450912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3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201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9608419">
            <a:off x="376673" y="2724704"/>
            <a:ext cx="8229600" cy="12192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72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Найбільші Міста</a:t>
            </a:r>
            <a:endParaRPr lang="uk-UA" sz="72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italy_hc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285728"/>
            <a:ext cx="2743200" cy="2914650"/>
          </a:xfrm>
          <a:prstGeom prst="rect">
            <a:avLst/>
          </a:prstGeom>
        </p:spPr>
      </p:pic>
      <p:pic>
        <p:nvPicPr>
          <p:cNvPr id="4" name="Вивальди - Larg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tan_trevi._dvorets_poli._tserkov_sanvinchentsoeanastasio_rim-trevi_fountai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72" y="357166"/>
            <a:ext cx="4762507" cy="3571880"/>
          </a:xfrm>
          <a:prstGeom prst="rect">
            <a:avLst/>
          </a:prstGeom>
        </p:spPr>
      </p:pic>
      <p:pic>
        <p:nvPicPr>
          <p:cNvPr id="4" name="Рисунок 3" descr="1247298096_ri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2500306"/>
            <a:ext cx="3028950" cy="40005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«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Вічне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місто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»,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столиця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Італії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а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також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саме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велике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місто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країни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Легенди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відають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що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Рим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був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заснований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братами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Ромулом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Ремом </a:t>
            </a:r>
            <a:r>
              <a:rPr lang="ru-RU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ще</a:t>
            </a:r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в 753 р. до н.е.</a:t>
            </a:r>
            <a:endParaRPr lang="uk-UA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192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Рим</a:t>
            </a:r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uk-UA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1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eneciya_italiya-23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214290"/>
            <a:ext cx="3048000" cy="4572000"/>
          </a:xfrm>
          <a:prstGeom prst="rect">
            <a:avLst/>
          </a:prstGeom>
        </p:spPr>
      </p:pic>
      <p:pic>
        <p:nvPicPr>
          <p:cNvPr id="4" name="Рисунок 3" descr="181564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7492"/>
            <a:ext cx="5334011" cy="4000508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>
                <a:ln w="19050">
                  <a:solidFill>
                    <a:srgbClr val="C00000">
                      <a:alpha val="83000"/>
                    </a:srgbClr>
                  </a:solidFill>
                </a:ln>
                <a:solidFill>
                  <a:srgbClr val="FF7C8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 </a:t>
            </a:r>
            <a:r>
              <a:rPr lang="uk-UA" b="1" dirty="0" smtClean="0">
                <a:ln w="19050">
                  <a:solidFill>
                    <a:srgbClr val="C00000">
                      <a:alpha val="83000"/>
                    </a:srgbClr>
                  </a:solidFill>
                  <a:prstDash val="solid"/>
                </a:ln>
                <a:solidFill>
                  <a:srgbClr val="FF7C8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Завдяки численним каналам, мостам, чудовим будівлям Венеція - одне з наймальовничіших міст світу, місто яке щорічно повільно опускається під воду на 2.5мм.</a:t>
            </a:r>
          </a:p>
          <a:p>
            <a:r>
              <a:rPr lang="uk-UA" b="1" dirty="0" smtClean="0">
                <a:ln w="19050">
                  <a:solidFill>
                    <a:srgbClr val="C00000">
                      <a:alpha val="83000"/>
                    </a:srgbClr>
                  </a:solidFill>
                  <a:prstDash val="solid"/>
                </a:ln>
                <a:solidFill>
                  <a:srgbClr val="FF7C8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Основний транспорт у Венеції – річковий трамвай, є річкове таксі. Традиційний вид транспорту, який популярний серед туристів – гондола</a:t>
            </a:r>
            <a:r>
              <a:rPr lang="uk-UA" b="1" dirty="0" smtClean="0">
                <a:ln w="19050">
                  <a:solidFill>
                    <a:srgbClr val="C00000">
                      <a:alpha val="83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uk-UA" b="1" dirty="0">
              <a:ln w="19050">
                <a:solidFill>
                  <a:srgbClr val="C00000">
                    <a:alpha val="83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7200" b="1" spc="0" dirty="0" smtClean="0">
                <a:ln/>
                <a:solidFill>
                  <a:srgbClr val="FF0000"/>
                </a:solidFill>
                <a:effectLst/>
              </a:rPr>
              <a:t>Венеція</a:t>
            </a:r>
            <a:endParaRPr lang="uk-UA" sz="7200" b="1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4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rt-of-napl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7571">
            <a:off x="1690520" y="1169299"/>
            <a:ext cx="6192413" cy="463868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32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 розташоване в безпосередній близькості від Везувію – найбільшого діючого вулкану Європи.</a:t>
            </a:r>
            <a:endParaRPr lang="uk-UA" sz="32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215370" cy="1219200"/>
          </a:xfrm>
        </p:spPr>
        <p:txBody>
          <a:bodyPr>
            <a:norm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ru-RU" sz="7200" b="1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Неаполь</a:t>
            </a:r>
            <a:endParaRPr lang="uk-UA" sz="7200" b="1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4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ero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046" y="0"/>
            <a:ext cx="6337954" cy="509413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buNone/>
            </a:pPr>
            <a:r>
              <a:rPr lang="uk-UA" sz="3600" b="1" dirty="0" smtClean="0">
                <a:ln>
                  <a:solidFill>
                    <a:srgbClr val="7030A0">
                      <a:alpha val="18000"/>
                    </a:srgbClr>
                  </a:solidFill>
                  <a:prstDash val="solid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Місто Ромео і Джульєтти, місто закоханих</a:t>
            </a:r>
            <a:endParaRPr lang="uk-UA" sz="3600" b="1" dirty="0">
              <a:ln>
                <a:solidFill>
                  <a:srgbClr val="7030A0">
                    <a:alpha val="18000"/>
                  </a:srgbClr>
                </a:solidFill>
                <a:prstDash val="solid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Верона</a:t>
            </a:r>
            <a:endParaRPr lang="uk-UA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juli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2643182"/>
            <a:ext cx="2857500" cy="3810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2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00px-Leaning_tower_of_pisa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7804">
            <a:off x="3943073" y="1116643"/>
            <a:ext cx="3810000" cy="5080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Місто падаючої вежі.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8000" b="1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Піза</a:t>
            </a:r>
            <a:endParaRPr lang="uk-UA" sz="8000" b="1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0011863">
            <a:off x="2191959" y="3116240"/>
            <a:ext cx="5614998" cy="1219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Видатні люди</a:t>
            </a:r>
            <a:endParaRPr lang="uk-UA" sz="96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star-gifs-00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31531">
            <a:off x="513714" y="2277024"/>
            <a:ext cx="2143125" cy="1476375"/>
          </a:xfrm>
          <a:prstGeom prst="rect">
            <a:avLst/>
          </a:prstGeom>
        </p:spPr>
      </p:pic>
      <p:pic>
        <p:nvPicPr>
          <p:cNvPr id="5" name="Рисунок 4" descr="star-gifs-00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119873">
            <a:off x="5962416" y="2652171"/>
            <a:ext cx="2143125" cy="1476375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5-004-Mona-Liza-Dzhokonda-Leonardo-Da-Vinch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0762">
            <a:off x="5320296" y="2118061"/>
            <a:ext cx="2901467" cy="4114808"/>
          </a:xfrm>
          <a:prstGeom prst="rect">
            <a:avLst/>
          </a:prstGeom>
        </p:spPr>
      </p:pic>
      <p:pic>
        <p:nvPicPr>
          <p:cNvPr id="5" name="Рисунок 4" descr="article-1219988-0167C9030000044D-299_306x42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67247">
            <a:off x="833599" y="2418659"/>
            <a:ext cx="2784669" cy="3849395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великий </a:t>
            </a:r>
            <a:r>
              <a:rPr lang="ru-RU" dirty="0" err="1" smtClean="0"/>
              <a:t>італійський</a:t>
            </a:r>
            <a:r>
              <a:rPr lang="ru-RU" dirty="0" smtClean="0"/>
              <a:t> художник, скульптор, </a:t>
            </a:r>
            <a:r>
              <a:rPr lang="ru-RU" dirty="0" err="1" smtClean="0"/>
              <a:t>живописець</a:t>
            </a:r>
            <a:r>
              <a:rPr lang="ru-RU" dirty="0" smtClean="0"/>
              <a:t>, </a:t>
            </a:r>
            <a:r>
              <a:rPr lang="ru-RU" dirty="0" err="1" smtClean="0"/>
              <a:t>архітектор</a:t>
            </a:r>
            <a:r>
              <a:rPr lang="ru-RU" dirty="0" smtClean="0"/>
              <a:t>, </a:t>
            </a:r>
            <a:r>
              <a:rPr lang="ru-RU" dirty="0" err="1" smtClean="0"/>
              <a:t>вченый</a:t>
            </a:r>
            <a:r>
              <a:rPr lang="ru-RU" dirty="0" smtClean="0"/>
              <a:t>, </a:t>
            </a:r>
            <a:r>
              <a:rPr lang="ru-RU" dirty="0" err="1" smtClean="0"/>
              <a:t>винахідник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Леонардо да </a:t>
            </a:r>
            <a:r>
              <a:rPr lang="ru-RU" dirty="0" err="1" smtClean="0"/>
              <a:t>Вінчі</a:t>
            </a:r>
            <a:r>
              <a:rPr lang="ru-RU" dirty="0" smtClean="0"/>
              <a:t> (1452— 1519).</a:t>
            </a:r>
            <a:endParaRPr lang="uk-UA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(</a:t>
            </a:r>
            <a:r>
              <a:rPr lang="ru-RU" dirty="0" err="1" smtClean="0"/>
              <a:t>Galileo</a:t>
            </a:r>
            <a:r>
              <a:rPr lang="ru-RU" dirty="0" smtClean="0"/>
              <a:t> </a:t>
            </a:r>
            <a:r>
              <a:rPr lang="ru-RU" dirty="0" err="1" smtClean="0"/>
              <a:t>Galilei</a:t>
            </a:r>
            <a:r>
              <a:rPr lang="ru-RU" dirty="0" smtClean="0"/>
              <a:t>) - </a:t>
            </a:r>
            <a:r>
              <a:rPr lang="ru-RU" dirty="0" err="1" smtClean="0"/>
              <a:t>відомий</a:t>
            </a:r>
            <a:r>
              <a:rPr lang="ru-RU" dirty="0" smtClean="0"/>
              <a:t> астроном, математик, </a:t>
            </a:r>
            <a:r>
              <a:rPr lang="ru-RU" dirty="0" err="1" smtClean="0"/>
              <a:t>фізик</a:t>
            </a:r>
            <a:r>
              <a:rPr lang="ru-RU" dirty="0" smtClean="0"/>
              <a:t> та </a:t>
            </a:r>
            <a:r>
              <a:rPr lang="ru-RU" dirty="0" err="1" smtClean="0"/>
              <a:t>філософ</a:t>
            </a: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Галілео</a:t>
            </a:r>
            <a:r>
              <a:rPr lang="ru-RU" dirty="0" smtClean="0"/>
              <a:t> </a:t>
            </a:r>
            <a:r>
              <a:rPr lang="ru-RU" dirty="0" err="1" smtClean="0"/>
              <a:t>Галілей</a:t>
            </a:r>
            <a:r>
              <a:rPr lang="ru-RU" dirty="0" smtClean="0"/>
              <a:t> </a:t>
            </a:r>
            <a:endParaRPr lang="uk-UA" dirty="0"/>
          </a:p>
        </p:txBody>
      </p:sp>
      <p:pic>
        <p:nvPicPr>
          <p:cNvPr id="4" name="Рисунок 3" descr="148750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500306"/>
            <a:ext cx="4818097" cy="410528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iol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3286124"/>
            <a:ext cx="2628900" cy="3286125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dirty="0" err="1" smtClean="0">
                <a:solidFill>
                  <a:schemeClr val="tx2">
                    <a:lumMod val="90000"/>
                  </a:schemeClr>
                </a:solidFill>
              </a:rPr>
              <a:t>Антоніо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90000"/>
                  </a:schemeClr>
                </a:solidFill>
              </a:rPr>
              <a:t>Вівальді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dirty="0" smtClean="0"/>
              <a:t>(</a:t>
            </a:r>
            <a:r>
              <a:rPr lang="ru-RU" dirty="0" err="1" smtClean="0"/>
              <a:t>Antonio</a:t>
            </a:r>
            <a:r>
              <a:rPr lang="ru-RU" dirty="0" smtClean="0"/>
              <a:t> </a:t>
            </a:r>
            <a:r>
              <a:rPr lang="ru-RU" dirty="0" err="1" smtClean="0"/>
              <a:t>Lucio</a:t>
            </a:r>
            <a:r>
              <a:rPr lang="ru-RU" dirty="0" smtClean="0"/>
              <a:t> </a:t>
            </a:r>
            <a:r>
              <a:rPr lang="ru-RU" dirty="0" err="1" smtClean="0"/>
              <a:t>Vivaldi</a:t>
            </a:r>
            <a:r>
              <a:rPr lang="ru-RU" dirty="0" smtClean="0"/>
              <a:t>) – один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найвітуозніших</a:t>
            </a:r>
            <a:r>
              <a:rPr lang="ru-RU" dirty="0" smtClean="0"/>
              <a:t> </a:t>
            </a:r>
            <a:r>
              <a:rPr lang="ru-RU" dirty="0" err="1" smtClean="0"/>
              <a:t>скрипалів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.</a:t>
            </a:r>
          </a:p>
          <a:p>
            <a:r>
              <a:rPr lang="ru-RU" b="1" dirty="0" err="1" smtClean="0">
                <a:solidFill>
                  <a:schemeClr val="tx2">
                    <a:lumMod val="90000"/>
                  </a:schemeClr>
                </a:solidFill>
              </a:rPr>
              <a:t>Антоніо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90000"/>
                  </a:schemeClr>
                </a:solidFill>
              </a:rPr>
              <a:t>Сальєрі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dirty="0" smtClean="0"/>
              <a:t>(</a:t>
            </a:r>
            <a:r>
              <a:rPr lang="ru-RU" dirty="0" err="1" smtClean="0"/>
              <a:t>Antonio</a:t>
            </a:r>
            <a:r>
              <a:rPr lang="ru-RU" dirty="0" smtClean="0"/>
              <a:t> </a:t>
            </a:r>
            <a:r>
              <a:rPr lang="ru-RU" dirty="0" err="1" smtClean="0"/>
              <a:t>Salieri</a:t>
            </a:r>
            <a:r>
              <a:rPr lang="ru-RU" dirty="0" smtClean="0"/>
              <a:t>)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: Бетховен, Шуберт, Лист, </a:t>
            </a:r>
            <a:r>
              <a:rPr lang="ru-RU" dirty="0" err="1" smtClean="0"/>
              <a:t>Черні</a:t>
            </a:r>
            <a:r>
              <a:rPr lang="ru-RU" dirty="0" smtClean="0"/>
              <a:t>, Мейербер, </a:t>
            </a:r>
            <a:r>
              <a:rPr lang="ru-RU" dirty="0" err="1" smtClean="0"/>
              <a:t>Гуммель</a:t>
            </a:r>
            <a:r>
              <a:rPr lang="ru-RU" dirty="0" smtClean="0"/>
              <a:t>.</a:t>
            </a:r>
          </a:p>
          <a:p>
            <a:r>
              <a:rPr lang="uk-UA" b="1" dirty="0" smtClean="0">
                <a:solidFill>
                  <a:schemeClr val="tx2">
                    <a:lumMod val="90000"/>
                  </a:schemeClr>
                </a:solidFill>
              </a:rPr>
              <a:t>Джузеппе </a:t>
            </a:r>
            <a:r>
              <a:rPr lang="uk-UA" b="1" dirty="0" err="1" smtClean="0">
                <a:solidFill>
                  <a:schemeClr val="tx2">
                    <a:lumMod val="90000"/>
                  </a:schemeClr>
                </a:solidFill>
              </a:rPr>
              <a:t>Фортунино</a:t>
            </a:r>
            <a:r>
              <a:rPr lang="uk-UA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uk-UA" b="1" dirty="0" err="1" smtClean="0"/>
              <a:t>Франческо</a:t>
            </a:r>
            <a:r>
              <a:rPr lang="uk-UA" b="1" dirty="0" smtClean="0"/>
              <a:t> В</a:t>
            </a:r>
            <a:r>
              <a:rPr lang="uk-UA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ерді </a:t>
            </a:r>
            <a:r>
              <a:rPr lang="uk-UA" dirty="0" smtClean="0"/>
              <a:t>(</a:t>
            </a:r>
            <a:r>
              <a:rPr lang="en-US" dirty="0" smtClean="0"/>
              <a:t>Giuseppe </a:t>
            </a:r>
            <a:r>
              <a:rPr lang="en-US" dirty="0" err="1" smtClean="0"/>
              <a:t>Fortunino</a:t>
            </a:r>
            <a:r>
              <a:rPr lang="en-US" dirty="0" smtClean="0"/>
              <a:t> Francesco Verdi) – </a:t>
            </a:r>
            <a:r>
              <a:rPr lang="uk-UA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відомий </a:t>
            </a:r>
            <a:r>
              <a:rPr lang="uk-UA" dirty="0" smtClean="0"/>
              <a:t>італійський композитор.</a:t>
            </a:r>
          </a:p>
          <a:p>
            <a:r>
              <a:rPr lang="ru-RU" b="1" dirty="0" err="1" smtClean="0">
                <a:solidFill>
                  <a:schemeClr val="tx2">
                    <a:lumMod val="90000"/>
                  </a:schemeClr>
                </a:solidFill>
              </a:rPr>
              <a:t>Нікколо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90000"/>
                  </a:schemeClr>
                </a:solidFill>
              </a:rPr>
              <a:t>Паганіні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dirty="0" smtClean="0"/>
              <a:t>(</a:t>
            </a:r>
            <a:r>
              <a:rPr lang="ru-RU" dirty="0" err="1" smtClean="0"/>
              <a:t>Niccolo</a:t>
            </a:r>
            <a:r>
              <a:rPr lang="ru-RU" dirty="0" smtClean="0"/>
              <a:t> </a:t>
            </a:r>
            <a:r>
              <a:rPr lang="ru-RU" dirty="0" err="1" smtClean="0"/>
              <a:t>Paganini</a:t>
            </a:r>
            <a:r>
              <a:rPr lang="ru-RU" dirty="0" smtClean="0"/>
              <a:t>) - </a:t>
            </a:r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скрипаль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 smtClean="0"/>
              <a:t>гітарист</a:t>
            </a:r>
            <a:r>
              <a:rPr lang="ru-RU" dirty="0" smtClean="0"/>
              <a:t>, музыкант.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Музиканти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28308812898Pu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8791">
            <a:off x="2373505" y="1746370"/>
            <a:ext cx="6143638" cy="46077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857232"/>
            <a:ext cx="8229600" cy="12192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Італі́йська</a:t>
            </a:r>
            <a:r>
              <a:rPr lang="uk-UA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Республіка </a:t>
            </a:r>
            <a:r>
              <a:rPr b="1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— </a:t>
            </a:r>
            <a:r>
              <a:rPr lang="vi-VN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держава на півдні Європи, в Середземномор'ї.</a:t>
            </a:r>
            <a:endParaRPr lang="uk-UA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071678"/>
            <a:ext cx="814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uk-UA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Одна з найкрасивіших країн світу, де білосніжні шпилі Альп контрастують з помаранчевими садами Сицилії…  </a:t>
            </a:r>
            <a:endParaRPr lang="uk-UA" sz="36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9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(</a:t>
            </a:r>
            <a:r>
              <a:rPr lang="ru-RU" dirty="0" err="1" smtClean="0"/>
              <a:t>Antonio</a:t>
            </a:r>
            <a:r>
              <a:rPr lang="ru-RU" dirty="0" smtClean="0"/>
              <a:t> </a:t>
            </a:r>
            <a:r>
              <a:rPr lang="ru-RU" dirty="0" err="1" smtClean="0"/>
              <a:t>Stradivari</a:t>
            </a:r>
            <a:r>
              <a:rPr lang="ru-RU" dirty="0" smtClean="0"/>
              <a:t>) – </a:t>
            </a:r>
            <a:r>
              <a:rPr lang="ru-RU" dirty="0" err="1" smtClean="0"/>
              <a:t>відомий</a:t>
            </a:r>
            <a:r>
              <a:rPr lang="ru-RU" dirty="0" smtClean="0"/>
              <a:t> </a:t>
            </a:r>
            <a:r>
              <a:rPr lang="ru-RU" dirty="0" err="1" smtClean="0"/>
              <a:t>майстер</a:t>
            </a:r>
            <a:r>
              <a:rPr lang="ru-RU" dirty="0" smtClean="0"/>
              <a:t> скрипок, </a:t>
            </a:r>
            <a:r>
              <a:rPr lang="ru-RU" dirty="0" err="1" smtClean="0"/>
              <a:t>віолончелей</a:t>
            </a:r>
            <a:r>
              <a:rPr lang="ru-RU" dirty="0" smtClean="0"/>
              <a:t>, </a:t>
            </a:r>
            <a:r>
              <a:rPr lang="ru-RU" dirty="0" err="1" smtClean="0"/>
              <a:t>гітар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Антоніо</a:t>
            </a:r>
            <a:r>
              <a:rPr lang="ru-RU" b="1" dirty="0" smtClean="0"/>
              <a:t> </a:t>
            </a:r>
            <a:r>
              <a:rPr lang="ru-RU" b="1" dirty="0" err="1" smtClean="0"/>
              <a:t>Страдіварі</a:t>
            </a:r>
            <a:r>
              <a:rPr lang="ru-RU" b="1" dirty="0" smtClean="0"/>
              <a:t> </a:t>
            </a:r>
            <a:endParaRPr lang="uk-UA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2857496"/>
            <a:ext cx="2754605" cy="303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Одними з найвідоміших мандрівників-італійців були Марко Поло та </a:t>
            </a:r>
            <a:r>
              <a:rPr lang="uk-UA" dirty="0" err="1" smtClean="0"/>
              <a:t>Амеріго</a:t>
            </a:r>
            <a:r>
              <a:rPr lang="uk-UA" dirty="0" smtClean="0"/>
              <a:t> </a:t>
            </a:r>
            <a:r>
              <a:rPr lang="uk-UA" dirty="0" err="1" smtClean="0"/>
              <a:t>Веспуччі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Мандрівники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2928934"/>
            <a:ext cx="3214710" cy="311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572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/>
              <a:t>Сніданок - дуже легкий (хліб або булочка, масло, варення, кава з молоком). Обід і вечеря: перше, друге з гарніром, фрукти або солодке, столова вода і чверть літра вина. Перша страва італійської кухні - це спагеті або інший вид макаронних виробів, приготованих одним із багатьох способів. </a:t>
            </a:r>
          </a:p>
          <a:p>
            <a:pPr>
              <a:buNone/>
            </a:pPr>
            <a:r>
              <a:rPr lang="uk-UA" dirty="0" smtClean="0"/>
              <a:t>Другі страви: </a:t>
            </a:r>
          </a:p>
          <a:p>
            <a:pPr>
              <a:buNone/>
            </a:pPr>
            <a:r>
              <a:rPr lang="uk-UA" dirty="0" err="1" smtClean="0"/>
              <a:t>Ньоккі</a:t>
            </a:r>
            <a:r>
              <a:rPr lang="uk-UA" dirty="0" smtClean="0"/>
              <a:t> - галушки. </a:t>
            </a:r>
            <a:r>
              <a:rPr lang="uk-UA" dirty="0" err="1" smtClean="0"/>
              <a:t>Паппарделле</a:t>
            </a:r>
            <a:r>
              <a:rPr lang="uk-UA" dirty="0" smtClean="0"/>
              <a:t> - </a:t>
            </a:r>
            <a:r>
              <a:rPr lang="uk-UA" dirty="0" err="1" smtClean="0"/>
              <a:t>лапша</a:t>
            </a:r>
            <a:r>
              <a:rPr lang="uk-UA" dirty="0" smtClean="0"/>
              <a:t>, нарізана широкими смужками. </a:t>
            </a:r>
            <a:r>
              <a:rPr lang="uk-UA" dirty="0" err="1" smtClean="0"/>
              <a:t>Тортелліні</a:t>
            </a:r>
            <a:r>
              <a:rPr lang="uk-UA" dirty="0" smtClean="0"/>
              <a:t> - маленькі квадратні пельмені. </a:t>
            </a:r>
            <a:r>
              <a:rPr lang="uk-UA" dirty="0" err="1" smtClean="0"/>
              <a:t>Пеннє</a:t>
            </a:r>
            <a:r>
              <a:rPr lang="uk-UA" dirty="0" smtClean="0"/>
              <a:t> - товсті короткі макарони у формі ромбика. </a:t>
            </a:r>
            <a:r>
              <a:rPr lang="uk-UA" dirty="0" err="1" smtClean="0"/>
              <a:t>Тальяттелє</a:t>
            </a:r>
            <a:r>
              <a:rPr lang="uk-UA" dirty="0" smtClean="0"/>
              <a:t> - плоска довга </a:t>
            </a:r>
            <a:r>
              <a:rPr lang="uk-UA" dirty="0" err="1" smtClean="0"/>
              <a:t>лапша</a:t>
            </a:r>
            <a:r>
              <a:rPr lang="uk-UA" dirty="0" smtClean="0"/>
              <a:t>. </a:t>
            </a:r>
            <a:r>
              <a:rPr lang="uk-UA" dirty="0" err="1" smtClean="0"/>
              <a:t>Феттучіні</a:t>
            </a:r>
            <a:r>
              <a:rPr lang="uk-UA" dirty="0" smtClean="0"/>
              <a:t> - тонка </a:t>
            </a:r>
            <a:r>
              <a:rPr lang="uk-UA" dirty="0" err="1" smtClean="0"/>
              <a:t>лапша</a:t>
            </a:r>
            <a:r>
              <a:rPr lang="uk-UA" dirty="0" smtClean="0"/>
              <a:t>.</a:t>
            </a:r>
          </a:p>
          <a:p>
            <a:pPr>
              <a:buNone/>
            </a:pPr>
            <a:r>
              <a:rPr lang="uk-UA" dirty="0" smtClean="0"/>
              <a:t>Окрім пасти в Італії є дуже популярною піца.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66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Національна кухня</a:t>
            </a:r>
            <a:endParaRPr lang="uk-UA" sz="66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4572008"/>
            <a:ext cx="2467984" cy="206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3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err="1" smtClean="0"/>
              <a:t>Сієста</a:t>
            </a:r>
            <a:r>
              <a:rPr lang="ru-RU" dirty="0" smtClean="0"/>
              <a:t> в </a:t>
            </a:r>
            <a:r>
              <a:rPr lang="ru-RU" dirty="0" err="1" smtClean="0"/>
              <a:t>Італії</a:t>
            </a:r>
            <a:r>
              <a:rPr lang="ru-RU" dirty="0" smtClean="0"/>
              <a:t> - </a:t>
            </a:r>
            <a:r>
              <a:rPr lang="ru-RU" dirty="0" err="1" smtClean="0"/>
              <a:t>національна</a:t>
            </a:r>
            <a:r>
              <a:rPr lang="ru-RU" dirty="0" smtClean="0"/>
              <a:t> </a:t>
            </a:r>
            <a:r>
              <a:rPr lang="ru-RU" dirty="0" err="1" smtClean="0"/>
              <a:t>традиція</a:t>
            </a:r>
            <a:r>
              <a:rPr lang="ru-RU" dirty="0" smtClean="0"/>
              <a:t>. З 13 до 15-16 </a:t>
            </a:r>
            <a:r>
              <a:rPr lang="ru-RU" dirty="0" err="1" smtClean="0"/>
              <a:t>години</a:t>
            </a:r>
            <a:r>
              <a:rPr lang="ru-RU" dirty="0" smtClean="0"/>
              <a:t> дня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жоден</a:t>
            </a:r>
            <a:r>
              <a:rPr lang="ru-RU" dirty="0" smtClean="0"/>
              <a:t> заклад не </a:t>
            </a:r>
            <a:r>
              <a:rPr lang="ru-RU" dirty="0" err="1" smtClean="0"/>
              <a:t>працює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Сієста</a:t>
            </a:r>
            <a:endParaRPr lang="uk-UA" sz="88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2857496"/>
            <a:ext cx="46672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507px-France_Flag_Map_svg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r="1923"/>
          <a:stretch>
            <a:fillRect/>
          </a:stretch>
        </p:blipFill>
        <p:spPr>
          <a:xfrm>
            <a:off x="1214414" y="285728"/>
            <a:ext cx="3643338" cy="381002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1122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Кордони Італії </a:t>
            </a:r>
            <a:endParaRPr lang="uk-UA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Содержимое 12" descr="Рисунок1.png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3372" y="1428736"/>
            <a:ext cx="1785937" cy="1071563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 bwMode="auto">
          <a:xfrm>
            <a:off x="4500562" y="1785926"/>
            <a:ext cx="408743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Рисунок 15" descr="austria_flag_map_614x0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0694" y="642918"/>
            <a:ext cx="2571768" cy="157163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 descr="slovenia_map_flag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00"/>
              </a:clrFrom>
              <a:clrTo>
                <a:srgbClr val="FE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3702" y="1643050"/>
            <a:ext cx="1500198" cy="135732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3" name="Рисунок 22" descr="italian_flag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3702" y="2857496"/>
            <a:ext cx="1428760" cy="1031495"/>
          </a:xfrm>
          <a:prstGeom prst="rect">
            <a:avLst/>
          </a:prstGeom>
        </p:spPr>
      </p:pic>
      <p:sp>
        <p:nvSpPr>
          <p:cNvPr id="24" name="Стрелка вниз 23"/>
          <p:cNvSpPr/>
          <p:nvPr/>
        </p:nvSpPr>
        <p:spPr>
          <a:xfrm>
            <a:off x="6500826" y="2928934"/>
            <a:ext cx="214314" cy="128588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TextBox 24"/>
          <p:cNvSpPr txBox="1"/>
          <p:nvPr/>
        </p:nvSpPr>
        <p:spPr>
          <a:xfrm>
            <a:off x="5929322" y="4000504"/>
            <a:ext cx="13573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</a:t>
            </a:r>
            <a:endParaRPr lang="uk-UA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5720" y="1857364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28575">
                  <a:solidFill>
                    <a:schemeClr val="bg1"/>
                  </a:solidFill>
                </a:ln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на півночі — Швейцарія й Австрія</a:t>
            </a:r>
            <a:r>
              <a:rPr lang="uk-UA" sz="3600" b="1" dirty="0" smtClean="0">
                <a:ln w="28575">
                  <a:solidFill>
                    <a:schemeClr val="bg1"/>
                  </a:solidFill>
                </a:ln>
                <a:solidFill>
                  <a:srgbClr val="FFFF99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,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5720" y="1142984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28575">
                  <a:solidFill>
                    <a:schemeClr val="bg1"/>
                  </a:solidFill>
                </a:ln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північному заході - Франція</a:t>
            </a:r>
            <a:endParaRPr lang="uk-UA" sz="4000" dirty="0">
              <a:ln w="28575">
                <a:solidFill>
                  <a:schemeClr val="bg1"/>
                </a:solidFill>
              </a:ln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5720" y="2571744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28575">
                  <a:solidFill>
                    <a:schemeClr val="bg1"/>
                  </a:solidFill>
                </a:ln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на північному сході - Словенія</a:t>
            </a:r>
            <a:r>
              <a:rPr lang="uk-UA" sz="3600" b="1" dirty="0" smtClean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5720" y="4714884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Крім того Італія має кордони з двома невеличкими державами — анклавами: Ватиканом та Сан-Марино</a:t>
            </a:r>
            <a:endParaRPr lang="uk-UA" sz="32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7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26" grpId="0"/>
      <p:bldP spid="26" grpId="1"/>
      <p:bldP spid="28" grpId="0"/>
      <p:bldP spid="28" grpId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507px-France_Flag_Map_svg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lum bright="30000"/>
          </a:blip>
          <a:srcRect r="1923"/>
          <a:stretch>
            <a:fillRect/>
          </a:stretch>
        </p:blipFill>
        <p:spPr>
          <a:xfrm>
            <a:off x="1214414" y="285728"/>
            <a:ext cx="3643338" cy="381002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011222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6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88900" dist="76200" dir="8580000" sx="105000" sy="105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Італія – країна 5 морів і однієї Венеції </a:t>
            </a:r>
            <a:endParaRPr lang="uk-UA" sz="6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88900" dist="76200" dir="8580000" sx="105000" sy="105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Содержимое 12" descr="Рисунок1.png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lum bright="20000"/>
          </a:blip>
          <a:stretch>
            <a:fillRect/>
          </a:stretch>
        </p:blipFill>
        <p:spPr>
          <a:xfrm>
            <a:off x="7358063" y="1428750"/>
            <a:ext cx="1785937" cy="1071563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 bwMode="auto">
          <a:xfrm>
            <a:off x="4500562" y="1785926"/>
            <a:ext cx="408743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Рисунок 15" descr="austria_flag_map_614x0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lum bright="30000"/>
          </a:blip>
          <a:stretch>
            <a:fillRect/>
          </a:stretch>
        </p:blipFill>
        <p:spPr>
          <a:xfrm>
            <a:off x="5500694" y="642918"/>
            <a:ext cx="2571768" cy="157163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 descr="slovenia_map_flag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200"/>
              </a:clrFrom>
              <a:clrTo>
                <a:srgbClr val="FEF200">
                  <a:alpha val="0"/>
                </a:srgbClr>
              </a:clrTo>
            </a:clrChange>
            <a:lum bright="20000"/>
          </a:blip>
          <a:stretch>
            <a:fillRect/>
          </a:stretch>
        </p:blipFill>
        <p:spPr>
          <a:xfrm>
            <a:off x="6643702" y="1643050"/>
            <a:ext cx="1500198" cy="135732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3" name="Рисунок 22" descr="italian_flag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3702" y="2857496"/>
            <a:ext cx="1428760" cy="1031495"/>
          </a:xfrm>
          <a:prstGeom prst="rect">
            <a:avLst/>
          </a:prstGeom>
        </p:spPr>
      </p:pic>
      <p:sp>
        <p:nvSpPr>
          <p:cNvPr id="24" name="Стрелка вниз 23"/>
          <p:cNvSpPr/>
          <p:nvPr/>
        </p:nvSpPr>
        <p:spPr>
          <a:xfrm>
            <a:off x="6500826" y="2928934"/>
            <a:ext cx="214314" cy="128588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TextBox 24"/>
          <p:cNvSpPr txBox="1"/>
          <p:nvPr/>
        </p:nvSpPr>
        <p:spPr>
          <a:xfrm>
            <a:off x="5929322" y="4000504"/>
            <a:ext cx="13573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</a:t>
            </a:r>
            <a:endParaRPr lang="uk-UA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4282" y="2214554"/>
            <a:ext cx="5572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28575">
                  <a:solidFill>
                    <a:schemeClr val="tx1"/>
                  </a:solidFill>
                </a:ln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Італію омиває п'ять морів : </a:t>
            </a:r>
          </a:p>
          <a:p>
            <a:pPr algn="ctr"/>
            <a:r>
              <a:rPr lang="uk-UA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Адріатичне, </a:t>
            </a:r>
          </a:p>
          <a:p>
            <a:pPr algn="ctr"/>
            <a:r>
              <a:rPr lang="uk-UA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Іонічне, </a:t>
            </a:r>
          </a:p>
          <a:p>
            <a:pPr algn="ctr"/>
            <a:r>
              <a:rPr lang="uk-UA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Тірренське, </a:t>
            </a:r>
            <a:r>
              <a:rPr lang="uk-UA" sz="4000" b="1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Лігурійське</a:t>
            </a:r>
            <a:r>
              <a:rPr lang="uk-UA" sz="4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Сицилійське.  </a:t>
            </a:r>
            <a:endParaRPr lang="uk-UA" sz="4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3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rome_01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21297849">
            <a:off x="2403443" y="1758900"/>
            <a:ext cx="6096000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286676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80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Столиця - Рим</a:t>
            </a:r>
            <a:endParaRPr lang="uk-UA" sz="80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38" y="500042"/>
            <a:ext cx="304800" cy="304800"/>
          </a:xfrm>
          <a:prstGeom prst="rect">
            <a:avLst/>
          </a:prstGeom>
        </p:spPr>
      </p:pic>
      <p:pic>
        <p:nvPicPr>
          <p:cNvPr id="7" name="Рисунок 6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636" y="2071678"/>
            <a:ext cx="304800" cy="304800"/>
          </a:xfrm>
          <a:prstGeom prst="rect">
            <a:avLst/>
          </a:prstGeom>
        </p:spPr>
      </p:pic>
      <p:pic>
        <p:nvPicPr>
          <p:cNvPr id="8" name="Рисунок 7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40" y="4214818"/>
            <a:ext cx="304800" cy="304800"/>
          </a:xfrm>
          <a:prstGeom prst="rect">
            <a:avLst/>
          </a:prstGeom>
        </p:spPr>
      </p:pic>
      <p:pic>
        <p:nvPicPr>
          <p:cNvPr id="9" name="Рисунок 8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8" y="4429132"/>
            <a:ext cx="304800" cy="304800"/>
          </a:xfrm>
          <a:prstGeom prst="rect">
            <a:avLst/>
          </a:prstGeom>
        </p:spPr>
      </p:pic>
      <p:pic>
        <p:nvPicPr>
          <p:cNvPr id="10" name="Рисунок 9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84" y="428604"/>
            <a:ext cx="304800" cy="304800"/>
          </a:xfrm>
          <a:prstGeom prst="rect">
            <a:avLst/>
          </a:prstGeom>
        </p:spPr>
      </p:pic>
      <p:pic>
        <p:nvPicPr>
          <p:cNvPr id="11" name="Рисунок 10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62" y="857232"/>
            <a:ext cx="304800" cy="304800"/>
          </a:xfrm>
          <a:prstGeom prst="rect">
            <a:avLst/>
          </a:prstGeom>
        </p:spPr>
      </p:pic>
      <p:pic>
        <p:nvPicPr>
          <p:cNvPr id="12" name="Рисунок 11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074" y="571480"/>
            <a:ext cx="304800" cy="304800"/>
          </a:xfrm>
          <a:prstGeom prst="rect">
            <a:avLst/>
          </a:prstGeom>
        </p:spPr>
      </p:pic>
      <p:pic>
        <p:nvPicPr>
          <p:cNvPr id="13" name="Рисунок 12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926" y="3357562"/>
            <a:ext cx="304800" cy="304800"/>
          </a:xfrm>
          <a:prstGeom prst="rect">
            <a:avLst/>
          </a:prstGeom>
        </p:spPr>
      </p:pic>
      <p:pic>
        <p:nvPicPr>
          <p:cNvPr id="14" name="Рисунок 13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678" y="5500702"/>
            <a:ext cx="304800" cy="304800"/>
          </a:xfrm>
          <a:prstGeom prst="rect">
            <a:avLst/>
          </a:prstGeom>
        </p:spPr>
      </p:pic>
      <p:pic>
        <p:nvPicPr>
          <p:cNvPr id="15" name="Рисунок 14" descr="sparkl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6" y="3643314"/>
            <a:ext cx="285752" cy="28575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00px-Flag_of_Italy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222" y="0"/>
            <a:ext cx="10293434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785926"/>
            <a:ext cx="7810043" cy="32867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</a:t>
            </a:r>
            <a:r>
              <a:rPr lang="ru-RU" sz="4000" b="1" dirty="0" err="1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прямокутне</a:t>
            </a:r>
            <a:r>
              <a:rPr lang="ru-RU" sz="4000" b="1" dirty="0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полотнище </a:t>
            </a:r>
            <a:r>
              <a:rPr lang="ru-RU" sz="4000" b="1" dirty="0" err="1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</a:t>
            </a:r>
            <a:r>
              <a:rPr lang="ru-RU" sz="4000" b="1" dirty="0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err="1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трьох</a:t>
            </a:r>
            <a:r>
              <a:rPr lang="ru-RU" sz="4000" b="1" dirty="0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err="1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рівномірних</a:t>
            </a:r>
            <a:r>
              <a:rPr lang="ru-RU" sz="4000" b="1" dirty="0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err="1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вертикальних</a:t>
            </a:r>
            <a:r>
              <a:rPr lang="ru-RU" sz="4000" b="1" dirty="0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err="1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смуг</a:t>
            </a:r>
            <a:r>
              <a:rPr lang="ru-RU" sz="4000" b="1" dirty="0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зеленого, </a:t>
            </a:r>
            <a:r>
              <a:rPr lang="ru-RU" sz="4000" b="1" dirty="0" err="1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білого</a:t>
            </a:r>
            <a:r>
              <a:rPr lang="ru-RU" sz="4000" b="1" dirty="0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та </a:t>
            </a:r>
            <a:r>
              <a:rPr lang="ru-RU" sz="4000" b="1" dirty="0" err="1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червоного</a:t>
            </a:r>
            <a:r>
              <a:rPr lang="ru-RU" sz="4000" b="1" dirty="0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err="1" smtClean="0">
                <a:ln w="10541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кольору</a:t>
            </a:r>
            <a:r>
              <a:rPr lang="ru-RU" sz="4000" b="1" spc="50" dirty="0" smtClean="0">
                <a:ln w="12700" cmpd="sng">
                  <a:solidFill>
                    <a:schemeClr val="tx1">
                      <a:lumMod val="65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00042"/>
            <a:ext cx="8229600" cy="729401"/>
          </a:xfrm>
        </p:spPr>
        <p:txBody>
          <a:bodyPr>
            <a:noAutofit/>
          </a:bodyPr>
          <a:lstStyle/>
          <a:p>
            <a:r>
              <a:rPr lang="ru-RU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Державний</a:t>
            </a: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прапор </a:t>
            </a:r>
            <a:endParaRPr lang="uk-UA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69px-Italy-Emblem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546" y="1234146"/>
            <a:ext cx="4929222" cy="562385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Італія не має національного герба, однак існує зображення, яке є національним символом Італії. Цей символ був затверджений у 1946 році. </a:t>
            </a:r>
          </a:p>
          <a:p>
            <a:pPr>
              <a:buNone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центрі - обриси п'ятикутної червоної зірки, яка є основою великого зубчастого колеса (символ праці), обрамленого гілками оливкового дерева і дуба, що символізують мир і силу. Крім того, гілка оливи - південь Італії, дуба - північ. Знизу гілки перехрещуються і обвиті білою стрічкою з написом італійською мовою "Республіка Італія"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72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Герб</a:t>
            </a:r>
            <a:endParaRPr lang="uk-UA" sz="72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Гімном</a:t>
            </a:r>
            <a:r>
              <a:rPr lang="ru-RU" dirty="0" smtClean="0"/>
              <a:t> </a:t>
            </a:r>
            <a:r>
              <a:rPr lang="ru-RU" dirty="0" err="1" smtClean="0"/>
              <a:t>ссучасної</a:t>
            </a:r>
            <a:r>
              <a:rPr lang="ru-RU" dirty="0" smtClean="0"/>
              <a:t> </a:t>
            </a:r>
            <a:r>
              <a:rPr lang="ru-RU" dirty="0" err="1" smtClean="0"/>
              <a:t>Італії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«</a:t>
            </a:r>
            <a:r>
              <a:rPr lang="ru-RU" dirty="0" err="1" smtClean="0"/>
              <a:t>Пісня</a:t>
            </a:r>
            <a:r>
              <a:rPr lang="ru-RU" dirty="0" smtClean="0"/>
              <a:t> </a:t>
            </a:r>
            <a:r>
              <a:rPr lang="ru-RU" dirty="0" err="1" smtClean="0"/>
              <a:t>Італійців</a:t>
            </a:r>
            <a:r>
              <a:rPr lang="ru-RU" dirty="0" smtClean="0"/>
              <a:t>» (</a:t>
            </a:r>
            <a:r>
              <a:rPr lang="ru-RU" dirty="0" err="1" smtClean="0"/>
              <a:t>італ</a:t>
            </a:r>
            <a:r>
              <a:rPr lang="ru-RU" dirty="0" smtClean="0"/>
              <a:t>. </a:t>
            </a:r>
            <a:r>
              <a:rPr lang="ru-RU" dirty="0" err="1" smtClean="0"/>
              <a:t>Il</a:t>
            </a:r>
            <a:r>
              <a:rPr lang="ru-RU" dirty="0" smtClean="0"/>
              <a:t> </a:t>
            </a:r>
            <a:r>
              <a:rPr lang="ru-RU" dirty="0" err="1" smtClean="0"/>
              <a:t>Canto</a:t>
            </a:r>
            <a:r>
              <a:rPr lang="ru-RU" dirty="0" smtClean="0"/>
              <a:t> </a:t>
            </a:r>
            <a:r>
              <a:rPr lang="ru-RU" dirty="0" err="1" smtClean="0"/>
              <a:t>degli</a:t>
            </a:r>
            <a:r>
              <a:rPr lang="ru-RU" dirty="0" smtClean="0"/>
              <a:t> </a:t>
            </a:r>
            <a:r>
              <a:rPr lang="ru-RU" dirty="0" err="1" smtClean="0"/>
              <a:t>Italiani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 smtClean="0"/>
              <a:t>Текст </a:t>
            </a:r>
            <a:r>
              <a:rPr lang="ru-RU" dirty="0" err="1" smtClean="0"/>
              <a:t>було</a:t>
            </a:r>
            <a:r>
              <a:rPr lang="ru-RU" dirty="0" smtClean="0"/>
              <a:t> написано </a:t>
            </a:r>
            <a:r>
              <a:rPr lang="ru-RU" dirty="0" err="1" smtClean="0"/>
              <a:t>восени</a:t>
            </a:r>
            <a:r>
              <a:rPr lang="ru-RU" dirty="0" smtClean="0"/>
              <a:t> 1847 року </a:t>
            </a:r>
            <a:r>
              <a:rPr lang="ru-RU" dirty="0" err="1" smtClean="0"/>
              <a:t>Гоффредо</a:t>
            </a:r>
            <a:r>
              <a:rPr lang="ru-RU" dirty="0" smtClean="0"/>
              <a:t> </a:t>
            </a:r>
            <a:r>
              <a:rPr lang="ru-RU" dirty="0" err="1" smtClean="0"/>
              <a:t>Мамелі</a:t>
            </a:r>
            <a:r>
              <a:rPr lang="ru-RU" dirty="0" smtClean="0"/>
              <a:t>, </a:t>
            </a:r>
            <a:r>
              <a:rPr lang="ru-RU" dirty="0" err="1" smtClean="0"/>
              <a:t>музика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написана </a:t>
            </a:r>
            <a:r>
              <a:rPr lang="ru-RU" dirty="0" err="1" smtClean="0"/>
              <a:t>Мікеле</a:t>
            </a:r>
            <a:r>
              <a:rPr lang="ru-RU" dirty="0" smtClean="0"/>
              <a:t> </a:t>
            </a:r>
            <a:r>
              <a:rPr lang="ru-RU" dirty="0" err="1" smtClean="0"/>
              <a:t>Новаро</a:t>
            </a:r>
            <a:r>
              <a:rPr lang="ru-RU" dirty="0" smtClean="0"/>
              <a:t> </a:t>
            </a:r>
            <a:r>
              <a:rPr lang="ru-RU" dirty="0" err="1" smtClean="0"/>
              <a:t>дещо</a:t>
            </a:r>
            <a:r>
              <a:rPr lang="ru-RU" dirty="0" smtClean="0"/>
              <a:t> </a:t>
            </a:r>
            <a:r>
              <a:rPr lang="ru-RU" dirty="0" err="1" smtClean="0"/>
              <a:t>пізніше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72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Гімн Італії</a:t>
            </a:r>
            <a:endParaRPr lang="uk-UA" sz="72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gimn_italii_-_il_canto_degli_italiani_18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3643314"/>
            <a:ext cx="34671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95000"/>
                <a:alpha val="40000"/>
              </a:schemeClr>
            </a:glow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3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taly-map-80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70" y="988118"/>
            <a:ext cx="4906902" cy="586988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219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Країна поділена на 20 областей</a:t>
            </a:r>
            <a:endParaRPr lang="uk-UA" sz="44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6446" y="1071546"/>
            <a:ext cx="31432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err="1" smtClean="0"/>
              <a:t>Молізе</a:t>
            </a:r>
            <a:r>
              <a:rPr lang="ru-RU" b="1" dirty="0" smtClean="0"/>
              <a:t>, </a:t>
            </a:r>
          </a:p>
          <a:p>
            <a:r>
              <a:rPr lang="ru-RU" b="1" dirty="0" err="1" smtClean="0"/>
              <a:t>Пулія</a:t>
            </a:r>
            <a:r>
              <a:rPr lang="ru-RU" b="1" dirty="0" smtClean="0"/>
              <a:t>, </a:t>
            </a:r>
          </a:p>
          <a:p>
            <a:r>
              <a:rPr lang="ru-RU" b="1" dirty="0" smtClean="0"/>
              <a:t>Пьемонт, </a:t>
            </a:r>
          </a:p>
          <a:p>
            <a:r>
              <a:rPr lang="ru-RU" b="1" dirty="0" err="1" smtClean="0"/>
              <a:t>Сардинія</a:t>
            </a:r>
            <a:r>
              <a:rPr lang="ru-RU" b="1" dirty="0" smtClean="0"/>
              <a:t>, </a:t>
            </a:r>
          </a:p>
          <a:p>
            <a:r>
              <a:rPr lang="ru-RU" b="1" dirty="0" err="1" smtClean="0"/>
              <a:t>Сицилія</a:t>
            </a:r>
            <a:r>
              <a:rPr lang="ru-RU" b="1" dirty="0" smtClean="0"/>
              <a:t>, </a:t>
            </a:r>
          </a:p>
          <a:p>
            <a:r>
              <a:rPr lang="ru-RU" b="1" dirty="0" smtClean="0"/>
              <a:t>Тоскана, </a:t>
            </a:r>
          </a:p>
          <a:p>
            <a:r>
              <a:rPr lang="ru-RU" b="1" dirty="0" err="1" smtClean="0"/>
              <a:t>Трентіно-Альто-Адідже</a:t>
            </a:r>
            <a:r>
              <a:rPr lang="ru-RU" b="1" dirty="0" smtClean="0"/>
              <a:t>, </a:t>
            </a:r>
          </a:p>
          <a:p>
            <a:r>
              <a:rPr lang="ru-RU" b="1" dirty="0" err="1" smtClean="0"/>
              <a:t>Умбрія</a:t>
            </a:r>
            <a:r>
              <a:rPr lang="ru-RU" b="1" dirty="0" smtClean="0"/>
              <a:t>, </a:t>
            </a:r>
          </a:p>
          <a:p>
            <a:r>
              <a:rPr lang="ru-RU" b="1" dirty="0" err="1" smtClean="0"/>
              <a:t>Фріулі-Венеція-Джулія</a:t>
            </a:r>
            <a:r>
              <a:rPr lang="ru-RU" b="1" dirty="0" smtClean="0"/>
              <a:t>, </a:t>
            </a:r>
          </a:p>
          <a:p>
            <a:r>
              <a:rPr lang="ru-RU" b="1" dirty="0" err="1" smtClean="0"/>
              <a:t>Емілія-Романья</a:t>
            </a:r>
            <a:r>
              <a:rPr lang="ru-RU" b="1" dirty="0" smtClean="0"/>
              <a:t>.</a:t>
            </a:r>
            <a:endParaRPr lang="uk-UA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1285860"/>
            <a:ext cx="16430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Абруц</a:t>
            </a:r>
            <a:r>
              <a:rPr lang="uk-UA" b="1" dirty="0" smtClean="0"/>
              <a:t>і</a:t>
            </a:r>
            <a:r>
              <a:rPr lang="ru-RU" b="1" dirty="0" smtClean="0"/>
              <a:t>, </a:t>
            </a:r>
            <a:r>
              <a:rPr lang="ru-RU" b="1" dirty="0" err="1" smtClean="0"/>
              <a:t>Базиліката</a:t>
            </a:r>
            <a:r>
              <a:rPr lang="ru-RU" b="1" dirty="0" smtClean="0"/>
              <a:t>, </a:t>
            </a:r>
            <a:r>
              <a:rPr lang="ru-RU" b="1" dirty="0" err="1" smtClean="0"/>
              <a:t>Ввале-д'Аоста</a:t>
            </a:r>
            <a:r>
              <a:rPr lang="ru-RU" b="1" dirty="0" smtClean="0"/>
              <a:t>, </a:t>
            </a:r>
            <a:r>
              <a:rPr lang="ru-RU" b="1" dirty="0" err="1" smtClean="0"/>
              <a:t>Венето</a:t>
            </a:r>
            <a:r>
              <a:rPr lang="ru-RU" b="1" dirty="0" smtClean="0"/>
              <a:t>, </a:t>
            </a:r>
            <a:r>
              <a:rPr lang="ru-RU" b="1" dirty="0" err="1" smtClean="0"/>
              <a:t>Калабрія</a:t>
            </a:r>
            <a:r>
              <a:rPr lang="ru-RU" b="1" dirty="0" smtClean="0"/>
              <a:t>, </a:t>
            </a:r>
            <a:r>
              <a:rPr lang="ru-RU" b="1" dirty="0" err="1" smtClean="0"/>
              <a:t>Кампанья</a:t>
            </a:r>
            <a:r>
              <a:rPr lang="ru-RU" b="1" dirty="0" smtClean="0"/>
              <a:t>, </a:t>
            </a:r>
            <a:r>
              <a:rPr lang="ru-RU" b="1" dirty="0" err="1" smtClean="0"/>
              <a:t>Лаціо</a:t>
            </a:r>
            <a:r>
              <a:rPr lang="ru-RU" b="1" dirty="0" smtClean="0"/>
              <a:t>, </a:t>
            </a:r>
          </a:p>
          <a:p>
            <a:r>
              <a:rPr lang="ru-RU" b="1" dirty="0" err="1" smtClean="0"/>
              <a:t>Лігурія</a:t>
            </a:r>
            <a:r>
              <a:rPr lang="ru-RU" b="1" dirty="0" smtClean="0"/>
              <a:t>, </a:t>
            </a:r>
            <a:r>
              <a:rPr lang="ru-RU" b="1" dirty="0" err="1" smtClean="0"/>
              <a:t>Ломбардія</a:t>
            </a:r>
            <a:r>
              <a:rPr lang="ru-RU" b="1" dirty="0" smtClean="0"/>
              <a:t>, Марке</a:t>
            </a:r>
            <a:endParaRPr lang="uk-UA" b="1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1.2|1.5|2.6|1.1|1.5|0.9|1.3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841</TotalTime>
  <Words>649</Words>
  <Application>Microsoft Office PowerPoint</Application>
  <PresentationFormat>Экран (4:3)</PresentationFormat>
  <Paragraphs>72</Paragraphs>
  <Slides>23</Slides>
  <Notes>0</Notes>
  <HiddenSlides>0</HiddenSlides>
  <MMClips>27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Італія</vt:lpstr>
      <vt:lpstr>Італі́йська Республіка — держава на півдні Європи, в Середземномор'ї.</vt:lpstr>
      <vt:lpstr>Кордони Італії </vt:lpstr>
      <vt:lpstr>Італія – країна 5 морів і однієї Венеції </vt:lpstr>
      <vt:lpstr>Столиця - Рим</vt:lpstr>
      <vt:lpstr>Державний прапор </vt:lpstr>
      <vt:lpstr>Герб</vt:lpstr>
      <vt:lpstr>Гімн Італії</vt:lpstr>
      <vt:lpstr>Країна поділена на 20 областей</vt:lpstr>
      <vt:lpstr>Найбільші Міста</vt:lpstr>
      <vt:lpstr>Рим  </vt:lpstr>
      <vt:lpstr>Венеція</vt:lpstr>
      <vt:lpstr>Неаполь</vt:lpstr>
      <vt:lpstr>Верона</vt:lpstr>
      <vt:lpstr>Піза</vt:lpstr>
      <vt:lpstr>Видатні люди</vt:lpstr>
      <vt:lpstr>Леонардо да Вінчі (1452— 1519).</vt:lpstr>
      <vt:lpstr>Галілео Галілей </vt:lpstr>
      <vt:lpstr>Музиканти</vt:lpstr>
      <vt:lpstr>Антоніо Страдіварі </vt:lpstr>
      <vt:lpstr>Мандрівники</vt:lpstr>
      <vt:lpstr>Національна кухня</vt:lpstr>
      <vt:lpstr>Сієста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Італія</dc:title>
  <dc:creator>User</dc:creator>
  <cp:lastModifiedBy>LAN_OS</cp:lastModifiedBy>
  <cp:revision>80</cp:revision>
  <dcterms:created xsi:type="dcterms:W3CDTF">2011-05-21T11:44:35Z</dcterms:created>
  <dcterms:modified xsi:type="dcterms:W3CDTF">2014-05-07T17:53:31Z</dcterms:modified>
</cp:coreProperties>
</file>