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0"/>
  </p:normalViewPr>
  <p:slideViewPr>
    <p:cSldViewPr>
      <p:cViewPr>
        <p:scale>
          <a:sx n="51" d="100"/>
          <a:sy n="51" d="100"/>
        </p:scale>
        <p:origin x="-136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9150E-E4EC-4223-AA06-0E38E5A6FC08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A18A4-AF05-4076-94D1-3A23A3F29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8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18A4-AF05-4076-94D1-3A23A3F2949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5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18A4-AF05-4076-94D1-3A23A3F29494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1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2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9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2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8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2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7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8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248471"/>
          </a:xfrm>
        </p:spPr>
        <p:txBody>
          <a:bodyPr/>
          <a:lstStyle/>
          <a:p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Історичний розвиток органічного світу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/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Кайнозойська ера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7919152_large_Mesohipp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60649"/>
            <a:ext cx="8678768" cy="5620170"/>
          </a:xfrm>
        </p:spPr>
      </p:pic>
      <p:sp>
        <p:nvSpPr>
          <p:cNvPr id="5" name="TextBox 4"/>
          <p:cNvSpPr txBox="1"/>
          <p:nvPr/>
        </p:nvSpPr>
        <p:spPr>
          <a:xfrm>
            <a:off x="2024134" y="5944923"/>
            <a:ext cx="584769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i="1" u="sng" dirty="0" err="1" smtClean="0"/>
              <a:t>Мезогіпус</a:t>
            </a:r>
            <a:r>
              <a:rPr lang="uk-UA" sz="3200" b="1" i="1" u="sng" dirty="0" smtClean="0"/>
              <a:t> – трипалий кінь </a:t>
            </a:r>
            <a:endParaRPr lang="ru-RU" sz="3200" b="1" i="1" u="sng" dirty="0"/>
          </a:p>
        </p:txBody>
      </p:sp>
      <p:pic>
        <p:nvPicPr>
          <p:cNvPr id="6" name="Рисунок 5" descr="proailuru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44" y="233635"/>
            <a:ext cx="8668344" cy="5685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6824" y="5944923"/>
            <a:ext cx="258698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u="sng" dirty="0" err="1" smtClean="0"/>
              <a:t>Проаліур</a:t>
            </a:r>
            <a:endParaRPr lang="ru-RU" sz="32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84076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i="1" u="sng" dirty="0" smtClean="0"/>
              <a:t>Олігоценова епоха</a:t>
            </a:r>
            <a:br>
              <a:rPr lang="uk-UA" sz="3600" b="1" i="1" u="sng" dirty="0" smtClean="0"/>
            </a:br>
            <a:r>
              <a:rPr lang="uk-UA" sz="3600" b="1" i="1" u="sng" dirty="0" smtClean="0"/>
              <a:t>(34-23 </a:t>
            </a:r>
            <a:r>
              <a:rPr lang="uk-UA" sz="3600" b="1" i="1" u="sng" dirty="0" err="1" smtClean="0"/>
              <a:t>млн</a:t>
            </a:r>
            <a:r>
              <a:rPr lang="uk-UA" sz="3600" b="1" i="1" u="sng" dirty="0" smtClean="0"/>
              <a:t> років тому)</a:t>
            </a:r>
            <a:endParaRPr lang="ru-RU" sz="36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4680520" cy="50556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Комахи були дуже різноманітні та нагадували сучасних. Частина хижих опанувала водойми і дала початок ряду ластоногих. З </a:t>
            </a:r>
            <a:r>
              <a:rPr lang="uk-UA" dirty="0" smtClean="0"/>
              <a:t>Південної </a:t>
            </a:r>
            <a:r>
              <a:rPr lang="uk-UA" dirty="0" smtClean="0"/>
              <a:t>Америки відомі широконосі мавпи.</a:t>
            </a:r>
            <a:endParaRPr lang="ru-RU" dirty="0"/>
          </a:p>
        </p:txBody>
      </p:sp>
      <p:pic>
        <p:nvPicPr>
          <p:cNvPr id="4" name="Рисунок 3" descr="Cercopithecus_m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916832"/>
            <a:ext cx="385192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056784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u="sng" dirty="0" smtClean="0"/>
              <a:t>Неогеновий період</a:t>
            </a:r>
            <a:br>
              <a:rPr lang="uk-UA" b="1" i="1" u="sng" dirty="0" smtClean="0"/>
            </a:br>
            <a:r>
              <a:rPr lang="uk-UA" b="1" i="1" u="sng" dirty="0" smtClean="0"/>
              <a:t>(23-2,6 </a:t>
            </a:r>
            <a:r>
              <a:rPr lang="uk-UA" b="1" i="1" u="sng" dirty="0" err="1" smtClean="0"/>
              <a:t>млн</a:t>
            </a:r>
            <a:r>
              <a:rPr lang="uk-UA" b="1" i="1" u="sng" dirty="0" smtClean="0"/>
              <a:t> років тому)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227" y="1772816"/>
            <a:ext cx="5184576" cy="50851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Неоген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низьким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 </a:t>
            </a:r>
            <a:r>
              <a:rPr lang="ru-RU" dirty="0" err="1" smtClean="0"/>
              <a:t>Світового</a:t>
            </a:r>
            <a:r>
              <a:rPr lang="ru-RU" dirty="0" smtClean="0"/>
              <a:t> океану, </a:t>
            </a:r>
            <a:r>
              <a:rPr lang="ru-RU" dirty="0" err="1" smtClean="0"/>
              <a:t>завершенням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масивів</a:t>
            </a:r>
            <a:r>
              <a:rPr lang="ru-RU" dirty="0" smtClean="0"/>
              <a:t>,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суворим</a:t>
            </a:r>
            <a:r>
              <a:rPr lang="ru-RU" dirty="0" smtClean="0"/>
              <a:t> </a:t>
            </a:r>
            <a:r>
              <a:rPr lang="ru-RU" dirty="0" err="1" smtClean="0"/>
              <a:t>кліматом</a:t>
            </a:r>
            <a:r>
              <a:rPr lang="ru-RU" dirty="0" smtClean="0"/>
              <a:t> з </a:t>
            </a:r>
            <a:r>
              <a:rPr lang="ru-RU" dirty="0" err="1" smtClean="0"/>
              <a:t>чіткою</a:t>
            </a:r>
            <a:r>
              <a:rPr lang="ru-RU" dirty="0" smtClean="0"/>
              <a:t> </a:t>
            </a:r>
            <a:r>
              <a:rPr lang="ru-RU" dirty="0" err="1" smtClean="0"/>
              <a:t>зональністю</a:t>
            </a:r>
            <a:r>
              <a:rPr lang="ru-RU" dirty="0" smtClean="0"/>
              <a:t> та </a:t>
            </a:r>
            <a:r>
              <a:rPr lang="ru-RU" dirty="0" err="1" smtClean="0"/>
              <a:t>кількома</a:t>
            </a:r>
            <a:r>
              <a:rPr lang="ru-RU" dirty="0" smtClean="0"/>
              <a:t> </a:t>
            </a:r>
            <a:r>
              <a:rPr lang="ru-RU" dirty="0" err="1" smtClean="0"/>
              <a:t>зледеніннями</a:t>
            </a:r>
            <a:r>
              <a:rPr lang="ru-RU" dirty="0" smtClean="0"/>
              <a:t> в </a:t>
            </a:r>
            <a:r>
              <a:rPr lang="ru-RU" dirty="0" err="1" smtClean="0"/>
              <a:t>північній</a:t>
            </a:r>
            <a:r>
              <a:rPr lang="ru-RU" dirty="0" smtClean="0"/>
              <a:t> та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півкулях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 descr="800px-Blakey_20mo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903" y="1628800"/>
            <a:ext cx="4002832" cy="2217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8007" y="3893908"/>
            <a:ext cx="3712569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з </a:t>
            </a:r>
            <a:r>
              <a:rPr lang="ru-RU" sz="2800" dirty="0" err="1"/>
              <a:t>двох</a:t>
            </a:r>
            <a:r>
              <a:rPr lang="ru-RU" sz="2800" dirty="0"/>
              <a:t> </a:t>
            </a:r>
            <a:r>
              <a:rPr lang="ru-RU" sz="2800" dirty="0" err="1"/>
              <a:t>епох</a:t>
            </a:r>
            <a:r>
              <a:rPr lang="ru-RU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800" b="1" i="1" u="sng" dirty="0" err="1">
                <a:solidFill>
                  <a:schemeClr val="accent6">
                    <a:lumMod val="75000"/>
                  </a:schemeClr>
                </a:solidFill>
              </a:rPr>
              <a:t>ранньої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i="1" u="sng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800" b="1" i="1" u="sng" dirty="0" err="1">
                <a:solidFill>
                  <a:schemeClr val="accent6">
                    <a:lumMod val="75000"/>
                  </a:schemeClr>
                </a:solidFill>
              </a:rPr>
              <a:t>міоцену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u="sng" dirty="0" err="1">
                <a:solidFill>
                  <a:schemeClr val="accent6">
                    <a:lumMod val="75000"/>
                  </a:schemeClr>
                </a:solidFill>
              </a:rPr>
              <a:t>пізньої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i="1" u="sng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800" b="1" i="1" u="sng" dirty="0" err="1">
                <a:solidFill>
                  <a:schemeClr val="accent6">
                    <a:lumMod val="75000"/>
                  </a:schemeClr>
                </a:solidFill>
              </a:rPr>
              <a:t>пліоцену</a:t>
            </a: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48072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u="sng" dirty="0" smtClean="0"/>
              <a:t>Міоценова епоха</a:t>
            </a:r>
            <a:br>
              <a:rPr lang="uk-UA" b="1" i="1" u="sng" dirty="0" smtClean="0"/>
            </a:br>
            <a:r>
              <a:rPr lang="uk-UA" b="1" i="1" u="sng" dirty="0" smtClean="0"/>
              <a:t>(23-5,3 </a:t>
            </a:r>
            <a:r>
              <a:rPr lang="uk-UA" b="1" i="1" u="sng" dirty="0" err="1" smtClean="0"/>
              <a:t>млн</a:t>
            </a:r>
            <a:r>
              <a:rPr lang="uk-UA" b="1" i="1" u="sng" dirty="0" smtClean="0"/>
              <a:t> років тому)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Деякі види сумчастих досягали значних розмірів. З відкладів епохи відомі рештки різноманітних видів гризунів, свиней, антилоп, оленів, різноманітних хижаків, китоподібних тощо. На початку міоцену  в східній Африці з</a:t>
            </a:r>
            <a:r>
              <a:rPr lang="en-US" dirty="0" smtClean="0"/>
              <a:t>’</a:t>
            </a:r>
            <a:r>
              <a:rPr lang="uk-UA" dirty="0" smtClean="0"/>
              <a:t>явилися перші людиноподібні мавпи, які впродовж епохи розселились до Європи.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4824536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i="1" u="sng" dirty="0" smtClean="0"/>
              <a:t>Дріопітеки</a:t>
            </a:r>
            <a:endParaRPr lang="ru-RU" b="1" i="1" u="sng" dirty="0"/>
          </a:p>
        </p:txBody>
      </p:sp>
      <p:pic>
        <p:nvPicPr>
          <p:cNvPr id="4" name="Содержимое 3" descr="Dryopithec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8" y="1500173"/>
            <a:ext cx="4842183" cy="5357827"/>
          </a:xfrm>
        </p:spPr>
      </p:pic>
      <p:pic>
        <p:nvPicPr>
          <p:cNvPr id="5" name="Рисунок 4" descr="i_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84785"/>
            <a:ext cx="4355976" cy="533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544616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i="1" u="sng" dirty="0" err="1" smtClean="0"/>
              <a:t>Рамапітеки</a:t>
            </a:r>
            <a:endParaRPr lang="ru-RU" b="1" i="1" u="sng" dirty="0"/>
          </a:p>
        </p:txBody>
      </p:sp>
      <p:pic>
        <p:nvPicPr>
          <p:cNvPr id="4" name="Содержимое 3" descr="0001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527" y="1844824"/>
            <a:ext cx="4291473" cy="4832592"/>
          </a:xfrm>
        </p:spPr>
      </p:pic>
      <p:pic>
        <p:nvPicPr>
          <p:cNvPr id="5" name="Рисунок 4" descr="ram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8" y="1844824"/>
            <a:ext cx="4800600" cy="483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n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81350"/>
            <a:ext cx="8691966" cy="6336704"/>
          </a:xfrm>
        </p:spPr>
      </p:pic>
      <p:sp>
        <p:nvSpPr>
          <p:cNvPr id="5" name="TextBox 4"/>
          <p:cNvSpPr txBox="1"/>
          <p:nvPr/>
        </p:nvSpPr>
        <p:spPr>
          <a:xfrm>
            <a:off x="5076056" y="5911824"/>
            <a:ext cx="3866123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i="1" u="sng" dirty="0" err="1" smtClean="0"/>
              <a:t>Мегістотерій</a:t>
            </a:r>
            <a:endParaRPr lang="ru-RU" sz="4000" b="1" i="1" u="sng" dirty="0"/>
          </a:p>
        </p:txBody>
      </p:sp>
      <p:pic>
        <p:nvPicPr>
          <p:cNvPr id="6" name="Рисунок 5" descr="3838235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1" y="188640"/>
            <a:ext cx="8827368" cy="6431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5519" y="5921155"/>
            <a:ext cx="231666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i="1" u="sng" dirty="0" err="1" smtClean="0"/>
              <a:t>Гіпаріон</a:t>
            </a:r>
            <a:endParaRPr lang="ru-RU" sz="4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344816" cy="12821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u="sng" dirty="0" smtClean="0"/>
              <a:t>Пліоценова епоха</a:t>
            </a:r>
            <a:br>
              <a:rPr lang="uk-UA" b="1" i="1" u="sng" dirty="0" smtClean="0"/>
            </a:br>
            <a:r>
              <a:rPr lang="uk-UA" b="1" i="1" u="sng" dirty="0" smtClean="0"/>
              <a:t>(5,3 – 2,6 </a:t>
            </a:r>
            <a:r>
              <a:rPr lang="uk-UA" b="1" i="1" u="sng" dirty="0" err="1" smtClean="0"/>
              <a:t>млн</a:t>
            </a:r>
            <a:r>
              <a:rPr lang="uk-UA" b="1" i="1" u="sng" dirty="0" smtClean="0"/>
              <a:t> років тому)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 пліоцену відомі викопні рештки </a:t>
            </a:r>
            <a:r>
              <a:rPr lang="uk-UA" dirty="0" err="1" smtClean="0"/>
              <a:t>безкільових</a:t>
            </a:r>
            <a:r>
              <a:rPr lang="uk-UA" dirty="0" smtClean="0"/>
              <a:t> птахів, подібних до американських нанду та австралійських </a:t>
            </a:r>
            <a:r>
              <a:rPr lang="uk-UA" dirty="0" err="1" smtClean="0"/>
              <a:t>ему</a:t>
            </a:r>
            <a:r>
              <a:rPr lang="uk-UA" dirty="0" smtClean="0"/>
              <a:t>. У багатьох видів котячих ікла верхніх щелеп були </a:t>
            </a:r>
            <a:r>
              <a:rPr lang="uk-UA" dirty="0" smtClean="0"/>
              <a:t>настільки </a:t>
            </a:r>
            <a:r>
              <a:rPr lang="uk-UA" dirty="0" smtClean="0"/>
              <a:t>великі, що виступали назовні. Повністю зникла </a:t>
            </a:r>
            <a:r>
              <a:rPr lang="uk-UA" dirty="0" err="1" smtClean="0"/>
              <a:t>гіпаріонова</a:t>
            </a:r>
            <a:r>
              <a:rPr lang="uk-UA" dirty="0" smtClean="0"/>
              <a:t> фауна, значно зменшилось видове різноманіття хоботних.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ylacosmilus_Amer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06719"/>
            <a:ext cx="8683235" cy="6555331"/>
          </a:xfrm>
        </p:spPr>
      </p:pic>
      <p:sp>
        <p:nvSpPr>
          <p:cNvPr id="5" name="TextBox 4"/>
          <p:cNvSpPr txBox="1"/>
          <p:nvPr/>
        </p:nvSpPr>
        <p:spPr>
          <a:xfrm>
            <a:off x="3419872" y="5983266"/>
            <a:ext cx="280403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i="1" u="sng" dirty="0" err="1" smtClean="0"/>
              <a:t>Тилакосміл</a:t>
            </a:r>
            <a:endParaRPr lang="ru-RU" sz="3600" b="1" i="1" u="sng" dirty="0"/>
          </a:p>
        </p:txBody>
      </p:sp>
      <p:pic>
        <p:nvPicPr>
          <p:cNvPr id="6" name="Рисунок 5" descr="000021.jpg"/>
          <p:cNvPicPr>
            <a:picLocks noChangeAspect="1"/>
          </p:cNvPicPr>
          <p:nvPr/>
        </p:nvPicPr>
        <p:blipFill>
          <a:blip r:embed="rId3"/>
          <a:srcRect b="15000"/>
          <a:stretch>
            <a:fillRect/>
          </a:stretch>
        </p:blipFill>
        <p:spPr>
          <a:xfrm>
            <a:off x="184178" y="188640"/>
            <a:ext cx="8743799" cy="6440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5920295"/>
            <a:ext cx="272337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i="1" u="sng" dirty="0" err="1" smtClean="0"/>
              <a:t>Махайрод</a:t>
            </a:r>
            <a:endParaRPr lang="ru-RU" sz="4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i="1" u="sng" dirty="0" smtClean="0"/>
              <a:t>Антропогеновий період</a:t>
            </a:r>
            <a:br>
              <a:rPr lang="uk-UA" sz="3600" b="1" i="1" u="sng" dirty="0" smtClean="0"/>
            </a:br>
            <a:r>
              <a:rPr lang="uk-UA" sz="3600" b="1" i="1" u="sng" dirty="0" smtClean="0"/>
              <a:t>(2,6 </a:t>
            </a:r>
            <a:r>
              <a:rPr lang="uk-UA" sz="3600" b="1" i="1" u="sng" dirty="0" err="1" smtClean="0"/>
              <a:t>млн</a:t>
            </a:r>
            <a:r>
              <a:rPr lang="uk-UA" sz="3600" b="1" i="1" u="sng" dirty="0" smtClean="0"/>
              <a:t> років тому і до сьогодні)</a:t>
            </a:r>
            <a:endParaRPr lang="ru-RU" sz="36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19529"/>
            <a:ext cx="8952521" cy="506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uk-UA" sz="2700" dirty="0" smtClean="0"/>
          </a:p>
          <a:p>
            <a:pPr marL="0" indent="0">
              <a:buNone/>
            </a:pPr>
            <a:endParaRPr lang="uk-UA" sz="2700" dirty="0"/>
          </a:p>
          <a:p>
            <a:pPr marL="0" indent="0">
              <a:buNone/>
            </a:pPr>
            <a:r>
              <a:rPr lang="uk-UA" sz="2900" dirty="0" smtClean="0"/>
              <a:t>Складається </a:t>
            </a:r>
            <a:r>
              <a:rPr lang="uk-UA" sz="2900" dirty="0" smtClean="0"/>
              <a:t>з двох епох: </a:t>
            </a:r>
          </a:p>
          <a:p>
            <a:r>
              <a:rPr lang="uk-UA" sz="2900" b="1" i="1" u="sng" dirty="0" err="1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uk-UA" sz="29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лейстоценової</a:t>
            </a:r>
            <a:r>
              <a:rPr lang="uk-UA" sz="2900" b="1" i="1" u="sng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uk-UA" sz="29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900" b="1" i="1" u="sng" dirty="0" err="1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uk-UA" sz="29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олоценової</a:t>
            </a:r>
            <a:r>
              <a:rPr lang="uk-UA" sz="2900" b="1" i="1" u="sng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uk-UA" sz="27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dirty="0" smtClean="0"/>
              <a:t>Предки сучасних коней  незадовго перед зледенінням мігрували з Північної Америки до Азії, а згодом розселились у Європу та Африку, де від них виникли коні, осли та зебри</a:t>
            </a:r>
            <a:r>
              <a:rPr lang="uk-UA" sz="2800" dirty="0" smtClean="0"/>
              <a:t>.</a:t>
            </a:r>
            <a:endParaRPr lang="uk-UA" sz="2800" dirty="0" smtClean="0"/>
          </a:p>
        </p:txBody>
      </p:sp>
      <p:pic>
        <p:nvPicPr>
          <p:cNvPr id="4" name="Рисунок 3" descr="800px-Blakey_presentmo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057" y="1632044"/>
            <a:ext cx="4355976" cy="2877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480" y="4611231"/>
            <a:ext cx="8952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Близько 1,7 </a:t>
            </a:r>
            <a:r>
              <a:rPr lang="uk-UA" sz="2800" dirty="0" err="1"/>
              <a:t>млн</a:t>
            </a:r>
            <a:r>
              <a:rPr lang="uk-UA" sz="2800" dirty="0"/>
              <a:t> років тому африканські австралопітеки вимирають. У цей час у Східній Африці виникає від невідомих предків Людина </a:t>
            </a:r>
            <a:r>
              <a:rPr lang="uk-UA" sz="2800" dirty="0" err="1"/>
              <a:t>прямоходяча</a:t>
            </a:r>
            <a:r>
              <a:rPr lang="uk-UA" sz="2800" dirty="0"/>
              <a:t>, а пізніше Людина розумна.</a:t>
            </a:r>
            <a:endParaRPr lang="ru-RU" sz="2800" dirty="0"/>
          </a:p>
          <a:p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55496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u="sng" dirty="0" err="1" smtClean="0"/>
              <a:t>Кайнозойська</a:t>
            </a:r>
            <a:r>
              <a:rPr lang="ru-RU" b="1" i="1" u="sng" dirty="0" smtClean="0"/>
              <a:t> ера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Настала </a:t>
            </a:r>
            <a:r>
              <a:rPr lang="ru-RU" dirty="0" err="1" smtClean="0"/>
              <a:t>близько</a:t>
            </a:r>
            <a:r>
              <a:rPr lang="ru-RU" dirty="0" smtClean="0"/>
              <a:t> 66-65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тому,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. За </a:t>
            </a:r>
            <a:r>
              <a:rPr lang="ru-RU" dirty="0" err="1" smtClean="0"/>
              <a:t>цей</a:t>
            </a:r>
            <a:r>
              <a:rPr lang="ru-RU" dirty="0" smtClean="0"/>
              <a:t> час завершилось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рельєфу</a:t>
            </a:r>
            <a:r>
              <a:rPr lang="ru-RU" dirty="0" smtClean="0"/>
              <a:t>, </a:t>
            </a:r>
            <a:r>
              <a:rPr lang="ru-RU" dirty="0" err="1" smtClean="0"/>
              <a:t>суходіл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обрисів</a:t>
            </a:r>
            <a:r>
              <a:rPr lang="ru-RU" dirty="0" smtClean="0"/>
              <a:t>, </a:t>
            </a:r>
            <a:r>
              <a:rPr lang="ru-RU" dirty="0" err="1" smtClean="0"/>
              <a:t>встановились</a:t>
            </a:r>
            <a:r>
              <a:rPr lang="ru-RU" dirty="0" smtClean="0"/>
              <a:t> </a:t>
            </a:r>
            <a:r>
              <a:rPr lang="ru-RU" dirty="0" err="1" smtClean="0"/>
              <a:t>кліматичні</a:t>
            </a:r>
            <a:r>
              <a:rPr lang="ru-RU" dirty="0" smtClean="0"/>
              <a:t> </a:t>
            </a:r>
            <a:r>
              <a:rPr lang="ru-RU" dirty="0" err="1" smtClean="0"/>
              <a:t>зони.Кайнозойську</a:t>
            </a:r>
            <a:r>
              <a:rPr lang="ru-RU" dirty="0" smtClean="0"/>
              <a:t> еру </a:t>
            </a:r>
            <a:r>
              <a:rPr lang="ru-RU" dirty="0" err="1" smtClean="0"/>
              <a:t>поділяють</a:t>
            </a:r>
            <a:r>
              <a:rPr lang="ru-RU" dirty="0" smtClean="0"/>
              <a:t> на три </a:t>
            </a:r>
            <a:r>
              <a:rPr lang="ru-RU" dirty="0" err="1" smtClean="0"/>
              <a:t>періоди</a:t>
            </a:r>
            <a:r>
              <a:rPr lang="ru-RU" dirty="0" smtClean="0"/>
              <a:t>:</a:t>
            </a:r>
          </a:p>
          <a:p>
            <a:r>
              <a:rPr lang="uk-UA" b="1" i="1" u="sng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uk-UA" b="1" i="1" u="sng" dirty="0" smtClean="0">
                <a:solidFill>
                  <a:schemeClr val="accent6">
                    <a:lumMod val="75000"/>
                  </a:schemeClr>
                </a:solidFill>
              </a:rPr>
              <a:t>алеогеновий;</a:t>
            </a:r>
            <a:endParaRPr lang="uk-UA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b="1" i="1" u="sng" dirty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uk-UA" b="1" i="1" u="sng" dirty="0" smtClean="0">
                <a:solidFill>
                  <a:schemeClr val="accent6">
                    <a:lumMod val="75000"/>
                  </a:schemeClr>
                </a:solidFill>
              </a:rPr>
              <a:t>еогеновий;</a:t>
            </a:r>
            <a:endParaRPr lang="uk-UA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b="1" i="1" u="sng" dirty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uk-UA" b="1" i="1" u="sng" dirty="0" smtClean="0">
                <a:solidFill>
                  <a:schemeClr val="accent6">
                    <a:lumMod val="75000"/>
                  </a:schemeClr>
                </a:solidFill>
              </a:rPr>
              <a:t>нтропогеновий;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i="1" u="sng" dirty="0" err="1" smtClean="0"/>
              <a:t>Плейстоценова</a:t>
            </a:r>
            <a:r>
              <a:rPr lang="uk-UA" i="1" u="sng" dirty="0" smtClean="0"/>
              <a:t> епоха</a:t>
            </a:r>
            <a:br>
              <a:rPr lang="uk-UA" i="1" u="sng" dirty="0" smtClean="0"/>
            </a:br>
            <a:r>
              <a:rPr lang="uk-UA" i="1" u="sng" dirty="0" smtClean="0"/>
              <a:t>( закінчилась 11 тис. років тому)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Протягом </a:t>
            </a:r>
            <a:r>
              <a:rPr lang="uk-UA" dirty="0" err="1" smtClean="0"/>
              <a:t>плейстоцену</a:t>
            </a:r>
            <a:r>
              <a:rPr lang="uk-UA" dirty="0" smtClean="0"/>
              <a:t> сталось п</a:t>
            </a:r>
            <a:r>
              <a:rPr lang="en-US" dirty="0" smtClean="0"/>
              <a:t>’</a:t>
            </a:r>
            <a:r>
              <a:rPr lang="uk-UA" dirty="0" smtClean="0"/>
              <a:t>ять зледенінь. У Північній Америці вимерли всі копитні та багато інших груп. Із </a:t>
            </a:r>
            <a:r>
              <a:rPr lang="uk-UA" dirty="0" err="1" smtClean="0"/>
              <a:t>савців</a:t>
            </a:r>
            <a:r>
              <a:rPr lang="uk-UA" dirty="0" smtClean="0"/>
              <a:t> для неї </a:t>
            </a:r>
            <a:r>
              <a:rPr lang="uk-UA" dirty="0" smtClean="0"/>
              <a:t>характерні</a:t>
            </a:r>
            <a:r>
              <a:rPr lang="ru-RU" dirty="0"/>
              <a:t>:</a:t>
            </a:r>
            <a:endParaRPr lang="ru-RU" dirty="0"/>
          </a:p>
        </p:txBody>
      </p:sp>
      <p:pic>
        <p:nvPicPr>
          <p:cNvPr id="4" name="Рисунок 3" descr="B1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817842"/>
            <a:ext cx="3908512" cy="2855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028" y="6150574"/>
            <a:ext cx="15287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i="1" u="sng" dirty="0" smtClean="0"/>
              <a:t>Лемінги</a:t>
            </a:r>
            <a:endParaRPr lang="ru-RU" sz="2800" i="1" u="sng" dirty="0"/>
          </a:p>
        </p:txBody>
      </p:sp>
      <p:pic>
        <p:nvPicPr>
          <p:cNvPr id="6" name="Рисунок 5" descr="09325800135e5a454bac89325411f49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648" y="3817842"/>
            <a:ext cx="3999823" cy="2855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0648" y="6150574"/>
            <a:ext cx="14157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i="1" u="sng" dirty="0" smtClean="0"/>
              <a:t>Песець</a:t>
            </a:r>
            <a:endParaRPr lang="ru-RU" sz="28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mamutii-s-ar-putea-reintoarce-la-viat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11" y="23530"/>
            <a:ext cx="4961451" cy="6249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3908" y="6273225"/>
            <a:ext cx="165481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i="1" u="sng" dirty="0" err="1" smtClean="0"/>
              <a:t>Мамут</a:t>
            </a:r>
            <a:endParaRPr lang="ru-RU" sz="3200" b="1" i="1" u="sng" dirty="0"/>
          </a:p>
        </p:txBody>
      </p:sp>
      <p:pic>
        <p:nvPicPr>
          <p:cNvPr id="10" name="Рисунок 9" descr="Ленивый-великан-470x6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9128"/>
            <a:ext cx="4211960" cy="62634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6176" y="6271347"/>
            <a:ext cx="239725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i="1" u="sng" dirty="0" smtClean="0"/>
              <a:t>Мегатерій</a:t>
            </a:r>
            <a:endParaRPr lang="ru-RU" sz="3200" b="1" i="1" u="sng" dirty="0"/>
          </a:p>
        </p:txBody>
      </p:sp>
      <p:pic>
        <p:nvPicPr>
          <p:cNvPr id="4" name="Содержимое 3" descr="cms-image-000002134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31846" y="-19068"/>
            <a:ext cx="9175846" cy="6877068"/>
          </a:xfrm>
        </p:spPr>
      </p:pic>
      <p:sp>
        <p:nvSpPr>
          <p:cNvPr id="5" name="TextBox 4"/>
          <p:cNvSpPr txBox="1"/>
          <p:nvPr/>
        </p:nvSpPr>
        <p:spPr>
          <a:xfrm>
            <a:off x="5196931" y="-44134"/>
            <a:ext cx="394402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i="1" u="sng" dirty="0" smtClean="0"/>
              <a:t>Північний олень</a:t>
            </a:r>
            <a:endParaRPr lang="ru-RU" sz="3600" b="1" i="1" u="sng" dirty="0"/>
          </a:p>
        </p:txBody>
      </p:sp>
      <p:pic>
        <p:nvPicPr>
          <p:cNvPr id="6" name="Рисунок 5" descr="0_4eb57_9c2328e7_X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449" y="-75532"/>
            <a:ext cx="9230408" cy="6933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4533" y="-100032"/>
            <a:ext cx="226946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i="1" u="sng" dirty="0" smtClean="0"/>
              <a:t>Вівцебик</a:t>
            </a:r>
            <a:endParaRPr lang="ru-RU" sz="3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elichie_prirodi_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80869" cy="3429000"/>
          </a:xfrm>
        </p:spPr>
      </p:pic>
      <p:sp>
        <p:nvSpPr>
          <p:cNvPr id="5" name="TextBox 4"/>
          <p:cNvSpPr txBox="1"/>
          <p:nvPr/>
        </p:nvSpPr>
        <p:spPr>
          <a:xfrm>
            <a:off x="0" y="2944524"/>
            <a:ext cx="349188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200" b="1" i="1" u="sng" dirty="0" smtClean="0"/>
              <a:t>Шерстистий носоріг</a:t>
            </a:r>
            <a:endParaRPr lang="ru-RU" sz="2200" b="1" i="1" u="sng" dirty="0"/>
          </a:p>
        </p:txBody>
      </p:sp>
      <p:pic>
        <p:nvPicPr>
          <p:cNvPr id="6" name="Рисунок 5" descr="86114659_large_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481" y="0"/>
            <a:ext cx="4684520" cy="3396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9480" y="2869880"/>
            <a:ext cx="21287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u="sng" dirty="0" err="1" smtClean="0"/>
              <a:t>Смілодон</a:t>
            </a:r>
            <a:endParaRPr lang="ru-RU" sz="2400" b="1" i="1" u="sng" dirty="0"/>
          </a:p>
        </p:txBody>
      </p:sp>
      <p:pic>
        <p:nvPicPr>
          <p:cNvPr id="8" name="Рисунок 7" descr="4ea5c9a513_204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75411"/>
            <a:ext cx="4459480" cy="3482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91616"/>
            <a:ext cx="349188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200" b="1" i="1" u="sng" dirty="0" smtClean="0"/>
              <a:t>Печерний ведмідь </a:t>
            </a:r>
            <a:endParaRPr lang="ru-RU" sz="2200" b="1" i="1" u="sng" dirty="0"/>
          </a:p>
        </p:txBody>
      </p:sp>
      <p:pic>
        <p:nvPicPr>
          <p:cNvPr id="10" name="Рисунок 9" descr="bolsherogiy_olen_u_vodopoya_skachat_krasivye_1920x1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9480" y="3396696"/>
            <a:ext cx="4684522" cy="34613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59481" y="6464569"/>
            <a:ext cx="32172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i="1" u="sng" dirty="0" err="1" smtClean="0"/>
              <a:t>Великорогий</a:t>
            </a:r>
            <a:r>
              <a:rPr lang="uk-UA" sz="2400" b="1" i="1" u="sng" dirty="0" smtClean="0"/>
              <a:t> олень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12768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i="1" u="sng" dirty="0" err="1" smtClean="0"/>
              <a:t>Голоценова</a:t>
            </a:r>
            <a:r>
              <a:rPr lang="uk-UA" b="1" i="1" u="sng" dirty="0" smtClean="0"/>
              <a:t> епоха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Тваринний</a:t>
            </a:r>
            <a:r>
              <a:rPr lang="ru-RU" dirty="0" smtClean="0"/>
              <a:t> та </a:t>
            </a:r>
            <a:r>
              <a:rPr lang="ru-RU" dirty="0" err="1" smtClean="0"/>
              <a:t>рослинний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не </a:t>
            </a:r>
            <a:r>
              <a:rPr lang="ru-RU" dirty="0" err="1" smtClean="0"/>
              <a:t>встиг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еволюціонувати</a:t>
            </a:r>
            <a:r>
              <a:rPr lang="ru-RU" dirty="0" smtClean="0"/>
              <a:t> за </a:t>
            </a:r>
            <a:r>
              <a:rPr lang="ru-RU" dirty="0" err="1" smtClean="0"/>
              <a:t>порівняно</a:t>
            </a:r>
            <a:r>
              <a:rPr lang="ru-RU" dirty="0" smtClean="0"/>
              <a:t> короткий </a:t>
            </a:r>
            <a:r>
              <a:rPr lang="ru-RU" dirty="0" err="1" smtClean="0"/>
              <a:t>період</a:t>
            </a:r>
            <a:r>
              <a:rPr lang="ru-RU" dirty="0" smtClean="0"/>
              <a:t> голоцену,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зрушення</a:t>
            </a:r>
            <a:r>
              <a:rPr lang="ru-RU" dirty="0" smtClean="0"/>
              <a:t> у ареалах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</a:t>
            </a:r>
          </a:p>
          <a:p>
            <a:r>
              <a:rPr lang="uk-UA" dirty="0" smtClean="0"/>
              <a:t>За останні 2-3 тисячі років унаслідок дії антропогенного фактору зникли сотні тисяч видів тварин.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Види, що зникли за останні 300 років</a:t>
            </a:r>
            <a:endParaRPr lang="ru-RU" b="1" i="1" dirty="0"/>
          </a:p>
        </p:txBody>
      </p:sp>
      <p:pic>
        <p:nvPicPr>
          <p:cNvPr id="4" name="Содержимое 3" descr="20508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62" y="1687048"/>
            <a:ext cx="8568952" cy="4787235"/>
          </a:xfrm>
        </p:spPr>
      </p:pic>
      <p:sp>
        <p:nvSpPr>
          <p:cNvPr id="5" name="TextBox 4"/>
          <p:cNvSpPr txBox="1"/>
          <p:nvPr/>
        </p:nvSpPr>
        <p:spPr>
          <a:xfrm>
            <a:off x="323528" y="5842337"/>
            <a:ext cx="20882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i="1" u="sng" dirty="0" smtClean="0"/>
              <a:t>Тарпан</a:t>
            </a:r>
            <a:endParaRPr lang="ru-RU" sz="3600" i="1" u="sng" dirty="0"/>
          </a:p>
        </p:txBody>
      </p:sp>
      <p:pic>
        <p:nvPicPr>
          <p:cNvPr id="6" name="Рисунок 5" descr="502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00808"/>
            <a:ext cx="8640960" cy="4787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983481"/>
            <a:ext cx="40386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i="1" u="sng" dirty="0" err="1" smtClean="0"/>
              <a:t>Стеллерова</a:t>
            </a:r>
            <a:r>
              <a:rPr lang="uk-UA" sz="3200" i="1" u="sng" dirty="0" smtClean="0"/>
              <a:t> корова</a:t>
            </a:r>
            <a:endParaRPr lang="ru-RU" sz="3200" i="1" u="sng" dirty="0"/>
          </a:p>
        </p:txBody>
      </p:sp>
      <p:pic>
        <p:nvPicPr>
          <p:cNvPr id="8" name="Рисунок 7" descr="Bos frontalis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020" y="1623278"/>
            <a:ext cx="4499992" cy="4944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1087" y="5952702"/>
            <a:ext cx="11441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i="1" u="sng" dirty="0" smtClean="0"/>
              <a:t>Тур</a:t>
            </a:r>
            <a:endParaRPr lang="ru-RU" sz="3600" i="1" u="sng" dirty="0"/>
          </a:p>
        </p:txBody>
      </p:sp>
      <p:pic>
        <p:nvPicPr>
          <p:cNvPr id="10" name="Рисунок 9" descr="aepyorn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50" y="1623278"/>
            <a:ext cx="4326158" cy="49449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850" y="5921696"/>
            <a:ext cx="194796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i="1" u="sng" dirty="0" smtClean="0"/>
              <a:t>Епіорніс</a:t>
            </a:r>
            <a:endParaRPr lang="ru-RU" sz="36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275040" cy="12870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u="sng" dirty="0" smtClean="0"/>
              <a:t>Палеогеновий період</a:t>
            </a:r>
            <a:br>
              <a:rPr lang="uk-UA" b="1" i="1" u="sng" dirty="0" smtClean="0"/>
            </a:br>
            <a:r>
              <a:rPr lang="uk-UA" b="1" i="1" u="sng" dirty="0" smtClean="0"/>
              <a:t> (65-23 </a:t>
            </a:r>
            <a:r>
              <a:rPr lang="uk-UA" b="1" i="1" u="sng" dirty="0" err="1" smtClean="0"/>
              <a:t>млн</a:t>
            </a:r>
            <a:r>
              <a:rPr lang="uk-UA" b="1" i="1" u="sng" dirty="0" smtClean="0"/>
              <a:t> років тому) 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1" y="1632000"/>
            <a:ext cx="4633731" cy="50414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dirty="0" smtClean="0"/>
              <a:t>Клімат загалом був теплим. </a:t>
            </a:r>
            <a:r>
              <a:rPr lang="ru-RU" dirty="0" err="1" smtClean="0"/>
              <a:t>Відомий</a:t>
            </a:r>
            <a:r>
              <a:rPr lang="ru-RU" dirty="0" smtClean="0"/>
              <a:t> перш за все як </a:t>
            </a:r>
            <a:r>
              <a:rPr lang="ru-RU" dirty="0" err="1" smtClean="0"/>
              <a:t>період</a:t>
            </a:r>
            <a:r>
              <a:rPr lang="ru-RU" dirty="0" smtClean="0"/>
              <a:t>,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 </a:t>
            </a:r>
            <a:r>
              <a:rPr lang="ru-RU" dirty="0" err="1" smtClean="0"/>
              <a:t>ссавці</a:t>
            </a:r>
            <a:r>
              <a:rPr lang="ru-RU" dirty="0" smtClean="0"/>
              <a:t> </a:t>
            </a:r>
            <a:r>
              <a:rPr lang="ru-RU" dirty="0" err="1" smtClean="0"/>
              <a:t>розвилися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примітивних</a:t>
            </a:r>
            <a:r>
              <a:rPr lang="ru-RU" dirty="0" smtClean="0"/>
              <a:t> форм до </a:t>
            </a:r>
            <a:r>
              <a:rPr lang="ru-RU" dirty="0" err="1" smtClean="0"/>
              <a:t>величезної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розвиненіших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періоді</a:t>
            </a:r>
            <a:r>
              <a:rPr lang="ru-RU" dirty="0" smtClean="0"/>
              <a:t> </a:t>
            </a:r>
            <a:r>
              <a:rPr lang="ru-RU" dirty="0" err="1" smtClean="0"/>
              <a:t>відбувалося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біорозмаїття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 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крейдового</a:t>
            </a:r>
            <a:r>
              <a:rPr lang="ru-RU" dirty="0" smtClean="0"/>
              <a:t> </a:t>
            </a:r>
            <a:r>
              <a:rPr lang="ru-RU" dirty="0" err="1" smtClean="0"/>
              <a:t>вимирання</a:t>
            </a:r>
            <a:r>
              <a:rPr lang="ru-RU" dirty="0" smtClean="0"/>
              <a:t>, яке </a:t>
            </a:r>
            <a:r>
              <a:rPr lang="ru-RU" dirty="0" err="1" smtClean="0"/>
              <a:t>сталося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 </a:t>
            </a:r>
            <a:r>
              <a:rPr lang="ru-RU" dirty="0" err="1" smtClean="0"/>
              <a:t>крейдового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800px-Blakey_35mo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43" y="1628800"/>
            <a:ext cx="432048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3864" y="4221088"/>
            <a:ext cx="40792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dirty="0" err="1"/>
              <a:t>Палеогеновий</a:t>
            </a:r>
            <a:r>
              <a:rPr lang="ru-RU" sz="2600" dirty="0"/>
              <a:t> </a:t>
            </a:r>
            <a:r>
              <a:rPr lang="ru-RU" sz="2600" dirty="0" err="1"/>
              <a:t>період</a:t>
            </a:r>
            <a:r>
              <a:rPr lang="ru-RU" sz="2600" dirty="0"/>
              <a:t> </a:t>
            </a:r>
            <a:r>
              <a:rPr lang="ru-RU" sz="2600" dirty="0" err="1"/>
              <a:t>поділяють</a:t>
            </a:r>
            <a:r>
              <a:rPr lang="ru-RU" sz="2600" dirty="0"/>
              <a:t> на три </a:t>
            </a:r>
            <a:r>
              <a:rPr lang="ru-RU" sz="2600" dirty="0" err="1"/>
              <a:t>епохи</a:t>
            </a:r>
            <a:r>
              <a:rPr lang="ru-RU" sz="2600" dirty="0"/>
              <a:t>:</a:t>
            </a:r>
          </a:p>
          <a:p>
            <a:r>
              <a:rPr lang="ru-RU" sz="2600" dirty="0" err="1"/>
              <a:t>нижній</a:t>
            </a:r>
            <a:r>
              <a:rPr lang="ru-RU" sz="2600" dirty="0"/>
              <a:t> – </a:t>
            </a:r>
            <a:r>
              <a:rPr lang="ru-RU" sz="2600" b="1" i="1" u="sng" dirty="0">
                <a:solidFill>
                  <a:schemeClr val="accent6">
                    <a:lumMod val="75000"/>
                  </a:schemeClr>
                </a:solidFill>
              </a:rPr>
              <a:t>палеоцен</a:t>
            </a:r>
            <a:r>
              <a:rPr lang="en-US" sz="2600" b="1" i="1" u="sng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600" b="1" i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600" dirty="0" err="1"/>
              <a:t>середній</a:t>
            </a:r>
            <a:r>
              <a:rPr lang="ru-RU" sz="2600" dirty="0"/>
              <a:t> – </a:t>
            </a:r>
            <a:r>
              <a:rPr lang="ru-RU" sz="2600" b="1" i="1" u="sng" dirty="0" err="1">
                <a:solidFill>
                  <a:schemeClr val="accent6">
                    <a:lumMod val="75000"/>
                  </a:schemeClr>
                </a:solidFill>
              </a:rPr>
              <a:t>еоцен</a:t>
            </a:r>
            <a:r>
              <a:rPr lang="en-US" sz="2600" b="1" i="1" u="sng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600" b="1" i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600" dirty="0" err="1"/>
              <a:t>верхній</a:t>
            </a:r>
            <a:r>
              <a:rPr lang="ru-RU" sz="2600" dirty="0"/>
              <a:t> – </a:t>
            </a:r>
            <a:r>
              <a:rPr lang="ru-RU" sz="2600" b="1" i="1" u="sng" dirty="0" err="1">
                <a:solidFill>
                  <a:schemeClr val="accent6">
                    <a:lumMod val="75000"/>
                  </a:schemeClr>
                </a:solidFill>
              </a:rPr>
              <a:t>олігоцен</a:t>
            </a:r>
            <a:r>
              <a:rPr lang="ru-RU" sz="2600" b="1" i="1" u="sng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76664" cy="12961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i="1" u="sng" dirty="0" err="1" smtClean="0"/>
              <a:t>Палеоценова</a:t>
            </a:r>
            <a:r>
              <a:rPr lang="uk-UA" i="1" u="sng" dirty="0" smtClean="0"/>
              <a:t> епоха</a:t>
            </a:r>
            <a:br>
              <a:rPr lang="uk-UA" i="1" u="sng" dirty="0" smtClean="0"/>
            </a:br>
            <a:r>
              <a:rPr lang="uk-UA" i="1" u="sng" dirty="0" smtClean="0"/>
              <a:t>(65-56 </a:t>
            </a:r>
            <a:r>
              <a:rPr lang="uk-UA" i="1" u="sng" dirty="0" err="1" smtClean="0"/>
              <a:t>млн</a:t>
            </a:r>
            <a:r>
              <a:rPr lang="uk-UA" i="1" u="sng" dirty="0" smtClean="0"/>
              <a:t> років тому)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6805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600" dirty="0" smtClean="0"/>
              <a:t>У морських і прісноводних водоймах досягли значного видового різноманіття кісткові риби. Разом співіснують види </a:t>
            </a:r>
            <a:r>
              <a:rPr lang="uk-UA" sz="3600" dirty="0" err="1" smtClean="0"/>
              <a:t>першозвірів</a:t>
            </a:r>
            <a:r>
              <a:rPr lang="uk-UA" sz="3600" dirty="0" smtClean="0"/>
              <a:t>, сумчастих та плацентарних ссавців, серед яких – представники комахоїдних, приматів  і кількох викопних рядів.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89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u="sng" dirty="0" smtClean="0"/>
              <a:t>Ссавці </a:t>
            </a:r>
            <a:r>
              <a:rPr lang="uk-UA" u="sng" dirty="0" err="1" smtClean="0"/>
              <a:t>палеоценової</a:t>
            </a:r>
            <a:r>
              <a:rPr lang="uk-UA" u="sng" dirty="0" smtClean="0"/>
              <a:t> епохи</a:t>
            </a:r>
            <a:endParaRPr lang="ru-RU" u="sng" dirty="0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3647611" cy="5169186"/>
          </a:xfrm>
        </p:spPr>
      </p:pic>
      <p:pic>
        <p:nvPicPr>
          <p:cNvPr id="5" name="Рисунок 4" descr="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700808"/>
            <a:ext cx="4608512" cy="445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44816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Плезіадапіс</a:t>
            </a:r>
            <a:r>
              <a:rPr lang="uk-UA" dirty="0" smtClean="0"/>
              <a:t> – найдавніший представник приматів</a:t>
            </a:r>
            <a:endParaRPr lang="ru-RU" dirty="0"/>
          </a:p>
        </p:txBody>
      </p:sp>
      <p:pic>
        <p:nvPicPr>
          <p:cNvPr id="4" name="Содержимое 3" descr="0005-009-Samyj-pervyj-primat-pleziadapis-okolo-65-ml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84784"/>
            <a:ext cx="7449244" cy="5228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88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5" y="0"/>
            <a:ext cx="9144135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44208" y="0"/>
            <a:ext cx="270008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i="1" u="sng" dirty="0" err="1" smtClean="0"/>
              <a:t>Диссакус</a:t>
            </a:r>
            <a:endParaRPr lang="ru-RU" sz="4000" b="1" i="1" u="sng" dirty="0"/>
          </a:p>
        </p:txBody>
      </p:sp>
      <p:pic>
        <p:nvPicPr>
          <p:cNvPr id="8" name="Рисунок 7" descr="phenacod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83" y="4192"/>
            <a:ext cx="9198038" cy="6853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-15390"/>
            <a:ext cx="3679951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i="1" u="sng" dirty="0" err="1" smtClean="0"/>
              <a:t>Кондиляртр</a:t>
            </a:r>
            <a:endParaRPr lang="ru-RU" sz="4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48072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i="1" u="sng" dirty="0" smtClean="0"/>
              <a:t>Еоценова епоха</a:t>
            </a:r>
            <a:br>
              <a:rPr lang="uk-UA" sz="3600" b="1" i="1" u="sng" dirty="0" smtClean="0"/>
            </a:br>
            <a:r>
              <a:rPr lang="uk-UA" sz="3600" b="1" i="1" u="sng" dirty="0" smtClean="0"/>
              <a:t>(56-34 </a:t>
            </a:r>
            <a:r>
              <a:rPr lang="uk-UA" sz="3600" b="1" i="1" u="sng" dirty="0" err="1" smtClean="0"/>
              <a:t>млн</a:t>
            </a:r>
            <a:r>
              <a:rPr lang="uk-UA" sz="3600" b="1" i="1" u="sng" dirty="0" smtClean="0"/>
              <a:t> років тому)</a:t>
            </a:r>
            <a:endParaRPr lang="ru-RU" sz="36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25555"/>
            <a:ext cx="8678768" cy="45302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У цю епоху існувало 80 родин птахів, які належали до 12 рядів. У Південній Америці знайдено залишки </a:t>
            </a:r>
            <a:r>
              <a:rPr lang="uk-UA" dirty="0" err="1" smtClean="0"/>
              <a:t>безкільових</a:t>
            </a:r>
            <a:r>
              <a:rPr lang="uk-UA" dirty="0" smtClean="0"/>
              <a:t> птахів, близьких до сучасних страусів, з</a:t>
            </a:r>
            <a:r>
              <a:rPr lang="en-US" dirty="0" smtClean="0"/>
              <a:t>’</a:t>
            </a:r>
            <a:r>
              <a:rPr lang="uk-UA" dirty="0" smtClean="0"/>
              <a:t>явились кілька рядів травоїдних тварин, які протягом наступних епох повністю вимерли. В південній півкулі виникли пінгвіни.</a:t>
            </a:r>
            <a:endParaRPr lang="ru-RU" dirty="0"/>
          </a:p>
        </p:txBody>
      </p:sp>
      <p:pic>
        <p:nvPicPr>
          <p:cNvPr id="4" name="Рисунок 3" descr="63052285_drevn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16660"/>
            <a:ext cx="4392489" cy="6456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19" y="6088557"/>
            <a:ext cx="261584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i="1" u="sng" dirty="0" err="1" smtClean="0"/>
              <a:t>Басилозавр</a:t>
            </a:r>
            <a:endParaRPr lang="ru-RU" sz="3200" b="1" i="1" u="sng" dirty="0"/>
          </a:p>
        </p:txBody>
      </p:sp>
      <p:pic>
        <p:nvPicPr>
          <p:cNvPr id="6" name="Рисунок 5" descr="brontotherium-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216659"/>
            <a:ext cx="4354317" cy="6456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2658" y="6088558"/>
            <a:ext cx="298616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u="sng" dirty="0" err="1" smtClean="0"/>
              <a:t>Бронотерій</a:t>
            </a:r>
            <a:endParaRPr lang="ru-RU" sz="32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125672_WorldOfTank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85314"/>
            <a:ext cx="8784976" cy="5865906"/>
          </a:xfrm>
        </p:spPr>
      </p:pic>
      <p:sp>
        <p:nvSpPr>
          <p:cNvPr id="5" name="TextBox 4"/>
          <p:cNvSpPr txBox="1"/>
          <p:nvPr/>
        </p:nvSpPr>
        <p:spPr>
          <a:xfrm>
            <a:off x="179512" y="6151220"/>
            <a:ext cx="891243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i="1" u="sng" dirty="0" err="1" smtClean="0"/>
              <a:t>Гіракотерій</a:t>
            </a:r>
            <a:r>
              <a:rPr lang="uk-UA" sz="2800" b="1" i="1" u="sng" dirty="0" smtClean="0"/>
              <a:t> – перший представник конячих</a:t>
            </a:r>
            <a:endParaRPr lang="ru-RU" sz="2800" b="1" i="1" u="sng" dirty="0"/>
          </a:p>
        </p:txBody>
      </p:sp>
      <p:pic>
        <p:nvPicPr>
          <p:cNvPr id="6" name="Рисунок 5" descr="Coryphod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88640"/>
            <a:ext cx="8912433" cy="64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8210" y="6151220"/>
            <a:ext cx="253665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i="1" u="sng" dirty="0" err="1" smtClean="0"/>
              <a:t>Корифодон</a:t>
            </a:r>
            <a:endParaRPr lang="ru-RU" sz="32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ind_0412_slide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</Template>
  <TotalTime>811</TotalTime>
  <Words>450</Words>
  <Application>Microsoft Office PowerPoint</Application>
  <PresentationFormat>Экран (4:3)</PresentationFormat>
  <Paragraphs>76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ind_0412_slide</vt:lpstr>
      <vt:lpstr>Історичний розвиток органічного світу</vt:lpstr>
      <vt:lpstr>Кайнозойська ера</vt:lpstr>
      <vt:lpstr>Палеогеновий період  (65-23 млн років тому) </vt:lpstr>
      <vt:lpstr>Палеоценова епоха (65-56 млн років тому)</vt:lpstr>
      <vt:lpstr>Ссавці палеоценової епохи</vt:lpstr>
      <vt:lpstr>Плезіадапіс – найдавніший представник приматів</vt:lpstr>
      <vt:lpstr>Презентация PowerPoint</vt:lpstr>
      <vt:lpstr>Еоценова епоха (56-34 млн років тому)</vt:lpstr>
      <vt:lpstr>Презентация PowerPoint</vt:lpstr>
      <vt:lpstr>Презентация PowerPoint</vt:lpstr>
      <vt:lpstr>Олігоценова епоха (34-23 млн років тому)</vt:lpstr>
      <vt:lpstr>Неогеновий період (23-2,6 млн років тому)</vt:lpstr>
      <vt:lpstr>Міоценова епоха (23-5,3 млн років тому)</vt:lpstr>
      <vt:lpstr>Дріопітеки</vt:lpstr>
      <vt:lpstr>Рамапітеки</vt:lpstr>
      <vt:lpstr>Презентация PowerPoint</vt:lpstr>
      <vt:lpstr>Пліоценова епоха (5,3 – 2,6 млн років тому)</vt:lpstr>
      <vt:lpstr>Презентация PowerPoint</vt:lpstr>
      <vt:lpstr>Антропогеновий період (2,6 млн років тому і до сьогодні)</vt:lpstr>
      <vt:lpstr>Плейстоценова епоха ( закінчилась 11 тис. років тому)</vt:lpstr>
      <vt:lpstr>Презентация PowerPoint</vt:lpstr>
      <vt:lpstr>Презентация PowerPoint</vt:lpstr>
      <vt:lpstr>Голоценова епоха</vt:lpstr>
      <vt:lpstr>Види, що зникли за останні 300 років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Історичний розвиток органічного світу</dc:title>
  <dc:creator>NASTIA</dc:creator>
  <cp:lastModifiedBy>NASTIA</cp:lastModifiedBy>
  <cp:revision>83</cp:revision>
  <dcterms:modified xsi:type="dcterms:W3CDTF">2014-05-19T20:36:32Z</dcterms:modified>
</cp:coreProperties>
</file>