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58" r:id="rId3"/>
    <p:sldId id="264" r:id="rId4"/>
    <p:sldId id="257" r:id="rId5"/>
    <p:sldId id="259" r:id="rId6"/>
    <p:sldId id="265" r:id="rId7"/>
    <p:sldId id="263" r:id="rId8"/>
    <p:sldId id="266" r:id="rId9"/>
    <p:sldId id="267" r:id="rId10"/>
    <p:sldId id="268" r:id="rId11"/>
    <p:sldId id="272" r:id="rId12"/>
    <p:sldId id="276" r:id="rId13"/>
    <p:sldId id="271" r:id="rId14"/>
    <p:sldId id="279" r:id="rId15"/>
    <p:sldId id="280" r:id="rId16"/>
    <p:sldId id="278" r:id="rId17"/>
    <p:sldId id="281" r:id="rId18"/>
    <p:sldId id="282" r:id="rId19"/>
    <p:sldId id="283" r:id="rId20"/>
    <p:sldId id="284" r:id="rId21"/>
    <p:sldId id="28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Дмитрий Каленюк" initials="ДК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4660"/>
  </p:normalViewPr>
  <p:slideViewPr>
    <p:cSldViewPr>
      <p:cViewPr varScale="1">
        <p:scale>
          <a:sx n="104" d="100"/>
          <a:sy n="104" d="100"/>
        </p:scale>
        <p:origin x="-1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ransition>
    <p:newsflash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7%D1%83%D0%B1%D0%BD%D0%B8%D0%B9_%D0%BF%D0%BE%D1%80%D0%BE%D1%88%D0%BE%D0%BA" TargetMode="External"/><Relationship Id="rId13" Type="http://schemas.openxmlformats.org/officeDocument/2006/relationships/hyperlink" Target="http://uk.wikipedia.org/w/index.php?title=%D0%9F%D1%96%D1%80%D0%B0%D0%BC%D1%96%D0%B4%D0%BE%D0%BD&amp;action=edit&amp;redlink=1" TargetMode="External"/><Relationship Id="rId18" Type="http://schemas.openxmlformats.org/officeDocument/2006/relationships/hyperlink" Target="http://uk.wikipedia.org/wiki/%D0%93%D0%B0%D0%BB%D1%83%D0%BD%D0%B8_%D0%BF%D1%80%D0%B8%D1%80%D0%BE%D0%B4%D0%BD%D1%96" TargetMode="External"/><Relationship Id="rId26" Type="http://schemas.openxmlformats.org/officeDocument/2006/relationships/hyperlink" Target="http://uk.wikipedia.org/wiki/%D0%9D%D0%B0%D1%81%D1%82%D1%96%D0%B9" TargetMode="External"/><Relationship Id="rId3" Type="http://schemas.openxmlformats.org/officeDocument/2006/relationships/hyperlink" Target="http://uk.wikipedia.org/w/index.php?title=%D0%9F%D1%80%D0%BE%D1%8F%D0%B2%D0%BD%D0%B8%D0%BA&amp;action=edit&amp;redlink=1" TargetMode="External"/><Relationship Id="rId21" Type="http://schemas.openxmlformats.org/officeDocument/2006/relationships/hyperlink" Target="http://uk.wikipedia.org/wiki/%D0%9B%D1%83%D0%B3%D0%B8_(%D1%85%D1%96%D0%BC%D1%96%D1%8F)" TargetMode="External"/><Relationship Id="rId7" Type="http://schemas.openxmlformats.org/officeDocument/2006/relationships/hyperlink" Target="http://uk.wikipedia.org/wiki/%D0%9A%D1%80%D0%B5%D0%B9%D0%B4%D0%B0" TargetMode="External"/><Relationship Id="rId12" Type="http://schemas.openxmlformats.org/officeDocument/2006/relationships/hyperlink" Target="http://uk.wikipedia.org/wiki/%D0%91%D1%80%D1%83%D0%BA%D0%B2%D0%B0" TargetMode="External"/><Relationship Id="rId17" Type="http://schemas.openxmlformats.org/officeDocument/2006/relationships/hyperlink" Target="http://uk.wikipedia.org/wiki/%D0%93%D0%BB%D0%BE%D1%82%D0%BA%D0%B0" TargetMode="External"/><Relationship Id="rId25" Type="http://schemas.openxmlformats.org/officeDocument/2006/relationships/hyperlink" Target="http://uk.wikipedia.org/wiki/%D0%99%D0%BE%D0%B4" TargetMode="External"/><Relationship Id="rId2" Type="http://schemas.openxmlformats.org/officeDocument/2006/relationships/hyperlink" Target="http://uk.wikipedia.org/wiki/%D0%A7%D0%BE%D1%80%D0%BD%D0%B8%D0%BB%D0%BE" TargetMode="External"/><Relationship Id="rId16" Type="http://schemas.openxmlformats.org/officeDocument/2006/relationships/hyperlink" Target="http://uk.wikipedia.org/wiki/%D0%A0%D0%BE%D1%82" TargetMode="External"/><Relationship Id="rId20" Type="http://schemas.openxmlformats.org/officeDocument/2006/relationships/hyperlink" Target="http://uk.wikipedia.org/wiki/%D0%A4%D0%B5%D0%BD%D0%BE%D0%BB%D1%84%D1%82%D0%B0%D0%BB%D0%B5%D1%97%D0%BD" TargetMode="External"/><Relationship Id="rId29" Type="http://schemas.openxmlformats.org/officeDocument/2006/relationships/hyperlink" Target="http://uk.wikipedia.org/wiki/%D0%97%D0%B0%D0%BB%D1%96%D0%B7%D0%BE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uk.wikipedia.org/wiki/%D0%92%D1%96%D1%81%D0%BA" TargetMode="External"/><Relationship Id="rId11" Type="http://schemas.openxmlformats.org/officeDocument/2006/relationships/hyperlink" Target="http://uk.wikipedia.org/wiki/%D0%A6%D0%B8%D0%B1%D1%83%D0%BB%D1%8F_%D1%80%D1%96%D0%BF%D1%87%D0%B0%D1%81%D1%82%D0%B0" TargetMode="External"/><Relationship Id="rId24" Type="http://schemas.openxmlformats.org/officeDocument/2006/relationships/hyperlink" Target="http://uk.wikipedia.org/wiki/%D0%9A%D1%80%D0%BE%D1%85%D0%BC%D0%B0%D0%BB%D1%8C" TargetMode="External"/><Relationship Id="rId5" Type="http://schemas.openxmlformats.org/officeDocument/2006/relationships/hyperlink" Target="http://uk.wikipedia.org/w/index.php?title=%D0%91%D0%B5%D0%BD%D0%B7%D0%B8%D0%BB%D0%BE%D1%80%D0%B0%D0%BD%D0%B6&amp;action=edit&amp;redlink=1" TargetMode="External"/><Relationship Id="rId15" Type="http://schemas.openxmlformats.org/officeDocument/2006/relationships/hyperlink" Target="http://uk.wikipedia.org/wiki/%D0%94%D0%B5%D0%B7%D1%96%D0%BD%D1%84%D0%B5%D0%BA%D1%86%D1%96%D1%8F" TargetMode="External"/><Relationship Id="rId23" Type="http://schemas.openxmlformats.org/officeDocument/2006/relationships/hyperlink" Target="http://uk.wikipedia.org/wiki/%D0%A3%D0%BB%D1%8C%D1%82%D1%80%D0%B0%D1%84%D1%96%D0%BE%D0%BB%D0%B5%D1%82%D0%BE%D0%B2%D0%B5_%D0%B2%D0%B8%D0%BF%D1%80%D0%BE%D0%BC%D1%96%D0%BD%D1%8E%D0%B2%D0%B0%D0%BD%D0%BD%D1%8F" TargetMode="External"/><Relationship Id="rId28" Type="http://schemas.openxmlformats.org/officeDocument/2006/relationships/hyperlink" Target="http://uk.wikipedia.org/wiki/%D0%A1%D1%96%D0%BB%D1%8C" TargetMode="External"/><Relationship Id="rId10" Type="http://schemas.openxmlformats.org/officeDocument/2006/relationships/hyperlink" Target="http://uk.wikipedia.org/wiki/%D0%9C%D0%BE%D0%BB%D0%BE%D0%BA%D0%BE" TargetMode="External"/><Relationship Id="rId19" Type="http://schemas.openxmlformats.org/officeDocument/2006/relationships/hyperlink" Target="http://uk.wikipedia.org/wiki/%D0%A1%D0%BB%D0%B8%D0%BD%D0%B0" TargetMode="External"/><Relationship Id="rId4" Type="http://schemas.openxmlformats.org/officeDocument/2006/relationships/hyperlink" Target="http://uk.wikipedia.org/wiki/%D0%9B%D0%B8%D0%BC%D0%BE%D0%BD%D0%BD%D0%B0_%D0%BA%D0%B8%D1%81%D0%BB%D0%BE%D1%82%D0%B0" TargetMode="External"/><Relationship Id="rId9" Type="http://schemas.openxmlformats.org/officeDocument/2006/relationships/hyperlink" Target="http://uk.wikipedia.org/wiki/%D0%AF%D0%B1%D0%BB%D1%83%D0%BA%D0%BE" TargetMode="External"/><Relationship Id="rId14" Type="http://schemas.openxmlformats.org/officeDocument/2006/relationships/hyperlink" Target="http://uk.wikipedia.org/wiki/%D0%A1%D0%BF%D0%B8%D1%80%D1%82" TargetMode="External"/><Relationship Id="rId22" Type="http://schemas.openxmlformats.org/officeDocument/2006/relationships/hyperlink" Target="http://uk.wikipedia.org/wiki/%D0%9F%D1%80%D0%B0%D0%BB%D1%8C%D0%BD%D0%B8%D0%B9_%D0%BF%D0%BE%D1%80%D0%BE%D1%88%D0%BE%D0%BA" TargetMode="External"/><Relationship Id="rId27" Type="http://schemas.openxmlformats.org/officeDocument/2006/relationships/hyperlink" Target="http://uk.wikipedia.org/wiki/%D0%90%D1%81%D0%BF%D1%96%D1%80%D0%B8%D0%BD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260648"/>
            <a:ext cx="6120680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Міністерство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освіти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науки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України</a:t>
            </a: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Івано-Франківський природничо-математичний ліцей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2564904"/>
            <a:ext cx="4896544" cy="2123658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itchFamily="34" charset="0"/>
              </a:rPr>
              <a:t>Невидим</a:t>
            </a:r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itchFamily="34" charset="0"/>
              </a:rPr>
              <a:t>і чорнила</a:t>
            </a:r>
          </a:p>
          <a:p>
            <a:pPr algn="ctr"/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44208" y="3645024"/>
            <a:ext cx="2286000" cy="203132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Підготувала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:</a:t>
            </a:r>
          </a:p>
          <a:p>
            <a:pPr lvl="0" algn="ctr"/>
            <a:r>
              <a:rPr lang="uk-UA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ліцеїстка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 32 групи</a:t>
            </a:r>
          </a:p>
          <a:p>
            <a:pPr lvl="0" algn="ctr"/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ПМЛ</a:t>
            </a:r>
          </a:p>
          <a:p>
            <a:pPr lvl="0" algn="ctr"/>
            <a:r>
              <a:rPr lang="uk-UA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Тачинська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 Ю.І.</a:t>
            </a:r>
          </a:p>
          <a:p>
            <a:pPr lvl="0" algn="ctr"/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Перевірила:</a:t>
            </a:r>
          </a:p>
          <a:p>
            <a:pPr lvl="0" algn="ctr"/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Данилюк М.М.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07904" y="6021288"/>
            <a:ext cx="163858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м.Івано-Франківськ</a:t>
            </a:r>
            <a:endParaRPr lang="ru-RU" sz="1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uk-UA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2013</a:t>
            </a:r>
            <a:endParaRPr lang="ru-RU" sz="1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build="allAtOnce"/>
      <p:bldP spid="7" grpId="0"/>
      <p:bldP spid="7" grpId="1"/>
      <p:bldP spid="8" grpId="0"/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260648"/>
            <a:ext cx="84609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Класифікація</a:t>
            </a:r>
            <a:r>
              <a:rPr lang="ru-RU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3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невидимих</a:t>
            </a:r>
            <a:r>
              <a:rPr lang="ru-RU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3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чорнил</a:t>
            </a:r>
            <a:endParaRPr lang="ru-RU" sz="3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1340768"/>
            <a:ext cx="7884368" cy="107721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Написи або зображення, зроблені симпатичними чорнилами, стають видимими (проявляються) тільки після певного втручання. В залежності від характеру цього втручання всі симпатичні чорнила можна умовно розділити на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фоточутливі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термочутливі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та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вологочутливі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newsfla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0436" y="404664"/>
            <a:ext cx="88104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Фоточутливі</a:t>
            </a:r>
            <a:r>
              <a:rPr lang="uk-UA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невидимі чорнила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1196752"/>
            <a:ext cx="9144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Фоточутливими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називаються чорнила, здатні проявлятися або зникати під дією світла. Такі чорнила містить безкольорові та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слабкозабарвлені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речовини, які розкладаються при освітленні видимим або ультрафіолетовим світлом. Продукти розкладання таких речовин пофарбовані або утворюють забарвлені сполуки в результаті взаємодії з іншими компонентами чорнила.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 другої групи належать чорнила, "зникаючі" при освітленні ізнову проявляються в темряві.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Фоточутливі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чорнила наносять на папір і висушують на повітрі. Напис виявляють або видаляють, освітлюючи її яскравим сонячним світлом. До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фоточутливим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сполук, які входять до складу чорнила, відносяться деякі комплексні з'єднання з /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-металів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Fе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(III),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(III),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(VI) , що містять ліганди аніонів щавлевої або лимонної кислот. 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9" name="Picture 3" descr="https://s3-eu-west-1.amazonaws.com/fotomag/tgx/c/27/9a08a4a80852fe854026ffecd9c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645024"/>
            <a:ext cx="3810000" cy="267652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8640"/>
            <a:ext cx="83904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Термочутливі</a:t>
            </a:r>
            <a:r>
              <a:rPr lang="ru-RU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3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невидимі</a:t>
            </a:r>
            <a:r>
              <a:rPr lang="ru-RU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3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чорнила</a:t>
            </a:r>
            <a:endParaRPr lang="ru-RU" sz="3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836712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 складу </a:t>
            </a:r>
            <a:r>
              <a:rPr kumimoji="0" lang="uk-UA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термочутливих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чорнил входять безбарвні або слабко </a:t>
            </a:r>
            <a:r>
              <a:rPr kumimoji="0" lang="uk-UA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забар-влені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речовини, які переходять в забарвлені сполуки при нагріванні. У багатьох випадках забарвлення з'являється в результаті взаємодії компонентів чорнила з папером. Чорнила наносяться на папір і висушуються при кімнатній температурі. Зроблені ними написи і малюнки непомітні. Вони виявляються при нагріванні до 120 - 180 С, наприклад, якщо папір пропрасувати гарячою праскою, потримати її над полум'ям або сильно нагрітою електроплиткою. Залежно від характеру хімічного впливу на папір при прояві прихованого зображення, </a:t>
            </a:r>
            <a:r>
              <a:rPr kumimoji="0" lang="uk-UA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термочутливі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чорнила можна розділити на 3 групи: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uk-UA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дегідратуючі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чорнила - це розбавлені (2 - 10%) водні розчини сірчаної або фосфорної кислот, гідросульфату натрію NaHSO4, гідро-і </a:t>
            </a:r>
            <a:r>
              <a:rPr kumimoji="0" lang="uk-UA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дегідрофосфат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амонію, </a:t>
            </a:r>
            <a:r>
              <a:rPr kumimoji="0" lang="uk-UA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апюмокаліевих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квасцов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КАl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(SO4) 2-12Н20, сульфату заліза (II) і ряду інших сполук. При нагріванні прихованого зображення вказані речовини зневоднюються і роблять на папір сильне </a:t>
            </a:r>
            <a:r>
              <a:rPr kumimoji="0" lang="uk-UA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дегідратуючу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(обезводнювання) дію. У результаті папір в місцях нанесення чорнила частково обвуглюється і з'являється напис, забарвлюється в кольори від світло-коричневого до чорного;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uk-UA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окислюючі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чорнила. До їх складу входять речовини, здатні при нагріванні до 150-180 С окисляти матеріал папери і відновлюватися при цьому з утворенням забарвлених сполук. о таких чорнилу відносяться розбавлені (1 - 5%) водні розчини </a:t>
            </a:r>
            <a:r>
              <a:rPr kumimoji="0" lang="uk-UA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метаванадата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амонію NН</a:t>
            </a:r>
            <a:r>
              <a:rPr kumimoji="0" lang="uk-UA" sz="12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VO</a:t>
            </a:r>
            <a:r>
              <a:rPr kumimoji="0" lang="uk-UA" sz="12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і </a:t>
            </a:r>
            <a:r>
              <a:rPr kumimoji="0" lang="uk-UA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парамолібдата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амонію. (При нагріванні </a:t>
            </a:r>
            <a:r>
              <a:rPr kumimoji="0" lang="uk-UA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метаванадат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амонію відновлюється папером з утворенням суміші оксидів ванадію, пофарбованої в кольори від коричневого до чорного. </a:t>
            </a:r>
            <a:r>
              <a:rPr kumimoji="0" lang="uk-UA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Парамолібдат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амонію утворює при цьому «молібденову синь»)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нейтральні чорнила. При прояві прихованого зображення вони не роблять хімічного впливу на папір, а лише фарбують її продуктами свого розкладу. До таких чорнилу відносяться, наприклад, соки лимона, ріпчастої цибулі, яблук, а також молоко і сироватка крові. Органічні речовини, що входять до їх складу (кислоти, білки, вуглеводи і інші) при нагріванні до 150 -180 ° С розкладаються з утворенням продуктів, забарвлених в кольори від жовтого до світло-коричневого. </a:t>
            </a: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newsfla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http://cikavo.com/images2/2007/11/21/img_127980551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3168352" cy="4752528"/>
          </a:xfrm>
          <a:prstGeom prst="rect">
            <a:avLst/>
          </a:prstGeom>
          <a:noFill/>
        </p:spPr>
      </p:pic>
      <p:pic>
        <p:nvPicPr>
          <p:cNvPr id="12290" name="Picture 2" descr="http://cikavo.com/images2tumb/2007/11/21/img_126850961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412776"/>
            <a:ext cx="3324225" cy="332422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1101" y="260648"/>
            <a:ext cx="84994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Вологочутливі</a:t>
            </a:r>
            <a:r>
              <a:rPr lang="uk-UA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невидимі чорнила</a:t>
            </a:r>
            <a:endParaRPr lang="ru-RU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1412776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Невидимі написи або зображення, зроблені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вологочутливими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чорнилами, проявляються водою або водяною парою. Написи зроблені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просвічуючими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чорнилами після висихання на папері зовсім непомітні, але проявляються при витримуванні їх у воді протягом 2-3 хвилин. Ділянки паперу, просочені цим чорнилом, стають під дією води напівпрозорими. При висиханні паперу напис зникає, але знову з'являється при зануренні у воду. До таких чорнил відноситься «розчин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Відеман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». Він готується змішуванням лляної олії, 25%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-ного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розчину аміаку і води в об'ємному співвідношенні 1:20:100. Рідини змішуються в зазначеній послідовності, суміш інтенсивно перемішується до одержання гомогенної системи. До складу таких чорнила замість лляної олії можуть входити і деякі інші масла рослинного походження.  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newsfla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0796" y="404664"/>
            <a:ext cx="78422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Ме</a:t>
            </a:r>
            <a:r>
              <a:rPr lang="uk-UA" sz="32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тоди</a:t>
            </a:r>
            <a:r>
              <a:rPr lang="uk-UA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виявлення невидимих чорнил</a:t>
            </a:r>
            <a:endParaRPr lang="ru-RU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980728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 вивченні документів для виявлення тайнопису використовуються оптичні, механічні, термічні і хімічні методи виявлення.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Оптичні методи включають перегляд у видимому світлі, під проникаючим випромінюванням, в ультрафіолетовому світлі від кварцової лампи і в інфрачервоних променях, а також використання фотографії. Видиме світло направляється на документ прямо або похило, а сам документ розміщується на матовому світлотехнічному склі, причому підсвічування створюється розташованої під ним лампою розжарювання з матованою колбою. При такому просвічуванні напис, що містить нітрат срібла, темніє і стає видимим. Проникаюче випромінювання може направлятися на документ прямо, похило або майже паралельно до поверхні. Багато видів чорнил флуоресціюють в ультрафіолетових променях.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Механічні методи включають: 1) посипання паперу тонким порошком графіту,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охри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сурми або оксиду заліза; 2) вплив парами йоду, 3) зволоження водою, розчинами йоду (іноді з додаванням йодиду калію), ультрамарину або інших барвників.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Термічне дослідження зазвичай проводиться шляхом впливу на тайнопис помірно нагрітим тілом, наприклад праскою; при цьому треба подбати про те, щоб не пошкодити документ.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Написи, що містять нітрат калію, виявляються дотиком їх відкритим полум'ям, в результаті чого ця сполука розкладається. Слід дотримуватися обережності з урахуванням того, що деякі кислоти розкладають як напис, так і папір.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Хімічні методи охоплюють: 1) вплив парами аміаку, перекису водню або сірководню, 2) зволоження спеціальними розчинами; 3) занурення в хімічну ванну; 4) виконання контактних фотографій із застосуванням спеціальних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хімреактивів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або без нього. 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newsfla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11560" y="764698"/>
          <a:ext cx="7008440" cy="5328597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3504220"/>
                <a:gridCol w="3504220"/>
              </a:tblGrid>
              <a:tr h="335064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 err="1">
                          <a:hlinkClick r:id="rId2" tooltip="Чорнило"/>
                        </a:rPr>
                        <a:t>Чорнило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>
                          <a:hlinkClick r:id="rId3" tooltip="Проявник (ще не написана)"/>
                        </a:rPr>
                        <a:t>Проявник</a:t>
                      </a:r>
                      <a:endParaRPr lang="ru-RU" sz="12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35064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 err="1">
                          <a:hlinkClick r:id="rId4" tooltip="Лимонна кислота"/>
                        </a:rPr>
                        <a:t>Лимонна</a:t>
                      </a:r>
                      <a:r>
                        <a:rPr lang="ru-RU" sz="1400" u="none" strike="noStrike" dirty="0">
                          <a:hlinkClick r:id="rId4" tooltip="Лимонна кислота"/>
                        </a:rPr>
                        <a:t> кислота</a:t>
                      </a:r>
                      <a:r>
                        <a:rPr lang="ru-RU" sz="1400" dirty="0"/>
                        <a:t> (</a:t>
                      </a:r>
                      <a:r>
                        <a:rPr lang="ru-RU" sz="1400" dirty="0" err="1"/>
                        <a:t>харчова</a:t>
                      </a:r>
                      <a:r>
                        <a:rPr lang="ru-RU" sz="1400" dirty="0"/>
                        <a:t>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>
                          <a:hlinkClick r:id="rId5" tooltip="Бензилоранж (ще не написана)"/>
                        </a:rPr>
                        <a:t>Бензилоранж</a:t>
                      </a:r>
                      <a:endParaRPr lang="ru-RU" sz="12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35064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>
                          <a:hlinkClick r:id="rId6" tooltip="Віск"/>
                        </a:rPr>
                        <a:t>Віск</a:t>
                      </a:r>
                      <a:endParaRPr lang="ru-RU" sz="12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>
                          <a:hlinkClick r:id="rId7" tooltip="Крейда"/>
                        </a:rPr>
                        <a:t>CaCO</a:t>
                      </a:r>
                      <a:r>
                        <a:rPr lang="ru-RU" sz="1400" u="none" strike="noStrike" baseline="-25000">
                          <a:hlinkClick r:id="rId7" tooltip="Крейда"/>
                        </a:rPr>
                        <a:t>3</a:t>
                      </a:r>
                      <a:r>
                        <a:rPr lang="ru-RU" sz="1400"/>
                        <a:t> або </a:t>
                      </a:r>
                      <a:r>
                        <a:rPr lang="ru-RU" sz="1400" u="none" strike="noStrike">
                          <a:hlinkClick r:id="rId8" tooltip="Зубний порошок"/>
                        </a:rPr>
                        <a:t>зубний порошок</a:t>
                      </a:r>
                      <a:endParaRPr lang="ru-RU" sz="12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35064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>
                          <a:hlinkClick r:id="rId9" tooltip="Яблуко"/>
                        </a:rPr>
                        <a:t>Яблуневий сік</a:t>
                      </a:r>
                      <a:endParaRPr lang="ru-RU" sz="12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Нагрівання</a:t>
                      </a:r>
                      <a:endParaRPr lang="ru-RU" sz="12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35064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>
                          <a:hlinkClick r:id="rId10" tooltip="Молоко"/>
                        </a:rPr>
                        <a:t>Молоко</a:t>
                      </a:r>
                      <a:endParaRPr lang="ru-RU" sz="12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Нагрівання</a:t>
                      </a:r>
                      <a:endParaRPr lang="ru-RU" sz="12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35064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>
                          <a:hlinkClick r:id="rId11" tooltip="Цибуля ріпчаста"/>
                        </a:rPr>
                        <a:t>Цибулевий сік</a:t>
                      </a:r>
                      <a:endParaRPr lang="ru-RU" sz="12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Нагрівання</a:t>
                      </a:r>
                      <a:endParaRPr lang="ru-RU" sz="12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35064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>
                          <a:hlinkClick r:id="rId12" tooltip="Бруква"/>
                        </a:rPr>
                        <a:t>Бруквовий сік</a:t>
                      </a:r>
                      <a:endParaRPr lang="ru-RU" sz="12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Нагрівання</a:t>
                      </a:r>
                      <a:endParaRPr lang="ru-RU" sz="12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35064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>
                          <a:hlinkClick r:id="rId13" tooltip="Пірамідон (ще не написана)"/>
                        </a:rPr>
                        <a:t>Пірамідон</a:t>
                      </a:r>
                      <a:r>
                        <a:rPr lang="ru-RU" sz="1400"/>
                        <a:t> (у </a:t>
                      </a:r>
                      <a:r>
                        <a:rPr lang="ru-RU" sz="1400" u="none" strike="noStrike">
                          <a:hlinkClick r:id="rId14" tooltip="Спирт"/>
                        </a:rPr>
                        <a:t>спиртовому</a:t>
                      </a:r>
                      <a:r>
                        <a:rPr lang="ru-RU" sz="1400"/>
                        <a:t> розчині)</a:t>
                      </a:r>
                      <a:endParaRPr lang="ru-RU" sz="12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Нагрівання</a:t>
                      </a:r>
                      <a:endParaRPr lang="ru-RU" sz="12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637701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Зв'язуючі засоби для </a:t>
                      </a:r>
                      <a:r>
                        <a:rPr lang="ru-RU" sz="1400" u="none" strike="noStrike">
                          <a:hlinkClick r:id="rId15" tooltip="Дезінфекція"/>
                        </a:rPr>
                        <a:t>дезінфекції</a:t>
                      </a:r>
                      <a:r>
                        <a:rPr lang="ru-RU" sz="1400"/>
                        <a:t> </a:t>
                      </a:r>
                      <a:r>
                        <a:rPr lang="ru-RU" sz="1400" u="none" strike="noStrike">
                          <a:hlinkClick r:id="rId16" tooltip="Рот"/>
                        </a:rPr>
                        <a:t>рота</a:t>
                      </a:r>
                      <a:r>
                        <a:rPr lang="ru-RU" sz="1400"/>
                        <a:t> та </a:t>
                      </a:r>
                      <a:r>
                        <a:rPr lang="ru-RU" sz="1400" u="none" strike="noStrike">
                          <a:hlinkClick r:id="rId17" tooltip="Глотка"/>
                        </a:rPr>
                        <a:t>глотки</a:t>
                      </a:r>
                      <a:endParaRPr lang="ru-RU" sz="12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Нагрівання</a:t>
                      </a:r>
                      <a:endParaRPr lang="ru-RU" sz="12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35064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 err="1">
                          <a:hlinkClick r:id="rId18" tooltip="Галуни природні"/>
                        </a:rPr>
                        <a:t>Галуни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Нагрівання</a:t>
                      </a:r>
                      <a:endParaRPr lang="ru-RU" sz="12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35064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>
                          <a:hlinkClick r:id="rId19" tooltip="Слина"/>
                        </a:rPr>
                        <a:t>Слина</a:t>
                      </a:r>
                      <a:endParaRPr lang="ru-RU" sz="12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Дуже слабкий водний розчин </a:t>
                      </a:r>
                      <a:r>
                        <a:rPr lang="ru-RU" sz="1400" u="none" strike="noStrike">
                          <a:hlinkClick r:id="rId2" tooltip="Чорнило"/>
                        </a:rPr>
                        <a:t>чорнил</a:t>
                      </a:r>
                      <a:endParaRPr lang="ru-RU" sz="12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35064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 err="1">
                          <a:hlinkClick r:id="rId20" tooltip="Фенолфталеїн"/>
                        </a:rPr>
                        <a:t>Фенолфталеїн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Розбавлений </a:t>
                      </a:r>
                      <a:r>
                        <a:rPr lang="ru-RU" sz="1400" u="none" strike="noStrike">
                          <a:hlinkClick r:id="rId21" tooltip="Луги (хімія)"/>
                        </a:rPr>
                        <a:t>луг</a:t>
                      </a:r>
                      <a:endParaRPr lang="ru-RU" sz="12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35064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 err="1">
                          <a:hlinkClick r:id="rId22" tooltip="Пральний порошок"/>
                        </a:rPr>
                        <a:t>Пральний</a:t>
                      </a:r>
                      <a:r>
                        <a:rPr lang="ru-RU" sz="1400" u="none" strike="noStrike" dirty="0">
                          <a:hlinkClick r:id="rId22" tooltip="Пральний порошок"/>
                        </a:rPr>
                        <a:t> порошок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>
                          <a:hlinkClick r:id="rId23" tooltip="Ультрафіолетове випромінювання"/>
                        </a:rPr>
                        <a:t>Світло ультрафіолетової лампи</a:t>
                      </a:r>
                      <a:endParaRPr lang="ru-RU" sz="12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35064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>
                          <a:hlinkClick r:id="rId24" tooltip="Крохмаль"/>
                        </a:rPr>
                        <a:t>Крохмаль</a:t>
                      </a:r>
                      <a:endParaRPr lang="ru-RU" sz="12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>
                          <a:hlinkClick r:id="rId25" tooltip="Йод"/>
                        </a:rPr>
                        <a:t>Йодний</a:t>
                      </a:r>
                      <a:r>
                        <a:rPr lang="ru-RU" sz="1400"/>
                        <a:t> </a:t>
                      </a:r>
                      <a:r>
                        <a:rPr lang="ru-RU" sz="1400" u="none" strike="noStrike">
                          <a:hlinkClick r:id="rId26" tooltip="Настій"/>
                        </a:rPr>
                        <a:t>настій</a:t>
                      </a:r>
                      <a:endParaRPr lang="ru-RU" sz="12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35064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>
                          <a:hlinkClick r:id="rId27" tooltip="Аспірин"/>
                        </a:rPr>
                        <a:t>Аспірин</a:t>
                      </a:r>
                      <a:endParaRPr lang="ru-RU" sz="12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 err="1">
                          <a:hlinkClick r:id="rId28" tooltip="Сіль"/>
                        </a:rPr>
                        <a:t>Солі</a:t>
                      </a:r>
                      <a:r>
                        <a:rPr lang="ru-RU" sz="1400" dirty="0"/>
                        <a:t> </a:t>
                      </a:r>
                      <a:r>
                        <a:rPr lang="ru-RU" sz="1400" u="none" strike="noStrike" dirty="0" err="1">
                          <a:hlinkClick r:id="rId29" tooltip="Залізо"/>
                        </a:rPr>
                        <a:t>заліза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</p:cSld>
  <p:clrMapOvr>
    <a:masterClrMapping/>
  </p:clrMapOvr>
  <p:transition>
    <p:newsfla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66170" y="260648"/>
            <a:ext cx="3658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</a:t>
            </a:r>
            <a:r>
              <a:rPr lang="uk-UA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посіб</a:t>
            </a:r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№1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1196752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Вам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знадобиться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Дрібн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посуд,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цибулина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лимон, молоко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солодка (солона) вода,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пензлик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пір'яна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ручка,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свічка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праск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5" name="Picture 3" descr="http://povar.ru/uploads/f0/4b/ee/73/bliudce-143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32856"/>
            <a:ext cx="2357064" cy="1883322"/>
          </a:xfrm>
          <a:prstGeom prst="rect">
            <a:avLst/>
          </a:prstGeom>
          <a:noFill/>
        </p:spPr>
      </p:pic>
      <p:pic>
        <p:nvPicPr>
          <p:cNvPr id="8197" name="Picture 5" descr="http://zakarpattya.net.ua/postimages/news/2012/11/740430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772816"/>
            <a:ext cx="2343640" cy="1874912"/>
          </a:xfrm>
          <a:prstGeom prst="rect">
            <a:avLst/>
          </a:prstGeom>
          <a:noFill/>
        </p:spPr>
      </p:pic>
      <p:pic>
        <p:nvPicPr>
          <p:cNvPr id="8199" name="Picture 7" descr="http://arenanews.com.ua/uploads/posts/2013-05/1367391035_lim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844824"/>
            <a:ext cx="2928077" cy="1971572"/>
          </a:xfrm>
          <a:prstGeom prst="rect">
            <a:avLst/>
          </a:prstGeom>
          <a:noFill/>
        </p:spPr>
      </p:pic>
      <p:pic>
        <p:nvPicPr>
          <p:cNvPr id="8201" name="Picture 9" descr="http://upload.wikimedia.org/wikipedia/commons/thumb/0/0e/Milk_glass.jpg/350px-Milk_glas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221088"/>
            <a:ext cx="1800200" cy="2401981"/>
          </a:xfrm>
          <a:prstGeom prst="rect">
            <a:avLst/>
          </a:prstGeom>
          <a:noFill/>
        </p:spPr>
      </p:pic>
      <p:pic>
        <p:nvPicPr>
          <p:cNvPr id="8203" name="Picture 11" descr="http://premier-dental.com.ua/photos/catalog/20110921172050_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3933056"/>
            <a:ext cx="2712394" cy="1925961"/>
          </a:xfrm>
          <a:prstGeom prst="rect">
            <a:avLst/>
          </a:prstGeom>
          <a:noFill/>
        </p:spPr>
      </p:pic>
      <p:pic>
        <p:nvPicPr>
          <p:cNvPr id="8205" name="Picture 13" descr="http://www.acropolis.org.in/images/stories/candl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5778" y="3717032"/>
            <a:ext cx="1998222" cy="1598578"/>
          </a:xfrm>
          <a:prstGeom prst="rect">
            <a:avLst/>
          </a:prstGeom>
          <a:noFill/>
        </p:spPr>
      </p:pic>
      <p:pic>
        <p:nvPicPr>
          <p:cNvPr id="8207" name="Picture 15" descr="http://euro-technika.com.ua/uploads/shop/3279_mainMo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8024" y="5013176"/>
            <a:ext cx="2199447" cy="165618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771135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Натріть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дрібній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тертці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цибулину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через марлю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відіжміть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сік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 чашку.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Чорнила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готові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Замість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цибулини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можна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взяти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свіже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яблуко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невеликій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кількості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води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розмішайте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цукор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сіль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теж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невидимі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чорнила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Розріжте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лимон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декількох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часточок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вичавіть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сік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маленьку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ємність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отримали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симпатичн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чорнило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Налийте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чашку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трохи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молока.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Можна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розбавити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водою. У кожному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у вас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вийдуть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проявляються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чорнило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Тепер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випробуйте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отримані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склади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чорнила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цього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візьміть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загострену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паличку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тонкий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пензлик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пір'яну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ручку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вмочивши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симпатичні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чорнило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напишіть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листку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паперу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кілька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що-небудь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намалюйте. Дайте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висохнути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Букви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малюнок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стали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невидимими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Пропрасуйте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листок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праскою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чорнило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виявляться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Можна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потримати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лист над вогнем (на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відстані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10 см),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отримаєте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той же результат.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newsfla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332656"/>
            <a:ext cx="790152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Спосіб 2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1124744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вам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знадобиться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Півсклянки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звичайного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молока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Чорний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хліб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Пір’яна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ручка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пензлик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Свічка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Через брак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непотрібних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художніх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книг -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звичайний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папір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9" descr="http://upload.wikimedia.org/wikipedia/commons/thumb/0/0e/Milk_glass.jpg/350px-Milk_gl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05018">
            <a:off x="539552" y="4221088"/>
            <a:ext cx="1800200" cy="2401981"/>
          </a:xfrm>
          <a:prstGeom prst="rect">
            <a:avLst/>
          </a:prstGeom>
          <a:noFill/>
        </p:spPr>
      </p:pic>
      <p:pic>
        <p:nvPicPr>
          <p:cNvPr id="5" name="Picture 11" descr="http://premier-dental.com.ua/photos/catalog/20110921172050_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052736"/>
            <a:ext cx="2712394" cy="1925961"/>
          </a:xfrm>
          <a:prstGeom prst="rect">
            <a:avLst/>
          </a:prstGeom>
          <a:noFill/>
        </p:spPr>
      </p:pic>
      <p:pic>
        <p:nvPicPr>
          <p:cNvPr id="6" name="Picture 13" descr="http://www.acropolis.org.in/images/stories/cand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98136">
            <a:off x="2804735" y="4933042"/>
            <a:ext cx="1998222" cy="1598578"/>
          </a:xfrm>
          <a:prstGeom prst="rect">
            <a:avLst/>
          </a:prstGeom>
          <a:noFill/>
        </p:spPr>
      </p:pic>
      <p:pic>
        <p:nvPicPr>
          <p:cNvPr id="5122" name="Picture 2" descr="http://yak-prosto.com/images/6/e/yak-spekti-chorniy-hlib-v-domashnih-umova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81084">
            <a:off x="2612983" y="2627601"/>
            <a:ext cx="3109064" cy="2070638"/>
          </a:xfrm>
          <a:prstGeom prst="rect">
            <a:avLst/>
          </a:prstGeom>
          <a:noFill/>
        </p:spPr>
      </p:pic>
      <p:pic>
        <p:nvPicPr>
          <p:cNvPr id="5124" name="Picture 4" descr="http://7kilometr.com/images/article/070910/191547_215b25ede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99443">
            <a:off x="5290860" y="4437112"/>
            <a:ext cx="2443068" cy="180176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548680"/>
            <a:ext cx="41764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S Mincho" pitchFamily="49" charset="-128"/>
                <a:ea typeface="MS Mincho" pitchFamily="49" charset="-128"/>
                <a:cs typeface="MV Boli" pitchFamily="2" charset="0"/>
              </a:rPr>
              <a:t>Зміст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S Mincho" pitchFamily="49" charset="-128"/>
              <a:ea typeface="MS Mincho" pitchFamily="49" charset="-128"/>
              <a:cs typeface="MV Boli" pitchFamily="2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55576" y="1628800"/>
            <a:ext cx="7123113" cy="3600400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uk-UA" sz="1200" dirty="0" smtClean="0"/>
              <a:t>Вступ</a:t>
            </a:r>
            <a:endParaRPr lang="en-US" sz="1200" dirty="0" smtClean="0"/>
          </a:p>
          <a:p>
            <a:pPr marL="514350" indent="-514350">
              <a:buAutoNum type="arabicPeriod"/>
            </a:pPr>
            <a:r>
              <a:rPr lang="uk-UA" sz="1200" dirty="0" smtClean="0"/>
              <a:t>Трохи історії</a:t>
            </a:r>
          </a:p>
          <a:p>
            <a:pPr marL="514350" indent="-514350">
              <a:buAutoNum type="arabicPeriod"/>
            </a:pPr>
            <a:r>
              <a:rPr lang="uk-UA" sz="1200" dirty="0" smtClean="0"/>
              <a:t>Класифікація невидимих </a:t>
            </a:r>
            <a:r>
              <a:rPr lang="uk-UA" sz="1200" dirty="0" smtClean="0"/>
              <a:t>чорнил</a:t>
            </a:r>
          </a:p>
          <a:p>
            <a:pPr marL="514350" indent="-514350">
              <a:buAutoNum type="arabicPeriod"/>
            </a:pPr>
            <a:r>
              <a:rPr lang="uk-UA" sz="1200" dirty="0" err="1" smtClean="0"/>
              <a:t>Фоточутливі</a:t>
            </a:r>
            <a:r>
              <a:rPr lang="uk-UA" sz="1200" dirty="0" smtClean="0"/>
              <a:t> невидимі чорнила</a:t>
            </a:r>
          </a:p>
          <a:p>
            <a:pPr marL="514350" indent="-514350">
              <a:buAutoNum type="arabicPeriod"/>
            </a:pPr>
            <a:r>
              <a:rPr lang="uk-UA" sz="1200" dirty="0" err="1" smtClean="0"/>
              <a:t>Термочутливі</a:t>
            </a:r>
            <a:r>
              <a:rPr lang="uk-UA" sz="1200" dirty="0" smtClean="0"/>
              <a:t> невидимі чорнила</a:t>
            </a:r>
          </a:p>
          <a:p>
            <a:pPr marL="514350" indent="-514350">
              <a:buFont typeface="Wingdings 2"/>
              <a:buAutoNum type="arabicPeriod"/>
            </a:pPr>
            <a:r>
              <a:rPr lang="uk-UA" sz="1200" dirty="0" err="1" smtClean="0"/>
              <a:t>Вологочутливі</a:t>
            </a:r>
            <a:r>
              <a:rPr lang="uk-UA" sz="1200" dirty="0" smtClean="0"/>
              <a:t> </a:t>
            </a:r>
            <a:r>
              <a:rPr lang="uk-UA" sz="1200" dirty="0" smtClean="0"/>
              <a:t>невидимі </a:t>
            </a:r>
            <a:r>
              <a:rPr lang="uk-UA" sz="1200" dirty="0" smtClean="0"/>
              <a:t>чорнила</a:t>
            </a:r>
          </a:p>
          <a:p>
            <a:pPr marL="514350" indent="-514350">
              <a:buFont typeface="Wingdings 2"/>
              <a:buAutoNum type="arabicPeriod"/>
            </a:pPr>
            <a:r>
              <a:rPr lang="uk-UA" sz="1200" dirty="0" smtClean="0"/>
              <a:t>Методи виявлення невидимих чорнил</a:t>
            </a:r>
          </a:p>
          <a:p>
            <a:pPr marL="514350" indent="-514350">
              <a:buFont typeface="Wingdings 2"/>
              <a:buAutoNum type="arabicPeriod"/>
            </a:pPr>
            <a:r>
              <a:rPr lang="uk-UA" sz="1200" dirty="0" smtClean="0"/>
              <a:t>Спосіб 1</a:t>
            </a:r>
          </a:p>
          <a:p>
            <a:pPr marL="514350" indent="-514350">
              <a:buFont typeface="Wingdings 2"/>
              <a:buAutoNum type="arabicPeriod"/>
            </a:pPr>
            <a:r>
              <a:rPr lang="uk-UA" sz="1200" dirty="0" smtClean="0"/>
              <a:t>Спосіб 2</a:t>
            </a:r>
          </a:p>
          <a:p>
            <a:pPr marL="514350" indent="-514350">
              <a:buFont typeface="Wingdings 2"/>
              <a:buAutoNum type="arabicPeriod"/>
            </a:pPr>
            <a:r>
              <a:rPr lang="uk-UA" sz="1200" dirty="0" smtClean="0"/>
              <a:t>Висновок</a:t>
            </a:r>
            <a:endParaRPr lang="uk-UA" sz="1200" dirty="0" smtClean="0"/>
          </a:p>
          <a:p>
            <a:pPr marL="514350" indent="-514350">
              <a:buAutoNum type="arabicPeriod"/>
            </a:pPr>
            <a:endParaRPr lang="uk-UA" sz="1200" dirty="0" smtClean="0"/>
          </a:p>
          <a:p>
            <a:pPr marL="514350" indent="-514350">
              <a:buAutoNum type="arabicPeriod"/>
            </a:pPr>
            <a:endParaRPr lang="uk-UA" sz="1200" dirty="0" smtClean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76470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Зробимо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чорного</a:t>
            </a:r>
            <a:r>
              <a:rPr lang="ru-RU" dirty="0" smtClean="0"/>
              <a:t> </a:t>
            </a:r>
            <a:r>
              <a:rPr lang="ru-RU" dirty="0" err="1" smtClean="0"/>
              <a:t>хліба</a:t>
            </a:r>
            <a:r>
              <a:rPr lang="ru-RU" dirty="0" smtClean="0"/>
              <a:t> </a:t>
            </a:r>
            <a:r>
              <a:rPr lang="ru-RU" dirty="0" err="1" smtClean="0"/>
              <a:t>довільний</a:t>
            </a:r>
            <a:r>
              <a:rPr lang="ru-RU" dirty="0" smtClean="0"/>
              <a:t> "стакан". Маленький, </a:t>
            </a:r>
            <a:r>
              <a:rPr lang="ru-RU" dirty="0" err="1" smtClean="0"/>
              <a:t>грам</a:t>
            </a:r>
            <a:r>
              <a:rPr lang="ru-RU" dirty="0" smtClean="0"/>
              <a:t> на 50. І нам </a:t>
            </a:r>
            <a:r>
              <a:rPr lang="ru-RU" dirty="0" err="1" smtClean="0"/>
              <a:t>вистачить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цілком</a:t>
            </a:r>
            <a:r>
              <a:rPr lang="ru-RU" dirty="0" smtClean="0"/>
              <a:t> </a:t>
            </a:r>
            <a:r>
              <a:rPr lang="ru-RU" dirty="0" err="1" smtClean="0"/>
              <a:t>по-революційному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191683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Тепер</a:t>
            </a:r>
            <a:r>
              <a:rPr lang="ru-RU" dirty="0" smtClean="0"/>
              <a:t> </a:t>
            </a:r>
            <a:r>
              <a:rPr lang="ru-RU" dirty="0" err="1" smtClean="0"/>
              <a:t>акуратно</a:t>
            </a:r>
            <a:r>
              <a:rPr lang="ru-RU" dirty="0" smtClean="0"/>
              <a:t> </a:t>
            </a:r>
            <a:r>
              <a:rPr lang="ru-RU" dirty="0" err="1" smtClean="0"/>
              <a:t>наллємо</a:t>
            </a:r>
            <a:r>
              <a:rPr lang="ru-RU" dirty="0" smtClean="0"/>
              <a:t> в нашу </a:t>
            </a:r>
            <a:r>
              <a:rPr lang="ru-RU" dirty="0" err="1" smtClean="0"/>
              <a:t>чорнильницю</a:t>
            </a:r>
            <a:r>
              <a:rPr lang="ru-RU" dirty="0" smtClean="0"/>
              <a:t> молока. Все. </a:t>
            </a:r>
            <a:r>
              <a:rPr lang="ru-RU" dirty="0" err="1" smtClean="0"/>
              <a:t>Невидимі</a:t>
            </a:r>
            <a:r>
              <a:rPr lang="ru-RU" dirty="0" smtClean="0"/>
              <a:t> </a:t>
            </a:r>
            <a:r>
              <a:rPr lang="ru-RU" dirty="0" err="1" smtClean="0"/>
              <a:t>чорнило</a:t>
            </a:r>
            <a:r>
              <a:rPr lang="ru-RU" dirty="0" smtClean="0"/>
              <a:t> </a:t>
            </a:r>
            <a:r>
              <a:rPr lang="ru-RU" dirty="0" err="1" smtClean="0"/>
              <a:t>готові</a:t>
            </a:r>
            <a:r>
              <a:rPr lang="ru-RU" dirty="0" smtClean="0"/>
              <a:t>. </a:t>
            </a:r>
            <a:r>
              <a:rPr lang="ru-RU" dirty="0" err="1" smtClean="0"/>
              <a:t>Залишилося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взяти</a:t>
            </a:r>
            <a:r>
              <a:rPr lang="ru-RU" dirty="0" smtClean="0"/>
              <a:t> </a:t>
            </a:r>
            <a:r>
              <a:rPr lang="ru-RU" dirty="0" err="1" smtClean="0"/>
              <a:t>приготовані</a:t>
            </a:r>
            <a:r>
              <a:rPr lang="ru-RU" dirty="0" smtClean="0"/>
              <a:t> </a:t>
            </a:r>
            <a:r>
              <a:rPr lang="ru-RU" dirty="0" err="1" smtClean="0"/>
              <a:t>пір'яну</a:t>
            </a:r>
            <a:r>
              <a:rPr lang="ru-RU" dirty="0" smtClean="0"/>
              <a:t> ручку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папір</a:t>
            </a:r>
            <a:r>
              <a:rPr lang="ru-RU" dirty="0" smtClean="0"/>
              <a:t>, </a:t>
            </a:r>
            <a:r>
              <a:rPr lang="ru-RU" dirty="0" err="1" smtClean="0"/>
              <a:t>вмочити</a:t>
            </a:r>
            <a:r>
              <a:rPr lang="ru-RU" dirty="0" smtClean="0"/>
              <a:t> перо в молоко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що-небудь</a:t>
            </a:r>
            <a:r>
              <a:rPr lang="ru-RU" dirty="0" smtClean="0"/>
              <a:t> </a:t>
            </a:r>
            <a:r>
              <a:rPr lang="ru-RU" dirty="0" err="1" smtClean="0"/>
              <a:t>написати</a:t>
            </a:r>
            <a:r>
              <a:rPr lang="ru-RU" dirty="0" smtClean="0"/>
              <a:t>.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висихання</a:t>
            </a:r>
            <a:r>
              <a:rPr lang="ru-RU" dirty="0" smtClean="0"/>
              <a:t> </a:t>
            </a:r>
            <a:r>
              <a:rPr lang="ru-RU" dirty="0" err="1" smtClean="0"/>
              <a:t>папір</a:t>
            </a:r>
            <a:r>
              <a:rPr lang="ru-RU" dirty="0" smtClean="0"/>
              <a:t> буде </a:t>
            </a:r>
            <a:r>
              <a:rPr lang="ru-RU" dirty="0" err="1" smtClean="0"/>
              <a:t>знову</a:t>
            </a:r>
            <a:r>
              <a:rPr lang="ru-RU" dirty="0" smtClean="0"/>
              <a:t> </a:t>
            </a:r>
            <a:r>
              <a:rPr lang="ru-RU" dirty="0" err="1" smtClean="0"/>
              <a:t>білої</a:t>
            </a:r>
            <a:r>
              <a:rPr lang="ru-RU" dirty="0" smtClean="0"/>
              <a:t> та чистою.</a:t>
            </a:r>
            <a:endParaRPr lang="ru-RU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4221088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Як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читати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Простіше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простого.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Пам'ятайте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ми заготовили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свічку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 Ось вона нам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допоможе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 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Запалюємо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прогріваємо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наш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тайнопис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 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Увага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не "прожарю</a:t>
            </a:r>
            <a:r>
              <a:rPr lang="uk-UA" sz="1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ємо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", а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саме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прогріваємо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папері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виступлять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коричневі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літери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Тобто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кому треба -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прочитає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 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Як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бачите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все просто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загальнодоступним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якщо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тому ж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аркуші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звичайною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ручкою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написати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який-небудь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нейтральний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текст,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ніхто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здогадається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ним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таємне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послання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newsfla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83768" y="188640"/>
            <a:ext cx="332655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Висновок</a:t>
            </a:r>
            <a:endParaRPr lang="ru-RU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557082"/>
            <a:ext cx="7956376" cy="2893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Симпатичні чорнила актуальні в наш час, як таємниці минулого.  Їх можна приготувати і виявити як в домашніх так і в лабораторних умовах.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Деякі речовини, що містяться в молоці або лимонному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соці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руйнуються швидше під дією тепла, ніж спалахує сама папір, і виділяються продукти горіння.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Використовуючи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факт,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можна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зробити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невидимі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чорнила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таємних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послань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Одним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найпоширеніших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класичної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стеганографії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використання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симпатичних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чорнил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 допомогою цих чорнил можна здійснювати таємне листування.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Написи або зображення, зроблені симпатичними чорнилами, стають видимими (проявляються) тільки після певного втручання. В залежності від характеру цього втручання всі симпатичні чорнила можна умовно розділити на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фоточутливі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термочутливі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та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вологочутливі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 вивченні документів для виявлення тайнопису використовуються оптичні, механічні, термічні і хімічні методи виявлення. 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268760"/>
            <a:ext cx="86764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Симпати́чне</a:t>
            </a:r>
            <a:r>
              <a:rPr lang="ru-RU" b="1" dirty="0" smtClean="0"/>
              <a:t> (</a:t>
            </a:r>
            <a:r>
              <a:rPr lang="ru-RU" b="1" dirty="0" err="1" smtClean="0"/>
              <a:t>неви́диме</a:t>
            </a:r>
            <a:r>
              <a:rPr lang="ru-RU" b="1" dirty="0" smtClean="0"/>
              <a:t>) </a:t>
            </a:r>
            <a:r>
              <a:rPr lang="ru-RU" b="1" dirty="0" err="1" smtClean="0"/>
              <a:t>чорни́ло</a:t>
            </a:r>
            <a:r>
              <a:rPr lang="ru-RU" dirty="0" smtClean="0"/>
              <a:t> — </a:t>
            </a:r>
            <a:r>
              <a:rPr lang="ru-RU" dirty="0" err="1" smtClean="0"/>
              <a:t>це</a:t>
            </a:r>
            <a:r>
              <a:rPr lang="ru-RU" dirty="0" smtClean="0"/>
              <a:t> </a:t>
            </a:r>
            <a:r>
              <a:rPr lang="ru-RU" dirty="0" err="1" smtClean="0"/>
              <a:t>чорнило</a:t>
            </a:r>
            <a:r>
              <a:rPr lang="ru-RU" dirty="0" smtClean="0"/>
              <a:t>, записи </a:t>
            </a:r>
            <a:r>
              <a:rPr lang="ru-RU" dirty="0" err="1" smtClean="0"/>
              <a:t>яким</a:t>
            </a:r>
            <a:r>
              <a:rPr lang="ru-RU" dirty="0" smtClean="0"/>
              <a:t> не видно, а </a:t>
            </a:r>
            <a:r>
              <a:rPr lang="ru-RU" dirty="0" err="1" smtClean="0"/>
              <a:t>побачити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за </a:t>
            </a:r>
            <a:r>
              <a:rPr lang="ru-RU" dirty="0" err="1" smtClean="0"/>
              <a:t>визначених</a:t>
            </a:r>
            <a:r>
              <a:rPr lang="ru-RU" dirty="0" smtClean="0"/>
              <a:t> умов (</a:t>
            </a:r>
            <a:r>
              <a:rPr lang="ru-RU" dirty="0" err="1" smtClean="0"/>
              <a:t>нагрівання</a:t>
            </a:r>
            <a:r>
              <a:rPr lang="ru-RU" dirty="0" smtClean="0"/>
              <a:t>, </a:t>
            </a:r>
            <a:r>
              <a:rPr lang="ru-RU" dirty="0" err="1" smtClean="0"/>
              <a:t>освітлення</a:t>
            </a:r>
            <a:r>
              <a:rPr lang="ru-RU" dirty="0" smtClean="0"/>
              <a:t>, </a:t>
            </a:r>
            <a:r>
              <a:rPr lang="ru-RU" dirty="0" err="1" smtClean="0"/>
              <a:t>хімічне</a:t>
            </a:r>
            <a:r>
              <a:rPr lang="ru-RU" dirty="0" smtClean="0"/>
              <a:t> </a:t>
            </a:r>
            <a:r>
              <a:rPr lang="ru-RU" dirty="0" err="1" smtClean="0"/>
              <a:t>проявлення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).</a:t>
            </a:r>
          </a:p>
          <a:p>
            <a:r>
              <a:rPr lang="ru-RU" dirty="0" smtClean="0"/>
              <a:t>Одним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найпоширеніших</a:t>
            </a:r>
            <a:r>
              <a:rPr lang="ru-RU" dirty="0" smtClean="0"/>
              <a:t> </a:t>
            </a:r>
            <a:r>
              <a:rPr lang="ru-RU" dirty="0" err="1" smtClean="0"/>
              <a:t>методів</a:t>
            </a:r>
            <a:r>
              <a:rPr lang="ru-RU" dirty="0" smtClean="0"/>
              <a:t> </a:t>
            </a:r>
            <a:r>
              <a:rPr lang="ru-RU" dirty="0" err="1" smtClean="0"/>
              <a:t>класичної</a:t>
            </a:r>
            <a:r>
              <a:rPr lang="ru-RU" dirty="0" smtClean="0"/>
              <a:t> </a:t>
            </a:r>
            <a:r>
              <a:rPr lang="ru-RU" dirty="0" err="1" smtClean="0"/>
              <a:t>стеганографії</a:t>
            </a:r>
            <a:r>
              <a:rPr lang="ru-RU" dirty="0" smtClean="0"/>
              <a:t> 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симпатичних</a:t>
            </a:r>
            <a:r>
              <a:rPr lang="ru-RU" dirty="0" smtClean="0"/>
              <a:t> </a:t>
            </a:r>
            <a:r>
              <a:rPr lang="ru-RU" dirty="0" err="1" smtClean="0"/>
              <a:t>чорнил</a:t>
            </a:r>
            <a:r>
              <a:rPr lang="ru-RU" dirty="0" smtClean="0"/>
              <a:t>. </a:t>
            </a:r>
            <a:r>
              <a:rPr lang="ru-RU" dirty="0" err="1" smtClean="0"/>
              <a:t>Зазвичай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запису</a:t>
            </a:r>
            <a:r>
              <a:rPr lang="ru-RU" dirty="0" smtClean="0"/>
              <a:t> </a:t>
            </a:r>
            <a:r>
              <a:rPr lang="ru-RU" dirty="0" err="1" smtClean="0"/>
              <a:t>здійснюється</a:t>
            </a:r>
            <a:r>
              <a:rPr lang="ru-RU" dirty="0" smtClean="0"/>
              <a:t> </a:t>
            </a:r>
            <a:r>
              <a:rPr lang="ru-RU" dirty="0" err="1" smtClean="0"/>
              <a:t>наступним</a:t>
            </a:r>
            <a:r>
              <a:rPr lang="ru-RU" dirty="0" smtClean="0"/>
              <a:t> чином: перший шар — наноситься </a:t>
            </a:r>
            <a:r>
              <a:rPr lang="ru-RU" dirty="0" err="1" smtClean="0"/>
              <a:t>важливий</a:t>
            </a:r>
            <a:r>
              <a:rPr lang="ru-RU" dirty="0" smtClean="0"/>
              <a:t> </a:t>
            </a:r>
            <a:r>
              <a:rPr lang="ru-RU" dirty="0" err="1" smtClean="0"/>
              <a:t>запис</a:t>
            </a:r>
            <a:r>
              <a:rPr lang="ru-RU" dirty="0" smtClean="0"/>
              <a:t> </a:t>
            </a:r>
            <a:r>
              <a:rPr lang="ru-RU" dirty="0" err="1" smtClean="0"/>
              <a:t>невидимими</a:t>
            </a:r>
            <a:r>
              <a:rPr lang="ru-RU" dirty="0" smtClean="0"/>
              <a:t> </a:t>
            </a:r>
            <a:r>
              <a:rPr lang="ru-RU" dirty="0" err="1" smtClean="0"/>
              <a:t>чорнилами</a:t>
            </a:r>
            <a:r>
              <a:rPr lang="ru-RU" dirty="0" smtClean="0"/>
              <a:t>, </a:t>
            </a:r>
            <a:r>
              <a:rPr lang="ru-RU" dirty="0" err="1" smtClean="0"/>
              <a:t>другий</a:t>
            </a:r>
            <a:r>
              <a:rPr lang="ru-RU" dirty="0" smtClean="0"/>
              <a:t> шар — </a:t>
            </a:r>
            <a:r>
              <a:rPr lang="ru-RU" dirty="0" err="1" smtClean="0"/>
              <a:t>нічого</a:t>
            </a:r>
            <a:r>
              <a:rPr lang="ru-RU" dirty="0" smtClean="0"/>
              <a:t> не </a:t>
            </a:r>
            <a:r>
              <a:rPr lang="ru-RU" dirty="0" err="1" smtClean="0"/>
              <a:t>значущий</a:t>
            </a:r>
            <a:r>
              <a:rPr lang="ru-RU" dirty="0" smtClean="0"/>
              <a:t> </a:t>
            </a:r>
            <a:r>
              <a:rPr lang="ru-RU" dirty="0" err="1" smtClean="0"/>
              <a:t>запис</a:t>
            </a:r>
            <a:r>
              <a:rPr lang="ru-RU" dirty="0" smtClean="0"/>
              <a:t> </a:t>
            </a:r>
            <a:r>
              <a:rPr lang="ru-RU" dirty="0" err="1" smtClean="0"/>
              <a:t>видимими</a:t>
            </a:r>
            <a:r>
              <a:rPr lang="ru-RU" dirty="0" smtClean="0"/>
              <a:t> </a:t>
            </a:r>
            <a:r>
              <a:rPr lang="ru-RU" dirty="0" err="1" smtClean="0"/>
              <a:t>чорнилами</a:t>
            </a:r>
            <a:r>
              <a:rPr lang="ru-RU" dirty="0" smtClean="0"/>
              <a:t> 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53918" y="404664"/>
            <a:ext cx="1863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Вступ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96258" name="Picture 2" descr="http://cdn.sellbe.com/shop-19666/product/1060/1142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284984"/>
            <a:ext cx="2533776" cy="357301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722056" y="116632"/>
            <a:ext cx="37577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Трохи</a:t>
            </a:r>
            <a:r>
              <a:rPr lang="uk-UA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uk-UA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історії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1080319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Визначення "симпатичні" вперше використав для таких чорнил французький хімік М.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Лемері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 своєму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Cours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Chymie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(1675). 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7" name="Picture 3" descr="http://img1.liveinternet.ru/images/attach/c/1/51/291/51291950_lemeryretra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060848"/>
            <a:ext cx="3425974" cy="455276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51520" y="1196752"/>
            <a:ext cx="514806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sz="1400" dirty="0" err="1" smtClean="0"/>
              <a:t>Філон</a:t>
            </a:r>
            <a:r>
              <a:rPr lang="uk-UA" sz="1400" dirty="0" smtClean="0"/>
              <a:t> Олександрійський (1 ст. Н.е.) вперше вказав склад для таких чорнил; він описав спосіб письма за допомогою екстракту з чорнильних горішків і обробку документа розчином залізо-мідної солі, яка надавала написаному тексту темно-синій колір. </a:t>
            </a:r>
            <a:endParaRPr lang="ru-RU" sz="1400" dirty="0"/>
          </a:p>
        </p:txBody>
      </p:sp>
      <p:pic>
        <p:nvPicPr>
          <p:cNvPr id="20482" name="Picture 2" descr="http://uastudent.com/wp-content/uploads/2010/01/filosof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348880"/>
            <a:ext cx="4324350" cy="432435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764704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Овідій (43 до н.е. - 18 н.е.) рекомендував закоханим спосіб тайнопису молоком, виявляється посипанням паперу сажею. Після здування сажі на папері залишаються її дрібні частинки, які прилипли до тих місць, де були літери. 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9" name="Picture 3" descr="http://upload.wikimedia.org/wikipedia/commons/thumb/0/0d/Latin_Poet_Ovid.jpg/250px-Latin_Poet_Ov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132856"/>
            <a:ext cx="3461370" cy="404288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404664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Є відомості, що в 9 ст. арабські священики писали симпатичними чорнилами ім'я пророка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Мухаммеда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каменях, і ці написи ставали видимими від впливу тепла руки, яка до них доторкнулася.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 середньовічній Європі секретні чорнила нерідко застосовувалися шахраями для демонстрації аналогічних "чудес".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 період з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14 по 17 ст. папський двір, італійські міста-держави та інші країни застосовували тайнопис для передачі секретної дипломатичної кореспонденції. 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http://maxpark.com/static/u/article_image/12/11/19/tmpcRMtV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348880"/>
            <a:ext cx="5219700" cy="393382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age.tsn.ua/media/images2/original/Jul2009/8e2ecd8709_1429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780928"/>
            <a:ext cx="5715000" cy="3810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9512" y="33265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Таємним</a:t>
            </a:r>
            <a:r>
              <a:rPr lang="ru-RU" dirty="0" smtClean="0"/>
              <a:t> агентам </a:t>
            </a:r>
            <a:r>
              <a:rPr lang="ru-RU" dirty="0" err="1" smtClean="0"/>
              <a:t>Івана</a:t>
            </a:r>
            <a:r>
              <a:rPr lang="ru-RU" dirty="0" smtClean="0"/>
              <a:t> Грозного </a:t>
            </a:r>
            <a:r>
              <a:rPr lang="ru-RU" dirty="0" err="1" smtClean="0"/>
              <a:t>доводилося</a:t>
            </a:r>
            <a:r>
              <a:rPr lang="ru-RU" dirty="0" smtClean="0"/>
              <a:t> </a:t>
            </a:r>
            <a:r>
              <a:rPr lang="ru-RU" dirty="0" err="1" smtClean="0"/>
              <a:t>писати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секретні</a:t>
            </a:r>
            <a:r>
              <a:rPr lang="ru-RU" dirty="0" smtClean="0"/>
              <a:t> </a:t>
            </a:r>
            <a:r>
              <a:rPr lang="ru-RU" dirty="0" err="1" smtClean="0"/>
              <a:t>донесення</a:t>
            </a:r>
            <a:r>
              <a:rPr lang="ru-RU" dirty="0" smtClean="0"/>
              <a:t> </a:t>
            </a:r>
            <a:r>
              <a:rPr lang="ru-RU" dirty="0" err="1" smtClean="0"/>
              <a:t>цибульним</a:t>
            </a:r>
            <a:r>
              <a:rPr lang="ru-RU" dirty="0" smtClean="0"/>
              <a:t> соком, </a:t>
            </a:r>
            <a:r>
              <a:rPr lang="ru-RU" dirty="0" err="1" smtClean="0"/>
              <a:t>який</a:t>
            </a:r>
            <a:r>
              <a:rPr lang="ru-RU" dirty="0" smtClean="0"/>
              <a:t>, </a:t>
            </a:r>
            <a:r>
              <a:rPr lang="ru-RU" dirty="0" err="1" smtClean="0"/>
              <a:t>висихаючи</a:t>
            </a:r>
            <a:r>
              <a:rPr lang="ru-RU" dirty="0" smtClean="0"/>
              <a:t>, не </a:t>
            </a:r>
            <a:r>
              <a:rPr lang="ru-RU" dirty="0" err="1" smtClean="0"/>
              <a:t>залишав</a:t>
            </a:r>
            <a:r>
              <a:rPr lang="ru-RU" dirty="0" smtClean="0"/>
              <a:t> </a:t>
            </a:r>
            <a:r>
              <a:rPr lang="ru-RU" dirty="0" err="1" smtClean="0"/>
              <a:t>слідів</a:t>
            </a:r>
            <a:r>
              <a:rPr lang="ru-RU" dirty="0" smtClean="0"/>
              <a:t> на </a:t>
            </a:r>
            <a:r>
              <a:rPr lang="ru-RU" dirty="0" err="1" smtClean="0"/>
              <a:t>папері</a:t>
            </a:r>
            <a:r>
              <a:rPr lang="ru-RU" dirty="0" smtClean="0"/>
              <a:t>. </a:t>
            </a:r>
            <a:r>
              <a:rPr lang="ru-RU" dirty="0" err="1" smtClean="0"/>
              <a:t>Ленін</a:t>
            </a:r>
            <a:r>
              <a:rPr lang="ru-RU" dirty="0" smtClean="0"/>
              <a:t>, </a:t>
            </a:r>
            <a:r>
              <a:rPr lang="ru-RU" dirty="0" err="1" smtClean="0"/>
              <a:t>вимушений</a:t>
            </a:r>
            <a:r>
              <a:rPr lang="ru-RU" dirty="0" smtClean="0"/>
              <a:t> в </a:t>
            </a:r>
            <a:r>
              <a:rPr lang="ru-RU" dirty="0" err="1" smtClean="0"/>
              <a:t>умовах</a:t>
            </a:r>
            <a:r>
              <a:rPr lang="ru-RU" dirty="0" smtClean="0"/>
              <a:t> </a:t>
            </a:r>
            <a:r>
              <a:rPr lang="ru-RU" dirty="0" err="1" smtClean="0"/>
              <a:t>конспірації</a:t>
            </a:r>
            <a:r>
              <a:rPr lang="ru-RU" dirty="0" smtClean="0"/>
              <a:t> </a:t>
            </a:r>
            <a:r>
              <a:rPr lang="ru-RU" dirty="0" err="1" smtClean="0"/>
              <a:t>вдаватися</a:t>
            </a:r>
            <a:r>
              <a:rPr lang="ru-RU" dirty="0" smtClean="0"/>
              <a:t> до </a:t>
            </a:r>
            <a:r>
              <a:rPr lang="ru-RU" dirty="0" err="1" smtClean="0"/>
              <a:t>тайнопису</a:t>
            </a:r>
            <a:r>
              <a:rPr lang="ru-RU" dirty="0" smtClean="0"/>
              <a:t>, </a:t>
            </a:r>
            <a:r>
              <a:rPr lang="ru-RU" dirty="0" err="1" smtClean="0"/>
              <a:t>використовував</a:t>
            </a:r>
            <a:r>
              <a:rPr lang="ru-RU" dirty="0" smtClean="0"/>
              <a:t> молоко</a:t>
            </a:r>
            <a:endParaRPr lang="ru-RU" dirty="0"/>
          </a:p>
        </p:txBody>
      </p:sp>
    </p:spTree>
  </p:cSld>
  <p:clrMapOvr>
    <a:masterClrMapping/>
  </p:clrMapOvr>
  <p:transition>
    <p:newsfla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Широко  </a:t>
            </a:r>
            <a:r>
              <a:rPr lang="ru-RU" dirty="0" err="1" smtClean="0"/>
              <a:t>застосовували</a:t>
            </a:r>
            <a:r>
              <a:rPr lang="ru-RU" dirty="0" smtClean="0"/>
              <a:t>  </a:t>
            </a:r>
            <a:r>
              <a:rPr lang="ru-RU" dirty="0" err="1" smtClean="0"/>
              <a:t>таємні</a:t>
            </a:r>
            <a:r>
              <a:rPr lang="ru-RU" dirty="0" smtClean="0"/>
              <a:t>  </a:t>
            </a:r>
            <a:r>
              <a:rPr lang="ru-RU" dirty="0" err="1" smtClean="0"/>
              <a:t>чорнила</a:t>
            </a:r>
            <a:r>
              <a:rPr lang="ru-RU" dirty="0" smtClean="0"/>
              <a:t>  у  </a:t>
            </a:r>
            <a:r>
              <a:rPr lang="ru-RU" dirty="0" err="1" smtClean="0"/>
              <a:t>воєнні</a:t>
            </a:r>
            <a:r>
              <a:rPr lang="ru-RU" dirty="0" smtClean="0"/>
              <a:t>  роки </a:t>
            </a:r>
            <a:r>
              <a:rPr lang="ru-RU" dirty="0" err="1" smtClean="0"/>
              <a:t>представники</a:t>
            </a:r>
            <a:r>
              <a:rPr lang="ru-RU" dirty="0" smtClean="0"/>
              <a:t>  </a:t>
            </a:r>
            <a:r>
              <a:rPr lang="ru-RU" dirty="0" err="1" smtClean="0"/>
              <a:t>розвідки</a:t>
            </a:r>
            <a:r>
              <a:rPr lang="ru-RU" dirty="0" smtClean="0"/>
              <a:t>.  </a:t>
            </a:r>
            <a:r>
              <a:rPr lang="ru-RU" dirty="0" err="1" smtClean="0"/>
              <a:t>Відомим</a:t>
            </a:r>
            <a:r>
              <a:rPr lang="ru-RU" dirty="0" smtClean="0"/>
              <a:t>  став  </a:t>
            </a:r>
            <a:r>
              <a:rPr lang="ru-RU" dirty="0" err="1" smtClean="0"/>
              <a:t>випадок</a:t>
            </a:r>
            <a:r>
              <a:rPr lang="ru-RU" dirty="0" smtClean="0"/>
              <a:t>,  коли  </a:t>
            </a:r>
            <a:r>
              <a:rPr lang="ru-RU" dirty="0" err="1" smtClean="0"/>
              <a:t>німецький</a:t>
            </a:r>
            <a:r>
              <a:rPr lang="ru-RU" dirty="0" smtClean="0"/>
              <a:t>  агент </a:t>
            </a:r>
            <a:r>
              <a:rPr lang="ru-RU" dirty="0" err="1" smtClean="0"/>
              <a:t>зробив</a:t>
            </a:r>
            <a:r>
              <a:rPr lang="ru-RU" dirty="0" smtClean="0"/>
              <a:t> </a:t>
            </a:r>
            <a:r>
              <a:rPr lang="ru-RU" dirty="0" err="1" smtClean="0"/>
              <a:t>написи</a:t>
            </a:r>
            <a:r>
              <a:rPr lang="ru-RU" dirty="0" smtClean="0"/>
              <a:t> </a:t>
            </a:r>
            <a:r>
              <a:rPr lang="ru-RU" dirty="0" err="1" smtClean="0"/>
              <a:t>між</a:t>
            </a:r>
            <a:r>
              <a:rPr lang="ru-RU" dirty="0" smtClean="0"/>
              <a:t> рядками в нотному </a:t>
            </a:r>
            <a:r>
              <a:rPr lang="ru-RU" dirty="0" err="1" smtClean="0"/>
              <a:t>зошиті</a:t>
            </a:r>
            <a:r>
              <a:rPr lang="ru-RU" dirty="0" smtClean="0"/>
              <a:t> за </a:t>
            </a:r>
            <a:r>
              <a:rPr lang="ru-RU" dirty="0" err="1" smtClean="0"/>
              <a:t>допомогою</a:t>
            </a:r>
            <a:r>
              <a:rPr lang="ru-RU" dirty="0" smtClean="0"/>
              <a:t> </a:t>
            </a:r>
            <a:r>
              <a:rPr lang="ru-RU" dirty="0" err="1" smtClean="0"/>
              <a:t>симпатичних</a:t>
            </a:r>
            <a:r>
              <a:rPr lang="ru-RU" dirty="0" smtClean="0"/>
              <a:t> </a:t>
            </a:r>
            <a:r>
              <a:rPr lang="ru-RU" dirty="0" err="1" smtClean="0"/>
              <a:t>чорнил</a:t>
            </a:r>
            <a:r>
              <a:rPr lang="ru-RU" dirty="0" smtClean="0"/>
              <a:t>.  </a:t>
            </a:r>
            <a:r>
              <a:rPr lang="ru-RU" dirty="0" err="1" smtClean="0"/>
              <a:t>Британській</a:t>
            </a:r>
            <a:r>
              <a:rPr lang="ru-RU" dirty="0" smtClean="0"/>
              <a:t>  </a:t>
            </a:r>
            <a:r>
              <a:rPr lang="ru-RU" dirty="0" err="1" smtClean="0"/>
              <a:t>контррозвідці</a:t>
            </a:r>
            <a:r>
              <a:rPr lang="ru-RU" dirty="0" smtClean="0"/>
              <a:t>  </a:t>
            </a:r>
            <a:r>
              <a:rPr lang="ru-RU" dirty="0" err="1" smtClean="0"/>
              <a:t>вдалося</a:t>
            </a:r>
            <a:r>
              <a:rPr lang="ru-RU" dirty="0" smtClean="0"/>
              <a:t>  </a:t>
            </a:r>
            <a:r>
              <a:rPr lang="ru-RU" dirty="0" err="1" smtClean="0"/>
              <a:t>проявити</a:t>
            </a:r>
            <a:r>
              <a:rPr lang="ru-RU" dirty="0" smtClean="0"/>
              <a:t>  </a:t>
            </a:r>
            <a:r>
              <a:rPr lang="ru-RU" dirty="0" err="1" smtClean="0"/>
              <a:t>цей</a:t>
            </a:r>
            <a:r>
              <a:rPr lang="ru-RU" dirty="0" smtClean="0"/>
              <a:t>  </a:t>
            </a:r>
            <a:r>
              <a:rPr lang="ru-RU" dirty="0" err="1" smtClean="0"/>
              <a:t>тайнопис</a:t>
            </a:r>
            <a:r>
              <a:rPr lang="ru-RU" dirty="0" smtClean="0"/>
              <a:t>  (до </a:t>
            </a:r>
            <a:br>
              <a:rPr lang="ru-RU" dirty="0" smtClean="0"/>
            </a:br>
            <a:r>
              <a:rPr lang="ru-RU" dirty="0" smtClean="0"/>
              <a:t>складу  </a:t>
            </a:r>
            <a:r>
              <a:rPr lang="ru-RU" dirty="0" err="1" smtClean="0"/>
              <a:t>чорнил</a:t>
            </a:r>
            <a:r>
              <a:rPr lang="ru-RU" dirty="0" smtClean="0"/>
              <a:t>  входив  </a:t>
            </a:r>
            <a:r>
              <a:rPr lang="ru-RU" dirty="0" err="1" smtClean="0"/>
              <a:t>гексаціано</a:t>
            </a:r>
            <a:r>
              <a:rPr lang="ru-RU" dirty="0" smtClean="0"/>
              <a:t>(ІІ)</a:t>
            </a:r>
            <a:r>
              <a:rPr lang="ru-RU" dirty="0" err="1" smtClean="0"/>
              <a:t>ферат</a:t>
            </a:r>
            <a:r>
              <a:rPr lang="ru-RU" dirty="0" smtClean="0"/>
              <a:t>  </a:t>
            </a:r>
            <a:r>
              <a:rPr lang="ru-RU" dirty="0" err="1" smtClean="0"/>
              <a:t>калію</a:t>
            </a:r>
            <a:r>
              <a:rPr lang="ru-RU" dirty="0" smtClean="0"/>
              <a:t>  </a:t>
            </a:r>
            <a:r>
              <a:rPr lang="ru-RU" dirty="0" err="1" smtClean="0"/>
              <a:t>і</a:t>
            </a:r>
            <a:r>
              <a:rPr lang="ru-RU" dirty="0" smtClean="0"/>
              <a:t>  текст  ставав  </a:t>
            </a:r>
            <a:r>
              <a:rPr lang="ru-RU" dirty="0" err="1" smtClean="0"/>
              <a:t>видимим</a:t>
            </a: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err="1" smtClean="0"/>
              <a:t>після</a:t>
            </a:r>
            <a:r>
              <a:rPr lang="ru-RU" dirty="0" smtClean="0"/>
              <a:t> </a:t>
            </a:r>
            <a:r>
              <a:rPr lang="ru-RU" dirty="0" err="1" smtClean="0"/>
              <a:t>обробки</a:t>
            </a:r>
            <a:r>
              <a:rPr lang="ru-RU" dirty="0" smtClean="0"/>
              <a:t> </a:t>
            </a:r>
            <a:r>
              <a:rPr lang="ru-RU" dirty="0" err="1" smtClean="0"/>
              <a:t>паперу</a:t>
            </a:r>
            <a:r>
              <a:rPr lang="ru-RU" dirty="0" smtClean="0"/>
              <a:t> солями </a:t>
            </a:r>
            <a:r>
              <a:rPr lang="ru-RU" dirty="0" err="1" smtClean="0"/>
              <a:t>Феруму</a:t>
            </a:r>
            <a:r>
              <a:rPr lang="ru-RU" dirty="0" smtClean="0"/>
              <a:t>), </a:t>
            </a:r>
            <a:r>
              <a:rPr lang="ru-RU" dirty="0" err="1" smtClean="0"/>
              <a:t>що</a:t>
            </a:r>
            <a:r>
              <a:rPr lang="ru-RU" dirty="0" smtClean="0"/>
              <a:t> </a:t>
            </a:r>
            <a:r>
              <a:rPr lang="ru-RU" dirty="0" err="1" smtClean="0"/>
              <a:t>зрештою</a:t>
            </a:r>
            <a:r>
              <a:rPr lang="ru-RU" dirty="0" smtClean="0"/>
              <a:t> </a:t>
            </a:r>
            <a:r>
              <a:rPr lang="ru-RU" dirty="0" err="1" smtClean="0"/>
              <a:t>призвело</a:t>
            </a:r>
            <a:r>
              <a:rPr lang="ru-RU" dirty="0" smtClean="0"/>
              <a:t> до </a:t>
            </a:r>
            <a:r>
              <a:rPr lang="ru-RU" dirty="0" err="1" smtClean="0"/>
              <a:t>викриття</a:t>
            </a: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err="1" smtClean="0"/>
              <a:t>німецького</a:t>
            </a:r>
            <a:r>
              <a:rPr lang="ru-RU" dirty="0" smtClean="0"/>
              <a:t> </a:t>
            </a:r>
            <a:r>
              <a:rPr lang="ru-RU" dirty="0" err="1" smtClean="0"/>
              <a:t>шпигуна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6386" name="Picture 2" descr="http://www.lustration.org.ua/wp-content/uploads/2011/03/d0bdd196d0bcd186d196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140968"/>
            <a:ext cx="4956041" cy="371703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1112</TotalTime>
  <Words>1532</Words>
  <Application>Microsoft Office PowerPoint</Application>
  <PresentationFormat>Экран (4:3)</PresentationFormat>
  <Paragraphs>111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Дмитрий Каленюк</cp:lastModifiedBy>
  <cp:revision>146</cp:revision>
  <dcterms:created xsi:type="dcterms:W3CDTF">2013-05-10T11:28:15Z</dcterms:created>
  <dcterms:modified xsi:type="dcterms:W3CDTF">2013-06-03T21:02:57Z</dcterms:modified>
</cp:coreProperties>
</file>