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5"/>
  </p:notesMasterIdLst>
  <p:sldIdLst>
    <p:sldId id="258" r:id="rId2"/>
    <p:sldId id="274" r:id="rId3"/>
    <p:sldId id="270" r:id="rId4"/>
    <p:sldId id="269" r:id="rId5"/>
    <p:sldId id="260" r:id="rId6"/>
    <p:sldId id="261" r:id="rId7"/>
    <p:sldId id="262" r:id="rId8"/>
    <p:sldId id="263" r:id="rId9"/>
    <p:sldId id="273" r:id="rId10"/>
    <p:sldId id="272" r:id="rId11"/>
    <p:sldId id="264" r:id="rId12"/>
    <p:sldId id="271" r:id="rId13"/>
    <p:sldId id="266" r:id="rId1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4DCBFB1-EEAF-424E-8F15-2F74295F1549}">
          <p14:sldIdLst>
            <p14:sldId id="258"/>
            <p14:sldId id="274"/>
            <p14:sldId id="270"/>
            <p14:sldId id="269"/>
            <p14:sldId id="260"/>
            <p14:sldId id="261"/>
            <p14:sldId id="262"/>
            <p14:sldId id="263"/>
            <p14:sldId id="273"/>
            <p14:sldId id="272"/>
            <p14:sldId id="264"/>
            <p14:sldId id="271"/>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75" autoAdjust="0"/>
  </p:normalViewPr>
  <p:slideViewPr>
    <p:cSldViewPr>
      <p:cViewPr varScale="1">
        <p:scale>
          <a:sx n="79" d="100"/>
          <a:sy n="79" d="100"/>
        </p:scale>
        <p:origin x="-1584" y="-90"/>
      </p:cViewPr>
      <p:guideLst>
        <p:guide orient="horz" pos="2160"/>
        <p:guide pos="2880"/>
      </p:guideLst>
    </p:cSldViewPr>
  </p:slideViewPr>
  <p:outlineViewPr>
    <p:cViewPr>
      <p:scale>
        <a:sx n="33" d="100"/>
        <a:sy n="33" d="100"/>
      </p:scale>
      <p:origin x="0" y="30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9295B2-E46E-4C83-A405-B1E3F8F99C6D}" type="datetimeFigureOut">
              <a:rPr lang="uk-UA" smtClean="0"/>
              <a:t>27.01.2013</a:t>
            </a:fld>
            <a:endParaRPr lang="uk-U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C599D-052A-4B6E-9696-DF4916BB6DC5}" type="slidenum">
              <a:rPr lang="uk-UA" smtClean="0"/>
              <a:t>‹#›</a:t>
            </a:fld>
            <a:endParaRPr lang="uk-UA"/>
          </a:p>
        </p:txBody>
      </p:sp>
    </p:spTree>
    <p:extLst>
      <p:ext uri="{BB962C8B-B14F-4D97-AF65-F5344CB8AC3E}">
        <p14:creationId xmlns:p14="http://schemas.microsoft.com/office/powerpoint/2010/main" val="3246823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71CC599D-052A-4B6E-9696-DF4916BB6DC5}" type="slidenum">
              <a:rPr lang="uk-UA" smtClean="0"/>
              <a:t>13</a:t>
            </a:fld>
            <a:endParaRPr lang="uk-UA"/>
          </a:p>
        </p:txBody>
      </p:sp>
    </p:spTree>
    <p:extLst>
      <p:ext uri="{BB962C8B-B14F-4D97-AF65-F5344CB8AC3E}">
        <p14:creationId xmlns:p14="http://schemas.microsoft.com/office/powerpoint/2010/main" val="399550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2E44C6EB-C5B6-4724-8A0A-960395F17036}" type="datetimeFigureOut">
              <a:rPr lang="uk-UA" smtClean="0"/>
              <a:t>27.01.2013</a:t>
            </a:fld>
            <a:endParaRPr lang="uk-UA"/>
          </a:p>
        </p:txBody>
      </p:sp>
      <p:sp>
        <p:nvSpPr>
          <p:cNvPr id="17" name="Slide Number Placeholder 16"/>
          <p:cNvSpPr>
            <a:spLocks noGrp="1"/>
          </p:cNvSpPr>
          <p:nvPr>
            <p:ph type="sldNum" sz="quarter" idx="11"/>
          </p:nvPr>
        </p:nvSpPr>
        <p:spPr/>
        <p:txBody>
          <a:bodyPr/>
          <a:lstStyle/>
          <a:p>
            <a:fld id="{B8B6A03F-CD8F-4493-B5F9-6AB6D55695F8}" type="slidenum">
              <a:rPr lang="uk-UA" smtClean="0"/>
              <a:t>‹#›</a:t>
            </a:fld>
            <a:endParaRPr lang="uk-UA"/>
          </a:p>
        </p:txBody>
      </p:sp>
      <p:sp>
        <p:nvSpPr>
          <p:cNvPr id="19" name="Footer Placeholder 18"/>
          <p:cNvSpPr>
            <a:spLocks noGrp="1"/>
          </p:cNvSpPr>
          <p:nvPr>
            <p:ph type="ftr" sz="quarter" idx="12"/>
          </p:nvPr>
        </p:nvSpPr>
        <p:spPr/>
        <p:txBody>
          <a:bodyPr/>
          <a:lstStyle/>
          <a:p>
            <a:endParaRPr lang="uk-UA"/>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4C6EB-C5B6-4724-8A0A-960395F17036}" type="datetimeFigureOut">
              <a:rPr lang="uk-UA" smtClean="0"/>
              <a:t>27.01.2013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B6A03F-CD8F-4493-B5F9-6AB6D55695F8}"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4C6EB-C5B6-4724-8A0A-960395F17036}" type="datetimeFigureOut">
              <a:rPr lang="uk-UA" smtClean="0"/>
              <a:t>27.01.2013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B6A03F-CD8F-4493-B5F9-6AB6D55695F8}" type="slidenum">
              <a:rPr lang="uk-UA" smtClean="0"/>
              <a:t>‹#›</a:t>
            </a:fld>
            <a:endParaRPr lang="uk-UA"/>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2E44C6EB-C5B6-4724-8A0A-960395F17036}" type="datetimeFigureOut">
              <a:rPr lang="uk-UA" smtClean="0"/>
              <a:t>27.01.2013</a:t>
            </a:fld>
            <a:endParaRPr lang="uk-UA"/>
          </a:p>
        </p:txBody>
      </p:sp>
      <p:sp>
        <p:nvSpPr>
          <p:cNvPr id="12" name="Slide Number Placeholder 11"/>
          <p:cNvSpPr>
            <a:spLocks noGrp="1"/>
          </p:cNvSpPr>
          <p:nvPr>
            <p:ph type="sldNum" sz="quarter" idx="15"/>
          </p:nvPr>
        </p:nvSpPr>
        <p:spPr/>
        <p:txBody>
          <a:bodyPr/>
          <a:lstStyle/>
          <a:p>
            <a:fld id="{B8B6A03F-CD8F-4493-B5F9-6AB6D55695F8}" type="slidenum">
              <a:rPr lang="uk-UA" smtClean="0"/>
              <a:t>‹#›</a:t>
            </a:fld>
            <a:endParaRPr lang="uk-UA"/>
          </a:p>
        </p:txBody>
      </p:sp>
      <p:sp>
        <p:nvSpPr>
          <p:cNvPr id="13" name="Footer Placeholder 12"/>
          <p:cNvSpPr>
            <a:spLocks noGrp="1"/>
          </p:cNvSpPr>
          <p:nvPr>
            <p:ph type="ftr" sz="quarter" idx="16"/>
          </p:nvPr>
        </p:nvSpPr>
        <p:spPr/>
        <p:txBody>
          <a:bodyPr/>
          <a:lstStyle/>
          <a:p>
            <a:endParaRPr lang="uk-UA"/>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2E44C6EB-C5B6-4724-8A0A-960395F17036}" type="datetimeFigureOut">
              <a:rPr lang="uk-UA" smtClean="0"/>
              <a:t>27.01.2013</a:t>
            </a:fld>
            <a:endParaRPr lang="uk-UA"/>
          </a:p>
        </p:txBody>
      </p:sp>
      <p:sp>
        <p:nvSpPr>
          <p:cNvPr id="14" name="Slide Number Placeholder 13"/>
          <p:cNvSpPr>
            <a:spLocks noGrp="1"/>
          </p:cNvSpPr>
          <p:nvPr>
            <p:ph type="sldNum" sz="quarter" idx="11"/>
          </p:nvPr>
        </p:nvSpPr>
        <p:spPr/>
        <p:txBody>
          <a:bodyPr/>
          <a:lstStyle/>
          <a:p>
            <a:fld id="{B8B6A03F-CD8F-4493-B5F9-6AB6D55695F8}" type="slidenum">
              <a:rPr lang="uk-UA" smtClean="0"/>
              <a:t>‹#›</a:t>
            </a:fld>
            <a:endParaRPr lang="uk-UA"/>
          </a:p>
        </p:txBody>
      </p:sp>
      <p:sp>
        <p:nvSpPr>
          <p:cNvPr id="15" name="Footer Placeholder 14"/>
          <p:cNvSpPr>
            <a:spLocks noGrp="1"/>
          </p:cNvSpPr>
          <p:nvPr>
            <p:ph type="ftr" sz="quarter" idx="12"/>
          </p:nvPr>
        </p:nvSpPr>
        <p:spPr/>
        <p:txBody>
          <a:bodyPr/>
          <a:lstStyle/>
          <a:p>
            <a:endParaRPr lang="uk-UA"/>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2E44C6EB-C5B6-4724-8A0A-960395F17036}" type="datetimeFigureOut">
              <a:rPr lang="uk-UA" smtClean="0"/>
              <a:t>27.01.2013</a:t>
            </a:fld>
            <a:endParaRPr lang="uk-UA"/>
          </a:p>
        </p:txBody>
      </p:sp>
      <p:sp>
        <p:nvSpPr>
          <p:cNvPr id="12" name="Slide Number Placeholder 11"/>
          <p:cNvSpPr>
            <a:spLocks noGrp="1"/>
          </p:cNvSpPr>
          <p:nvPr>
            <p:ph type="sldNum" sz="quarter" idx="16"/>
          </p:nvPr>
        </p:nvSpPr>
        <p:spPr/>
        <p:txBody>
          <a:bodyPr/>
          <a:lstStyle/>
          <a:p>
            <a:fld id="{B8B6A03F-CD8F-4493-B5F9-6AB6D55695F8}" type="slidenum">
              <a:rPr lang="uk-UA" smtClean="0"/>
              <a:t>‹#›</a:t>
            </a:fld>
            <a:endParaRPr lang="uk-UA"/>
          </a:p>
        </p:txBody>
      </p:sp>
      <p:sp>
        <p:nvSpPr>
          <p:cNvPr id="13" name="Footer Placeholder 12"/>
          <p:cNvSpPr>
            <a:spLocks noGrp="1"/>
          </p:cNvSpPr>
          <p:nvPr>
            <p:ph type="ftr" sz="quarter" idx="17"/>
          </p:nvPr>
        </p:nvSpPr>
        <p:spPr/>
        <p:txBody>
          <a:bodyPr/>
          <a:lstStyle/>
          <a:p>
            <a:endParaRPr lang="uk-UA"/>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2E44C6EB-C5B6-4724-8A0A-960395F17036}" type="datetimeFigureOut">
              <a:rPr lang="uk-UA" smtClean="0"/>
              <a:t>27.01.2013</a:t>
            </a:fld>
            <a:endParaRPr lang="uk-UA"/>
          </a:p>
        </p:txBody>
      </p:sp>
      <p:sp>
        <p:nvSpPr>
          <p:cNvPr id="12" name="Slide Number Placeholder 11"/>
          <p:cNvSpPr>
            <a:spLocks noGrp="1"/>
          </p:cNvSpPr>
          <p:nvPr>
            <p:ph type="sldNum" sz="quarter" idx="17"/>
          </p:nvPr>
        </p:nvSpPr>
        <p:spPr/>
        <p:txBody>
          <a:bodyPr/>
          <a:lstStyle/>
          <a:p>
            <a:fld id="{B8B6A03F-CD8F-4493-B5F9-6AB6D55695F8}" type="slidenum">
              <a:rPr lang="uk-UA" smtClean="0"/>
              <a:t>‹#›</a:t>
            </a:fld>
            <a:endParaRPr lang="uk-UA"/>
          </a:p>
        </p:txBody>
      </p:sp>
      <p:sp>
        <p:nvSpPr>
          <p:cNvPr id="13" name="Footer Placeholder 12"/>
          <p:cNvSpPr>
            <a:spLocks noGrp="1"/>
          </p:cNvSpPr>
          <p:nvPr>
            <p:ph type="ftr" sz="quarter" idx="18"/>
          </p:nvPr>
        </p:nvSpPr>
        <p:spPr/>
        <p:txBody>
          <a:bodyPr/>
          <a:lstStyle/>
          <a:p>
            <a:endParaRPr lang="uk-UA"/>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2E44C6EB-C5B6-4724-8A0A-960395F17036}" type="datetimeFigureOut">
              <a:rPr lang="uk-UA" smtClean="0"/>
              <a:t>27.01.2013</a:t>
            </a:fld>
            <a:endParaRPr lang="uk-UA"/>
          </a:p>
        </p:txBody>
      </p:sp>
      <p:sp>
        <p:nvSpPr>
          <p:cNvPr id="16" name="Slide Number Placeholder 15"/>
          <p:cNvSpPr>
            <a:spLocks noGrp="1"/>
          </p:cNvSpPr>
          <p:nvPr>
            <p:ph type="sldNum" sz="quarter" idx="11"/>
          </p:nvPr>
        </p:nvSpPr>
        <p:spPr/>
        <p:txBody>
          <a:bodyPr/>
          <a:lstStyle/>
          <a:p>
            <a:fld id="{B8B6A03F-CD8F-4493-B5F9-6AB6D55695F8}" type="slidenum">
              <a:rPr lang="uk-UA" smtClean="0"/>
              <a:t>‹#›</a:t>
            </a:fld>
            <a:endParaRPr lang="uk-UA"/>
          </a:p>
        </p:txBody>
      </p:sp>
      <p:sp>
        <p:nvSpPr>
          <p:cNvPr id="17" name="Footer Placeholder 16"/>
          <p:cNvSpPr>
            <a:spLocks noGrp="1"/>
          </p:cNvSpPr>
          <p:nvPr>
            <p:ph type="ftr" sz="quarter" idx="12"/>
          </p:nvPr>
        </p:nvSpPr>
        <p:spPr/>
        <p:txBody>
          <a:bodyPr/>
          <a:lstStyle/>
          <a:p>
            <a:endParaRPr lang="uk-UA"/>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E44C6EB-C5B6-4724-8A0A-960395F17036}" type="datetimeFigureOut">
              <a:rPr lang="uk-UA" smtClean="0"/>
              <a:t>27.01.2013</a:t>
            </a:fld>
            <a:endParaRPr lang="uk-UA"/>
          </a:p>
        </p:txBody>
      </p:sp>
      <p:sp>
        <p:nvSpPr>
          <p:cNvPr id="8" name="Slide Number Placeholder 7"/>
          <p:cNvSpPr>
            <a:spLocks noGrp="1"/>
          </p:cNvSpPr>
          <p:nvPr>
            <p:ph type="sldNum" sz="quarter" idx="11"/>
          </p:nvPr>
        </p:nvSpPr>
        <p:spPr/>
        <p:txBody>
          <a:bodyPr/>
          <a:lstStyle/>
          <a:p>
            <a:fld id="{B8B6A03F-CD8F-4493-B5F9-6AB6D55695F8}" type="slidenum">
              <a:rPr lang="uk-UA" smtClean="0"/>
              <a:t>‹#›</a:t>
            </a:fld>
            <a:endParaRPr lang="uk-UA"/>
          </a:p>
        </p:txBody>
      </p:sp>
      <p:sp>
        <p:nvSpPr>
          <p:cNvPr id="9" name="Footer Placeholder 8"/>
          <p:cNvSpPr>
            <a:spLocks noGrp="1"/>
          </p:cNvSpPr>
          <p:nvPr>
            <p:ph type="ftr" sz="quarter" idx="12"/>
          </p:nvPr>
        </p:nvSpPr>
        <p:spPr/>
        <p:txBody>
          <a:bodyPr/>
          <a:lstStyle/>
          <a:p>
            <a:endParaRPr lang="uk-UA"/>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2E44C6EB-C5B6-4724-8A0A-960395F17036}" type="datetimeFigureOut">
              <a:rPr lang="uk-UA" smtClean="0"/>
              <a:t>27.01.2013</a:t>
            </a:fld>
            <a:endParaRPr lang="uk-UA"/>
          </a:p>
        </p:txBody>
      </p:sp>
      <p:sp>
        <p:nvSpPr>
          <p:cNvPr id="19" name="Slide Number Placeholder 18"/>
          <p:cNvSpPr>
            <a:spLocks noGrp="1"/>
          </p:cNvSpPr>
          <p:nvPr>
            <p:ph type="sldNum" sz="quarter" idx="16"/>
          </p:nvPr>
        </p:nvSpPr>
        <p:spPr/>
        <p:txBody>
          <a:bodyPr/>
          <a:lstStyle/>
          <a:p>
            <a:fld id="{B8B6A03F-CD8F-4493-B5F9-6AB6D55695F8}" type="slidenum">
              <a:rPr lang="uk-UA" smtClean="0"/>
              <a:t>‹#›</a:t>
            </a:fld>
            <a:endParaRPr lang="uk-UA"/>
          </a:p>
        </p:txBody>
      </p:sp>
      <p:sp>
        <p:nvSpPr>
          <p:cNvPr id="23" name="Footer Placeholder 22"/>
          <p:cNvSpPr>
            <a:spLocks noGrp="1"/>
          </p:cNvSpPr>
          <p:nvPr>
            <p:ph type="ftr" sz="quarter" idx="17"/>
          </p:nvPr>
        </p:nvSpPr>
        <p:spPr/>
        <p:txBody>
          <a:bodyPr/>
          <a:lstStyle/>
          <a:p>
            <a:endParaRPr lang="uk-UA"/>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2E44C6EB-C5B6-4724-8A0A-960395F17036}" type="datetimeFigureOut">
              <a:rPr lang="uk-UA" smtClean="0"/>
              <a:t>27.01.2013</a:t>
            </a:fld>
            <a:endParaRPr lang="uk-UA"/>
          </a:p>
        </p:txBody>
      </p:sp>
      <p:sp>
        <p:nvSpPr>
          <p:cNvPr id="14" name="Slide Number Placeholder 13"/>
          <p:cNvSpPr>
            <a:spLocks noGrp="1"/>
          </p:cNvSpPr>
          <p:nvPr>
            <p:ph type="sldNum" sz="quarter" idx="15"/>
          </p:nvPr>
        </p:nvSpPr>
        <p:spPr>
          <a:xfrm>
            <a:off x="4038600" y="6172200"/>
            <a:ext cx="1066800" cy="304800"/>
          </a:xfrm>
        </p:spPr>
        <p:txBody>
          <a:bodyPr/>
          <a:lstStyle/>
          <a:p>
            <a:fld id="{B8B6A03F-CD8F-4493-B5F9-6AB6D55695F8}" type="slidenum">
              <a:rPr lang="uk-UA" smtClean="0"/>
              <a:t>‹#›</a:t>
            </a:fld>
            <a:endParaRPr lang="uk-UA"/>
          </a:p>
        </p:txBody>
      </p:sp>
      <p:sp>
        <p:nvSpPr>
          <p:cNvPr id="15" name="Footer Placeholder 14"/>
          <p:cNvSpPr>
            <a:spLocks noGrp="1"/>
          </p:cNvSpPr>
          <p:nvPr>
            <p:ph type="ftr" sz="quarter" idx="16"/>
          </p:nvPr>
        </p:nvSpPr>
        <p:spPr>
          <a:xfrm>
            <a:off x="1447800" y="6486525"/>
            <a:ext cx="6248400" cy="292100"/>
          </a:xfrm>
        </p:spPr>
        <p:txBody>
          <a:bodyPr/>
          <a:lstStyle/>
          <a:p>
            <a:endParaRPr lang="uk-UA"/>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2E44C6EB-C5B6-4724-8A0A-960395F17036}" type="datetimeFigureOut">
              <a:rPr lang="uk-UA" smtClean="0"/>
              <a:t>27.01.2013</a:t>
            </a:fld>
            <a:endParaRPr lang="uk-UA"/>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uk-UA"/>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8B6A03F-CD8F-4493-B5F9-6AB6D55695F8}" type="slidenum">
              <a:rPr lang="uk-UA" smtClean="0"/>
              <a:t>‹#›</a:t>
            </a:fld>
            <a:endParaRPr lang="uk-UA"/>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80512" cy="3068960"/>
          </a:xfrm>
          <a:prstGeom prst="rect">
            <a:avLst/>
          </a:prstGeom>
          <a:solidFill>
            <a:schemeClr val="bg1">
              <a:lumMod val="90000"/>
              <a:lumOff val="10000"/>
            </a:schemeClr>
          </a:solidFill>
          <a:ln>
            <a:solidFill>
              <a:schemeClr val="tx1">
                <a:lumMod val="6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uk-UA" sz="5400" dirty="0" smtClean="0"/>
              <a:t>               Ольга Кобилянська</a:t>
            </a:r>
            <a:endParaRPr lang="uk-UA" sz="5400" dirty="0"/>
          </a:p>
        </p:txBody>
      </p:sp>
      <p:pic>
        <p:nvPicPr>
          <p:cNvPr id="1026" name="Picture 2" descr="http://ukrtvir.info/wp-content/uploads/2011/03/olga_kobulanska_biografia_ukrtvir.info_.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323" b="89947" l="9790" r="89860"/>
                    </a14:imgEffect>
                  </a14:imgLayer>
                </a14:imgProps>
              </a:ext>
              <a:ext uri="{28A0092B-C50C-407E-A947-70E740481C1C}">
                <a14:useLocalDpi xmlns:a14="http://schemas.microsoft.com/office/drawing/2010/main" val="0"/>
              </a:ext>
            </a:extLst>
          </a:blip>
          <a:srcRect/>
          <a:stretch>
            <a:fillRect/>
          </a:stretch>
        </p:blipFill>
        <p:spPr bwMode="auto">
          <a:xfrm>
            <a:off x="539552" y="332656"/>
            <a:ext cx="2158335" cy="2852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87862" y="3216473"/>
            <a:ext cx="4662264" cy="1231106"/>
          </a:xfrm>
          <a:prstGeom prst="rect">
            <a:avLst/>
          </a:prstGeom>
        </p:spPr>
        <p:txBody>
          <a:bodyPr wrap="square">
            <a:spAutoFit/>
          </a:bodyPr>
          <a:lstStyle/>
          <a:p>
            <a:pPr algn="r"/>
            <a:r>
              <a:rPr lang="uk-UA" sz="2000" i="1" dirty="0" smtClean="0">
                <a:solidFill>
                  <a:schemeClr val="accent5">
                    <a:lumMod val="60000"/>
                    <a:lumOff val="40000"/>
                  </a:schemeClr>
                </a:solidFill>
                <a:effectLst>
                  <a:outerShdw blurRad="38100" dist="38100" dir="2700000" algn="tl">
                    <a:srgbClr val="000000">
                      <a:alpha val="43137"/>
                    </a:srgbClr>
                  </a:outerShdw>
                </a:effectLst>
              </a:rPr>
              <a:t>«Усі мої думки тобі, народе вільний,</a:t>
            </a:r>
            <a:br>
              <a:rPr lang="uk-UA" sz="2000" i="1" dirty="0" smtClean="0">
                <a:solidFill>
                  <a:schemeClr val="accent5">
                    <a:lumMod val="60000"/>
                    <a:lumOff val="40000"/>
                  </a:schemeClr>
                </a:solidFill>
                <a:effectLst>
                  <a:outerShdw blurRad="38100" dist="38100" dir="2700000" algn="tl">
                    <a:srgbClr val="000000">
                      <a:alpha val="43137"/>
                    </a:srgbClr>
                  </a:outerShdw>
                </a:effectLst>
              </a:rPr>
            </a:br>
            <a:r>
              <a:rPr lang="uk-UA" sz="2000" i="1" dirty="0" smtClean="0">
                <a:solidFill>
                  <a:schemeClr val="accent5">
                    <a:lumMod val="60000"/>
                    <a:lumOff val="40000"/>
                  </a:schemeClr>
                </a:solidFill>
                <a:effectLst>
                  <a:outerShdw blurRad="38100" dist="38100" dir="2700000" algn="tl">
                    <a:srgbClr val="000000">
                      <a:alpha val="43137"/>
                    </a:srgbClr>
                  </a:outerShdw>
                </a:effectLst>
              </a:rPr>
              <a:t>і пісня серця, музика душі тобі!»</a:t>
            </a:r>
          </a:p>
          <a:p>
            <a:pPr algn="r"/>
            <a:r>
              <a:rPr lang="uk-UA" dirty="0" smtClean="0">
                <a:solidFill>
                  <a:schemeClr val="accent5">
                    <a:lumMod val="60000"/>
                    <a:lumOff val="40000"/>
                  </a:schemeClr>
                </a:solidFill>
                <a:effectLst>
                  <a:outerShdw blurRad="38100" dist="38100" dir="2700000" algn="tl">
                    <a:srgbClr val="000000">
                      <a:alpha val="43137"/>
                    </a:srgbClr>
                  </a:outerShdw>
                </a:effectLst>
              </a:rPr>
              <a:t/>
            </a:r>
            <a:br>
              <a:rPr lang="uk-UA" dirty="0" smtClean="0">
                <a:solidFill>
                  <a:schemeClr val="accent5">
                    <a:lumMod val="60000"/>
                    <a:lumOff val="40000"/>
                  </a:schemeClr>
                </a:solidFill>
                <a:effectLst>
                  <a:outerShdw blurRad="38100" dist="38100" dir="2700000" algn="tl">
                    <a:srgbClr val="000000">
                      <a:alpha val="43137"/>
                    </a:srgbClr>
                  </a:outerShdw>
                </a:effectLst>
              </a:rPr>
            </a:br>
            <a:r>
              <a:rPr lang="uk-UA" sz="1600" i="1" dirty="0" smtClean="0">
                <a:solidFill>
                  <a:schemeClr val="bg1">
                    <a:lumMod val="25000"/>
                    <a:lumOff val="75000"/>
                  </a:schemeClr>
                </a:solidFill>
              </a:rPr>
              <a:t>Ольга Кобилянська</a:t>
            </a:r>
            <a:endParaRPr lang="uk-UA" i="1" dirty="0">
              <a:solidFill>
                <a:schemeClr val="bg1">
                  <a:lumMod val="25000"/>
                  <a:lumOff val="75000"/>
                </a:schemeClr>
              </a:solidFill>
            </a:endParaRPr>
          </a:p>
        </p:txBody>
      </p:sp>
      <p:sp>
        <p:nvSpPr>
          <p:cNvPr id="4" name="Rectangle 3"/>
          <p:cNvSpPr/>
          <p:nvPr/>
        </p:nvSpPr>
        <p:spPr>
          <a:xfrm>
            <a:off x="497198" y="4869160"/>
            <a:ext cx="8352928" cy="1477328"/>
          </a:xfrm>
          <a:prstGeom prst="rect">
            <a:avLst/>
          </a:prstGeom>
        </p:spPr>
        <p:txBody>
          <a:bodyPr wrap="square">
            <a:spAutoFit/>
          </a:bodyPr>
          <a:lstStyle/>
          <a:p>
            <a:r>
              <a:rPr lang="uk-UA" dirty="0" smtClean="0"/>
              <a:t>       </a:t>
            </a:r>
            <a:r>
              <a:rPr lang="uk-UA" i="1" dirty="0" smtClean="0">
                <a:solidFill>
                  <a:schemeClr val="bg1">
                    <a:lumMod val="25000"/>
                    <a:lumOff val="75000"/>
                  </a:schemeClr>
                </a:solidFill>
              </a:rPr>
              <a:t>Ольга Кобилянська</a:t>
            </a:r>
            <a:r>
              <a:rPr lang="uk-UA" dirty="0" smtClean="0"/>
              <a:t> - це письменниця глибоких душевних переживань, напруженої думки, ліричних настроїв. Вона виступила як прозаїк-новатор. За спостереженням Д. Павличка, читач і сьогодні приходить до її творів "по естетичну насолоду і по знання жіночого характеру, адже ж вона створила цілу енциклопедію жіночої душі".</a:t>
            </a:r>
            <a:endParaRPr lang="uk-UA" dirty="0"/>
          </a:p>
        </p:txBody>
      </p:sp>
    </p:spTree>
    <p:extLst>
      <p:ext uri="{BB962C8B-B14F-4D97-AF65-F5344CB8AC3E}">
        <p14:creationId xmlns:p14="http://schemas.microsoft.com/office/powerpoint/2010/main" val="41029406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Виховання Ольги, як майбутньої дружини</a:t>
            </a:r>
            <a:endParaRPr lang="uk-UA" dirty="0"/>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DoANoDASIAAhEBAxEB/8QAHAAAAgIDAQEAAAAAAAAAAAAABAUDBgABAgcI/8QAORAAAgEDAwIFAwEGBQQDAAAAAQIDAAQRBRIhMUEGEyJRYRQycYEHI0JSkaEVM7HB0WKS8PEkJeH/xAAUAQEAAAAAAAAAAAAAAAAAAAAA/8QAFBEBAAAAAAAAAAAAAAAAAAAAAP/aAAwDAQACEQMRAD8A9SjUlcnjNEKD0rIU9IYjrUuBnIoIhgN05rrnHStkc132oI8ZIHeugPfFdY557itjHQdqDQWtjg4IrfcVok+1B3ux2rhwSe2KwsOpwB3JOMUj1XXjACtlH5jDjeftBoHJaOJC0jKijqWOBSy68RaXACouPNI7RjNVa8uru7G+aZnKnOw8LQwcRsysgXjovQfrQWCbxbbgkQ2s7n5AGKrmo/tCS0uD6FyTyM5AqteLvESxZsrN/wB633t/LVTjg8xl3Sbi3zQey6J470/UtsU8ggduAG7mrbEVfGD/AH6182vEYJv3bNlfuIPA9q9C8EeODFcLp+supTgRS+3waD1UsQMZrE25xnJNDrMsq5jO7PcVpmI5CkmgKbp1qB9wwM966ikXbhgSSeKk2AnIoI48AjJz3qRjuPTBrNmDnFZjk5PSg0cnAHT3reR2rYIGRmtEkEe3xQcEABlAA78VGAw546c/NdSKTyveuV6HapGPegxVyecVAVGTRWVUYxzUeEoC0PpxxW+nWoInXOAcGpHcHv8Amg7681pjxjvUe/A612vIySKDMnJBrYJFcrtIz3NdKOOaDvGaD1O/g0+3Mtw3yq92rrUr2LT7KS5kI4HpB7n2ry6+1afVdTLSNmOPrg8H4oHd/rdzqsphj/dwZ5AHauPtVVy20HKj3qHTwrfvTwmTior28UZL54bG1TQdzzsVOWy2cBe1IvF2tfRW6xwFRcSDAUHp81Jc3620DyPuC555quQ6PrXiN5LmCAne2Az8DbQJNhuCshYyO3LnvRloojkVnb0k5A71fNC8ATQBfrJIyT9wA6Vzr/gyW3Ie2XKdMAdaCp6hFDcKzR4AyNxB9Ix/rSyQeroAx5BPamNxp+oxnYYJT6sc9B+lQSWk9tI7Sh844JHSgsnhLxrc6cUivN09ucKSRyvyK9UsL2G/gjuIZAyMOMf6V8/22frAmcmUekkd6f6FrN5okwWJ2aJz+8jbp80HtmQjZ6lelSxMxbqMUl0bWLbV7RZreQF14ZfY02hZFIBPJNAYfiuGI5x1rtCDyKwr+KCHaqNzya3yRnPQ1kilMH7ueai9bEgcCgwkBifu+K7B45yK35RLZPStlcZPNBGQC2SRihyVyfSf6UR1AyPxXJQZPP8AegDR2ZevqI9qmi8zaquMnuwqWKz+xs/kUUsAXp1oBgpb3zjpUqIwxxx3zRAQA10FxQQqmB2rrbgcmpNvWlPiTUTp2nMyk+bIdif80FP/AGgawBGxUkwx5VcHq1VnSrcrbqpcAthiT15oDxZqD3Nsse0jM2Bj2z1rUl4bWyLk4eTAXI7CgsFxqsSbY7U8AcnPANL5JmZvMmJywAUd80n0yRBA8rnlTlTWS3ZYPIq736R4/mNATFbSa5qsdgm4wRtmU17HpGmw2NhFBCmEUY/NVnwZokVhbRHaDcMN0j98ntVyViqjGPmg4WAeYewrmZIzyRk4yc1OX2nJYdKEuLhftJH6UAE9rDIMlVGckemqX4n09ZY2C4z8VbL5y32E7R2qsarAShBzz3HJFB5vdMYLuJyMMh69x84pzdIjBXC8Mfuz1yKC8SweVwqkcepsc1NZSebp0DMpPAUkig3puq3Wm3izWzkbT609/g/pXtem3aXtpBcJjEi7hz8V4P5ReWaMZUt9p6816R+z29kfRcSsd0T7OnUUHoEchI78V2ru3HANCQSE/ZjHwetEhgijOBQTFsLyP1rFIPAFcK4YD2rvIHB/Qig6OOg7VyTnIx0rncK05YD3oOMnPA4qMvz0FdMf3nIIrgjnvQHA7RxyO1bDZNRI+R/tXQIzwaCUYzW91RA9eRWtxINBKWGetec+P9WJu3iXpAp2nPfHNX9m9Of/AHXi3ii8ZtTlhmBAd5OT7k0CK4YTwWBLEOZCzn4oDxBdmW6VC52A4UDpmicA20QY7duQe9Ib041EYJILZ4oG89y8On7IQpZz17j8U18OQG61qG3dt8VuodgD1Y+9J5mVm84DEUC7jj3xxVi8BoYdOmvrkbXuCTkjtQemW+oRWsDSSSKuB0JHSkt5+0DT7Vtnm8j9apWoX7ate/TecYYARkk9fgDqaUahBpsMxjiuTJKBnEkJUMfzQemweNbO9wIZlbIP6GiY9WEoJLYckivJtLizfDEWxmI4B4r0Z7byNOErZyFzxzmgnl1aOEAvJyp7mho9dsZy6tKqg8ZznJrz3V5Zryfyy7Y3cBTz+BQi26xDJ271HCGQZ/pQWbxiIpYw6ybkA3AClOhS77HbuG0ORxUNvK0sbLIzMgwNp/hNZobf/FlVeAGJzigKtGHmTydoiVH5r0H9n8e7RC8rAh5CcqBzXmenOp+pct36e56V694LtY7bw3aqvRgXJx70D61wqhQp69aKYjtQkQAwDkZ60WAgU4Bz15oJIlIHPTH9akxxn+1RABcMCP0qQZ6mgzoBjrXW3jBPqPuawpuxngjvW9mWGGIIOenWghcMO2ahIOe/9aMIGDyaHKj+U0Eq8Z9z3qSNcn59xXCHNSoaDGBz0OKzt7V0SSMVw5I5AyRQRSk9COK8o/aBpn0upNLIjNbXZ3RyKeY3HUfivVpACNzZFIPF2nx6roF5bMo3CMtGe4YDg0Hh96/k/upZFwej44NJ5mC3iPnJyMntTyERX9r9NMASvHyDSPV7Sa0Kgncin0tjr+aB9ptkdSmtLIk+VK5eY/8ASD0r1X/CbaSzEMUYCKo9IGMCvM/BU4F9GXzzb4Un816hp93GoCnnIyc+1Apl0FreRZra3j35B8wj1r+tItQ0KU3DzfSnzyTyWyOa9NtxHICQy889M1v6FZ5S0gAQdsdaCg+GvBr+YlxOmxBztY81e7nS0fS5EU7cKcY6dKOcokYVSuO2O1cSSEWsir/KRQeJ3+jNBcN5oOC3VOCw9qW3lhFLdidYCE5PlgY/Sr5MivdsJAWIPSipdNQxK2FU4yM8UHn0On3MNrJIQdqjoaD0TENhcSFjzIcCrhrV7Bb28yKMgqck1RRIsGmRRBgGfLED5NAVYgssqoqlick9Oa9o0hXttJtVUYxGofJ6cV414XV7vUYoYkZjJIM/p1r2SGYJtAViQMc0DK2nLYVxj4B6UcjMpzv4PGMUqibJLkYwMgURb3T+X6gR6uOKBquQoJHOe1dq27uSp6VCsm8H1A4HaukU5BBwpPOe1BMM9xkVJlQODUQdmI9WQKlGDkcZoOWXIODye9RknJqTG3GSDWEDPQUHMbYGe5FdqQOlCwuWA4yR70SGIHxQdbunPWs3A5wa02ccdDUaY5PNBuXrzye1C3GHiZXAIIKn+lTyuFQMG61BJIGQFBnnFB4BPbi1127tidpWRgB7VvU4RPG0bjIYYz0xTb9o9sLDxYZgConVW6cGgrjY9qGHOMcZzQQeA4H+tmSVciFFUZPNXk3AjxyBnoM8iqJ4aufpNccFsJNGAfyKtM7s5Uk5Y8cUFj0/UDEQ67jkcUzudY8qLIzzVJt5JI3wWO381YdNVbmSMO7MF6KaCex1u3WaVtVkMW4+jdwCKmk8S6YICsdyHyeCKG17SrfUbZo3iJYfawP2mvNL3TpbG6+li2gFiXZTQWC+1ZP8UD20iupJDgHpRk2p+kenp1G6kXh61j8ifdt3ZzUV0skbNtycH37UEWt3CTKyZBDkKBVYvP3k21MBC+FA9hTW9mfexPCxj8cmhbdPLQXMgA9t1Bb/ANntjs1AzFcLAmQR3Y1fo2WR90eeM/rSLwFp7QaKtzKPVMS+T1x2qyxmOMqEQ855Heg7tyzJj7XPI9qJKEJtB9iRiuYYg0oZ/V7GjGRGOMAjFBuAMBjOABkCjBlm56UPDh2DsNpHGKKQqSdtBpFPPPNdqDkjjjvWRKVyMcVIByQaDgcA1yW56r/WpepGOlc7F+KAO2GEzwc+1EZIwBmg4VYKvJyRRKqwOe/vQSiQk4xXLZ446dajWM44OeamC5zkc96CMr6Rjke1Rhefswc+9EeWSCB/rXKoBjdnOepoPN/2vad5lhZX6JkxyeW7AcgHpXnsTyQKAykK/XjP617p4v00ar4bv7QDdIYy0Yx/EORXhFtemGQxzrnGePbigHvlMcsdxbvh0Ocd8Vc9MuIru2SVGBOB36VXZ9Piu4hNbEr6ecUFp13PpE4jlBeFyecfb7UF6TLTY49hXcn+ILHiyZUOcgt0pVBqMbShlAye5p1bSiaQKHCqR06UCy5ttVvRImpa8sFuSOIFxmq3qWnW1oD9LrUsrgnPqzmr5deHnu02ebhCMk7s1WZvCscUh2sGx155oK1YWl3G5e0uZSB92e9PCWRAZdxkxyD3otrRbCBjkFuy0ru7gzt5cIKk8l8/aKBcENzI5f8AyUfOcdSO1dxeXealb2m5Y7d5FBZugGa7vJIreJYoSZHPAAH96hhtZTGzFcPjIHsaD260ijaAQW4QpHhQAeDXYQpKxICgcVUfBOvLPAtndSCO6QAEE/d8g1cWkXYTtxnuKDpZSmFQLn3pgjqUAyDj2pVH+8JbkEDA5o6EMYzj0n+1BN5g6KDj3JomEHjJ4qAIdjYC8+9EwYKDA6UBAwFA7561IANvz2qNB/4K7Bx1oNAHPsK5yvuK3+aiZPUfSetBqMKFxiu/Y9BQ7MwxlQeldMzcZHFBOOFAHUmtgYBOCfioBJlhjg9635hz260BC8DJHXmuTz+KhE3OOvNdFhgc0G3wgZ25Cgk/0r5r8SbZNTuLuBP3ckjHC9ua938YX72Hhu/nQhZBEVGc968QSKR9PYOeWTjHUmgD0zUTbrlyCo/hJ60ZJNBOT1IPbPSq48EmC0J3HB3IewrI7qeL7gOe1Azmkltx+7YtHnhe9G2Oqy4HluxxywPalkV7GQdygr/vW2UyOv0kLCQnlgcce9BaR4ouIwVGSAKGfxDI5ZgW3fPAFV2Se6j5nMaEjAzyetS2dhdX0he5lKQg9BwWoGUt7ealIFjYYTlnzwK2AW3xWoAVR6nJzn5ruSW2srdkcrHFj7QcE0qn1N5pBHaKoReM46CgNKQ2bFxKrSe5PNFW9z5oQOQpJPalIsmRVwSZc8tmjkt3CAyFVTcRw3NBNeptw6f5i4ZWU9PxV68GeJ31CM2N2uLpVGwtwGH/ADVDbb5gUE7SODRWhXJtdfs5OcrKo6468UHr0Ee5mPQnqKKjU7un5ArhceYg24JPJLcmio1wpbJU5yfmgxmYJ6QBxk0Rb7mwB061ApGwYwG5yalteSpGRzjHagMXpwTXa5Iwa52+snNbXIznig6/uKzA9zW16EckjsKjIbJ5FAHwxHXkV1kKPj2oeB8KmDnPapWkUEFjhRxig2G6nAPtWKDglzj8VyzbjwPT2xXW456Dnvmg1uAzyef71DqeoRabYyXVyxWKNcsff4rvA2kkDcf1rzf9o+tfU3cekwZ2ReubHc9hQDeJvFh8R2/0lsnlW38Rdvuqpw5jZoC2GTtUElsV2lCFXOQKGkkk81VZhvB4cnGfzQQXEptb/wBaqY2PJx3o2M2t06hvtJ67ehpbqMiSwF19JAPQVuzE+xJoH5I9SGgcf4bbwyFlTIzj08c1uS5IXy7SIqPtPGKCk1O4RNjoTkE4+RQ13rE7+lU2KuMNQGi3UP5l0wZ85x2FamvpXiZLOPPOBKen6UleWYYmlVmXHqyac6bfJNbtGAoP8J9jQCrpF3cyhrqQsB2z0pjBZwweoyBGP8I6mtGaYN6PWT1IqHyLiWRQyMepI+aA2S6htlBXGcZ6ZoF7hpH2KpAJ5zx/Sp4LMLudpNvGefatvcwJiONc4xhqCZI8QZdsEdK3Yx+bqtnGFZpPNU5B+RSu7vNw3O/p6D4onwxr1nZ63b3l4GEUZI45we1B7lHhiN5z3AJJxTCJSm3kZH/FJNI1mw1Ml7GZZFI5HQ5p1GxPG3aeufegMVAFY+/JruJAFBXjPJodC6vnjbjnJzmioySTnnHtQEbRzjuOlazjkisVgW5OKwqegPFBtRg7hxnnOetRljmu+/xUZC5+6gTRMQoGMcd/xWSuSV5PzjpRMcBaFdw5wOv4qJoHDAoP1+KDSyYXcM/rUqyggEAYxzmoktpGOMHg9PeiBaN5ZBAFAHqN+llZXE0jYEaEj89q8cbNxPLcXL/vZm3Gr1+0GdltYLOMkGRsuB7fNU6Sw8xCEb1HgUAksaMwUbSFODzilWpIkgPAz0H/ALpnNDLtZRxgY470BLCzYLZGeaBFJBIhc8/I61xZXZt7ho39RfBXmnU+ELMy5I49v6VX9St2DebGuxeuT2oG80m5NwzgZySMUquiI2YpypOOeaK00/V2+VJ3dGBrV7bsI8GPjOKDq1K3K+W+ApHtQ9xBLZO7wZMf46VNYQuXjXb0ORijNUkjSNwzheAMUAFvrE8G15I84GcrjvRx1ySSLKlgT7JQQtHlgDMu0EZAA+fau7KAvaSorLuDenjnNBuXUZpHARG5H8RwKhlS6Ziw4x0Ao2CNZbdDKMNjBOO9bxJZsElBkhzkMD2oFUUZeQJI5JH8JHBqZ4VQsoABHUUdeWaGITRAkA7sjv8AFakEVzslBwuzkDg/rQS6PJJbuklrcSQyHHPOBVutfG+sWZX6ryp41PJAwTVQjHQoD04FSW4N1ei3DEYG9iRnpQe1aX4y0a8VFacQu2MpJxg+2as1pcwT8wzJJxwVYGvn65gecGIeWenq6GirBL/T5IbqzupY0HBbdwD7Gg+hYlDjOf8A3XQQjkmqH4Y8ch5IrTWCiSucLKOFar6jBxuU5U9waDGwcYrnC/zf2rskccmoTjJ9QoCPLUKBjoBUZjTdk9uOK2ZMYyScio2deuSc0Eioo5AGa1IY40ZnIAHPNLtR1aHT4WdwWZVLbQeaoOv6vqN7ayz3DmCFiBFFG+CSemcUEmvFb/UZLhTkH0oo6Y70Hb2Y2F8DA4FQ2CSlwoJxGB8/1o9y8akKRtPtQLjZKG3EqpPUfFDT2MJO5thx0Jom+3QZYtwTnmk17cSPEzjtnIPtQL7+1SUlUyQDkkCl72HnKsb8Z4xRgmYLkDLE8iuY5gxyQCwPOT0oFENhJpN2rHJiYkfFNb+1SSJZVA2/xEVu7PnWxRl688mgRqL2avHcBhDjhs5K0E9pEkLtIxGAMDHakdxdfWaiFRRtQ9COuK3qGqLOPLt2LIevGKj0ZPOnchc4GDkdKB1bxN5bvIM787uefiotMRHmuAqgFTk5OKbzQpHa7cbDgcmluhkvNcvtBVTjI6UEmkqPq54tuVQlhk0yms0ZPURggZPWkunSbtTnGTn3qwQkupjkJGOaBVbQkCa3B9I5GaXQ2jvdTom0Kg3H4FP5Jljzgb3IKjHb80mE0iXMyRhUd1GWxyPegnndICNnrAA/UGp9PszErTMCGkHU/wANQ29qYgtyxEiONrHGcUyikYRvbyHBjGQCOooFdpOLiWS2kO1gcKwHemkKz6dEpdt1u/pljYcZ9xS3SoI57m4DttZ2JUEcj2qzIDqFgsUhVZVYAg/FBCsUckAVzvXA8t++0/8AFXz9nuvSyh9LvJN80eWjb+ZRVMmtjaogx6N+0H39v9Kl06/Om6pFdE7QDtY/FB7IXDDI5JqLK+/9qDtrhZYklWQEON2VPUVJ5zfyH/uoCmbkL/5ih5GZvRGwBPOSPtqWR1U5b8D80DqrMlk8SE75fSSDjGe9BTvEOoJJNLHG5S1i4mnb7pW9lquJeNeeRaHOyNieRz/05phe+U1w0jEtZ2xMcKKv+ZJ/NW9Mg/8At5VdVYhUZuMFeKBlbw/TQhSAzMN2en5ofUJDFloPSv3fP5pq6oGzIS/8o6D8Uq1EMNyY4PDZxgUCu6kNwrpKM5GVPv8A8VX7+d95TcoXoATTycM0RVTuZf4ietKbnTRKu/JBXkrQJkjmZ8n0jsR2qdcHKkD09D7mi2j25QcIo44qExBEO0bjjtQZG8UkRLt0/qKreuz+a5gU4Ab1Z9qN1C7jtIxGwLTE+kexpbbwu75k5LAlmNBBHtjjbAGMf1pl4ajJBdBgs3TPagbtClseM4HBpz4dRobSNth9QwSfmgY65cbLZ9x/Q8cUJ4bY2+i3N0wIV2OD70v8U3G5liClQF7Cjw/0fhiOLZlnGT2PSgV6TOResxbO8/79KtgVWyHJTPAOapelviUEsNxPOB0q22sremRySC3I+BQStbRfYC27PJ9qT3LfSavGD6gylCfmrAuJQ+AQM7iwpL4jtwrW8yDndg5HWgc6ZEU823dQ0TDcmTih9SgkiKSbdyZKEjjip9HkSa1jkOfMUAYo7XEEOmyvgcJuXqcGgretRJYWMUkI2ypzu7nPvTLRp1uWjbOPMG4jPcVHdwx3+lwzY++IUdaWa2cdtIvADryOMA8UDfUZAtmgaIkFwVPbrS+WKIl4365PzRuprss9oIIBBIJzjmhrtQ7eYuAdo/WgtngW/C28umyMSYDlWIzlTVrJiJzvrynSNQ+hvYZmA4bD4PUGvSxcqQCskeD05oGaMshG4kgc+od6U600syvFGxDEbQfnuaNhk3RDnDDgg+9DbHJdhnaMnOc0FQurMXF95dqQkNoo9WOC9T6Cpk1G+EgXegAJHfinr28dtZO2wEvlvk5pF4MheWfVZXJ4k/UUDK5CchQQwHU9qTXbSsXiyNp7kVZUVct5o2luxGaHk04NhgMjpyOooKwyrt8pdh2gDcKDmgDSgN6UGcYHNWG+09oHLQgFCeVA5pPf70jD+V35XPagWxWiAyEqHJwRntSrXZ4NOhBA3StxtP8AEfipb/XDaB7e3QSXDnhFGcfk0mkYWfmXmpsJbtxuXA+z8CgSTxSvIu/JvJz6AOwplqmgpZaSJpJWaUgYAbnNC6VZXGpXc960jqQcAr2zRd/ot3aASPLI0a4fLMTg0CS/g+ljhjjlZg6jePk1bNLTy7FFkIUYBBIpFNbb7+0e4csrgMMDv2qwX+IrZI8MzZAJHzQItciSWSIxncuQvyeabarbs1jFn7RGCB7UFe24861iQ+ovk8051mJ1sNik7ioFBUNPZvNAUchs8jinX1QJBbaAW5+KWWVufMYbwF96YRW+9m8xRjJHT+lBYtNl81Nsfqb3pf4pQLbBhu/dspPejND8zy923Dg4yRxQ/iwGOxLKVPm9DQDaJL5N+yE/upF3Ln+9NNZvPNhMI5DrjOKRwRGTTLa4TO6IjP471mqSSqIyf8snPFBZ9EtUbSbIS43bMAZpjrEPl6U3KkgAgHjuKW+GrnNjGGD4H2njpWvEOrGSB4kzxwD7UDC8Zms0YLzgc96ERzI4YrgBeg680QhSXTYZGk3FohmhrMuHcqwcdAD7fmgCunJjKEYVjwe9YniO9jUIFY7RjvUWpkrL6AffDDIzQIdDyYufxQezwyuJAi9S5BzRkrJGixhsNk85pdAGRI3Jyd3UUxntt7Kck5Ukn2oBr1xgBlOxRzz1NB+EcJd6liIr6hnJ60Zcqpidicg8fnFD+Glb/FLxidqmNfT7/NAe9urXLySb2Ydl6CpZoVRGOeOoB5rqeSCyR5XcImcsx71Tdd8VySlo9NQHkgSMOP0oD9a1G1s4Wa5uEjUDgMc8ewqjX2tPqs6wWUbQRs2C5GSR7gURb6NcX8ouL12kY9GYf7Uxt9GMF0WbaqmM4PTmgry2ENnci105luryQ5L56H5oc+H5vNMl4RJKVfOOg9sU80SzePxAzpsI6EYwASD0qwGyTeN+N5BwcdaCraDpv0emRIoBklcucL7UX4jMr6WYUjUFyobvn4qwLaRrKqLkbE25ApdqturPHHyIw5cnvx0zQUHxXjThYiIB5lAyP5cClkGo6nNukYJweho3xVHJLqmFbO0ZbPbNEafYfUWTFT689AOtAFpLtf6uiyoyyICeOQat2r2zSoiKVUDqTQfhLT2XU5PNTBVRgmrFq9q5VUUcnlvcGgpEVisV2wbGM9DVhk04yxRvswMcig57J4pwz8AnhiOtPrJxNbt6WJXC57UAC2xhTB3KH9WfxS7xDZvdadKVbJUcAU9uIpJcBhtRBjPt+lBXMG1WjDZX5oFWiBZtIEDqMZYEgckf80Fd27PYtGPuiJHIpnaxvFdRpAAFlGcdaLvrFvPJP8YO7tzQAabBJ9FbsA5XZ/QUu1fc0oTcMnp+Ku2iWrtp0O5BkLtGfbNV7W7byr+NIlzzkgjoaA6zjZNHRiw3bQAuKhtZcb/MYqM4Kjqfmi4ggsYlccqO9QFS8wAwBnO6gGkVjKc7mUn2oBofUf3Tdfen8ypLhSQWAwCB3rkQS4GI3/7hQX2J3LBcsAACKPe5C2/GSe+eMVlZQCXbsFUKp6HmhoHmtnEsDEPg4DD/AFrKygXXyX+pODeFTtPTd6f/ANqOHSF2nPJQ5yw4/ArKygsNnZJHbhm9QxxuHSgbiJcEqcdiKysoFmjWjy3/AJpjG3fwT3605ugzXOBhSnUY6isrKCKMK7sPnkmhLmIPK6uQFUFiSvYdqysoKAbFry8nmcg7nO0Y7DpVs0nREWJQqksc52r0rKygn1HR4kkWSOQpcKvBHGTQaXc1mQmpKZoR0kGAR+aysoI9Uij1CMywliAMrtPGPajNOtjbx7PVsbBP5rKygax2CNbtg+pzycc1Eugq7OTye5ArKygVPp8Fp4gRUJKrB0POSTR1/arLGHATcrbhn8VlZQcaQpEDK2eGb1Uk1eEyX6ZAPXJzzWVlBMtuPpiBgsBxx1qO2tCu4YDHPftWVlAYsW/G9Tle3HHFQGDk8j/uFZWUH//Z"/>
          <p:cNvSpPr>
            <a:spLocks noChangeAspect="1" noChangeArrowheads="1"/>
          </p:cNvSpPr>
          <p:nvPr/>
        </p:nvSpPr>
        <p:spPr bwMode="auto">
          <a:xfrm>
            <a:off x="63500" y="-1069975"/>
            <a:ext cx="2076450" cy="2209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Rectangle 5"/>
          <p:cNvSpPr/>
          <p:nvPr/>
        </p:nvSpPr>
        <p:spPr>
          <a:xfrm>
            <a:off x="1907704" y="1916832"/>
            <a:ext cx="6887298" cy="4524315"/>
          </a:xfrm>
          <a:prstGeom prst="rect">
            <a:avLst/>
          </a:prstGeom>
        </p:spPr>
        <p:txBody>
          <a:bodyPr wrap="square">
            <a:spAutoFit/>
          </a:bodyPr>
          <a:lstStyle/>
          <a:p>
            <a:pPr marL="285750" indent="-285750">
              <a:buClr>
                <a:schemeClr val="accent1"/>
              </a:buClr>
              <a:buSzPct val="130000"/>
              <a:buFont typeface="Wingdings 2" pitchFamily="18" charset="2"/>
              <a:buChar char=""/>
            </a:pPr>
            <a:r>
              <a:rPr lang="uk-UA" dirty="0" smtClean="0"/>
              <a:t>       Потяг </a:t>
            </a:r>
            <a:r>
              <a:rPr lang="uk-UA" dirty="0"/>
              <a:t>до творчості в О. Кобилянської прокинувся рано, в молоді роки. Він пов'язаний з потягом до освіти і знань. Освіту й самоосвіту майбутня письменниця набувала при допомозі старших братів, що навчалися в гімназіях, а згодом і в університетах. Вони, як могли і вміли, допомагали Ользі, ділилися з нею підручниками, своїми знаннями, вводили її в студентські кола, були першими читача­ми й рецензентами ранніх спроб своєї сестри. </a:t>
            </a:r>
            <a:r>
              <a:rPr lang="uk-UA" dirty="0"/>
              <a:t>Доля подарувала їй лише кілька творчих подорожей, що розши¬рили літературні обрії: 1889 р. вона два тижні гостювала в Н. </a:t>
            </a:r>
            <a:r>
              <a:rPr lang="uk-UA" dirty="0" smtClean="0"/>
              <a:t>Кобринської </a:t>
            </a:r>
            <a:r>
              <a:rPr lang="uk-UA" dirty="0"/>
              <a:t>в містечку Болехів; 1898 р. була на ювілеї І. Франка у Львові; 1899 р.— як гостя Лесі Українки відвідала Київ, Канів, Гадяч; 1928 р. проїздом зупинилася в Празі, де громадськість вшанувала 40-річчя її літературної праці. Більша частина її життя пройшла безвиїзно в Чернівцях, над Прутом, звідкіля вона з надією звертала свій погляд до єдинокровних братів з-над Дніпра.</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42" y="2492896"/>
            <a:ext cx="1899365" cy="2894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8191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smtClean="0"/>
              <a:t>Пошук натхнення у природі буковини</a:t>
            </a:r>
            <a:endParaRPr lang="uk-UA" dirty="0"/>
          </a:p>
        </p:txBody>
      </p:sp>
      <p:sp>
        <p:nvSpPr>
          <p:cNvPr id="3" name="Rectangle 2"/>
          <p:cNvSpPr/>
          <p:nvPr/>
        </p:nvSpPr>
        <p:spPr>
          <a:xfrm>
            <a:off x="2699792" y="2060847"/>
            <a:ext cx="6336704" cy="4278094"/>
          </a:xfrm>
          <a:prstGeom prst="rect">
            <a:avLst/>
          </a:prstGeom>
        </p:spPr>
        <p:txBody>
          <a:bodyPr wrap="square">
            <a:spAutoFit/>
          </a:bodyPr>
          <a:lstStyle/>
          <a:p>
            <a:pPr marL="285750" indent="-285750">
              <a:buSzPct val="130000"/>
              <a:buFont typeface="Wingdings 2" pitchFamily="18" charset="2"/>
              <a:buChar char=""/>
            </a:pPr>
            <a:r>
              <a:rPr lang="uk-UA" sz="1600" dirty="0" smtClean="0">
                <a:solidFill>
                  <a:schemeClr val="accent5">
                    <a:lumMod val="60000"/>
                    <a:lumOff val="40000"/>
                  </a:schemeClr>
                </a:solidFill>
                <a:effectLst>
                  <a:outerShdw blurRad="38100" dist="38100" dir="2700000" algn="tl">
                    <a:srgbClr val="000000">
                      <a:alpha val="43137"/>
                    </a:srgbClr>
                  </a:outerShdw>
                </a:effectLst>
              </a:rPr>
              <a:t>    </a:t>
            </a:r>
            <a:r>
              <a:rPr lang="uk-UA" sz="1600" i="1" dirty="0" smtClean="0">
                <a:solidFill>
                  <a:schemeClr val="accent5">
                    <a:lumMod val="60000"/>
                    <a:lumOff val="40000"/>
                  </a:schemeClr>
                </a:solidFill>
              </a:rPr>
              <a:t>Брак людського спілкування компенсувала їй багата буковинська природа.</a:t>
            </a:r>
            <a:r>
              <a:rPr lang="uk-UA" sz="1600" i="1" dirty="0" smtClean="0"/>
              <a:t> </a:t>
            </a:r>
            <a:r>
              <a:rPr lang="uk-UA" sz="1600" dirty="0" smtClean="0"/>
              <a:t>Під час частих прогулянок Ольги саме природа стала щирим повірником таємниць дівочого серця, гарним сповідником сміливих думок поривів, якими була сповнена молода душа, мовби другою рідною домівкою, де вона вже не мусила критися від когось, соромитися самої себе. Навпаки, саме природа зміцнювала, упевнювала її, допомагала віднаходити втрачену душевну рівновагу. Зростаючи мрійницею та фантазеркою, Ольга ще змалку відчувала потребу ділитися з ровесниками "чудернацькими" сюжетами.</a:t>
            </a:r>
          </a:p>
          <a:p>
            <a:r>
              <a:rPr lang="uk-UA" sz="1600" dirty="0" smtClean="0"/>
              <a:t>Дитинство </a:t>
            </a:r>
            <a:r>
              <a:rPr lang="uk-UA" sz="1600" dirty="0" smtClean="0"/>
              <a:t>минало , </a:t>
            </a:r>
            <a:r>
              <a:rPr lang="uk-UA" sz="1600" dirty="0" smtClean="0"/>
              <a:t>а це бажання все ще шукало виходу. Ольга Кобилянська любила життя, любила його неповторну красу в багатстві її прояву. Любила все, що було створено до неї, і відчувала, що в ній зароджується нове почуття любові - любові творення. Всім, що було нафантазоване, хотілося поділитися. Так на папері з'являються одна за одною поезії й окремі новели, про які ніхто, крім автора, нічого не знав.</a:t>
            </a:r>
            <a:endParaRPr lang="uk-UA" sz="1600" dirty="0"/>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DoANoDASIAAhEBAxEB/8QAHAAAAgIDAQEAAAAAAAAAAAAABAUDBgABAgcI/8QAORAAAgEDAwIFAwEGBQQDAAAAAQIDAAQRBRIhMUEGEyJRYRQycYEHI0JSkaEVM7HB0WKS8PEkJeH/xAAUAQEAAAAAAAAAAAAAAAAAAAAA/8QAFBEBAAAAAAAAAAAAAAAAAAAAAP/aAAwDAQACEQMRAD8A9SjUlcnjNEKD0rIU9IYjrUuBnIoIhgN05rrnHStkc132oI8ZIHeugPfFdY557itjHQdqDQWtjg4IrfcVok+1B3ux2rhwSe2KwsOpwB3JOMUj1XXjACtlH5jDjeftBoHJaOJC0jKijqWOBSy68RaXACouPNI7RjNVa8uru7G+aZnKnOw8LQwcRsysgXjovQfrQWCbxbbgkQ2s7n5AGKrmo/tCS0uD6FyTyM5AqteLvESxZsrN/wB633t/LVTjg8xl3Sbi3zQey6J470/UtsU8ggduAG7mrbEVfGD/AH6182vEYJv3bNlfuIPA9q9C8EeODFcLp+supTgRS+3waD1UsQMZrE25xnJNDrMsq5jO7PcVpmI5CkmgKbp1qB9wwM966ikXbhgSSeKk2AnIoI48AjJz3qRjuPTBrNmDnFZjk5PSg0cnAHT3reR2rYIGRmtEkEe3xQcEABlAA78VGAw546c/NdSKTyveuV6HapGPegxVyecVAVGTRWVUYxzUeEoC0PpxxW+nWoInXOAcGpHcHv8Amg7681pjxjvUe/A612vIySKDMnJBrYJFcrtIz3NdKOOaDvGaD1O/g0+3Mtw3yq92rrUr2LT7KS5kI4HpB7n2ry6+1afVdTLSNmOPrg8H4oHd/rdzqsphj/dwZ5AHauPtVVy20HKj3qHTwrfvTwmTior28UZL54bG1TQdzzsVOWy2cBe1IvF2tfRW6xwFRcSDAUHp81Jc3620DyPuC555quQ6PrXiN5LmCAne2Az8DbQJNhuCshYyO3LnvRloojkVnb0k5A71fNC8ATQBfrJIyT9wA6Vzr/gyW3Ie2XKdMAdaCp6hFDcKzR4AyNxB9Ix/rSyQeroAx5BPamNxp+oxnYYJT6sc9B+lQSWk9tI7Sh844JHSgsnhLxrc6cUivN09ucKSRyvyK9UsL2G/gjuIZAyMOMf6V8/22frAmcmUekkd6f6FrN5okwWJ2aJz+8jbp80HtmQjZ6lelSxMxbqMUl0bWLbV7RZreQF14ZfY02hZFIBPJNAYfiuGI5x1rtCDyKwr+KCHaqNzya3yRnPQ1kilMH7ueai9bEgcCgwkBifu+K7B45yK35RLZPStlcZPNBGQC2SRihyVyfSf6UR1AyPxXJQZPP8AegDR2ZevqI9qmi8zaquMnuwqWKz+xs/kUUsAXp1oBgpb3zjpUqIwxxx3zRAQA10FxQQqmB2rrbgcmpNvWlPiTUTp2nMyk+bIdif80FP/AGgawBGxUkwx5VcHq1VnSrcrbqpcAthiT15oDxZqD3Nsse0jM2Bj2z1rUl4bWyLk4eTAXI7CgsFxqsSbY7U8AcnPANL5JmZvMmJywAUd80n0yRBA8rnlTlTWS3ZYPIq736R4/mNATFbSa5qsdgm4wRtmU17HpGmw2NhFBCmEUY/NVnwZokVhbRHaDcMN0j98ntVyViqjGPmg4WAeYewrmZIzyRk4yc1OX2nJYdKEuLhftJH6UAE9rDIMlVGckemqX4n09ZY2C4z8VbL5y32E7R2qsarAShBzz3HJFB5vdMYLuJyMMh69x84pzdIjBXC8Mfuz1yKC8SweVwqkcepsc1NZSebp0DMpPAUkig3puq3Wm3izWzkbT609/g/pXtem3aXtpBcJjEi7hz8V4P5ReWaMZUt9p6816R+z29kfRcSsd0T7OnUUHoEchI78V2ru3HANCQSE/ZjHwetEhgijOBQTFsLyP1rFIPAFcK4YD2rvIHB/Qig6OOg7VyTnIx0rncK05YD3oOMnPA4qMvz0FdMf3nIIrgjnvQHA7RxyO1bDZNRI+R/tXQIzwaCUYzW91RA9eRWtxINBKWGetec+P9WJu3iXpAp2nPfHNX9m9Of/AHXi3ii8ZtTlhmBAd5OT7k0CK4YTwWBLEOZCzn4oDxBdmW6VC52A4UDpmicA20QY7duQe9Ib041EYJILZ4oG89y8On7IQpZz17j8U18OQG61qG3dt8VuodgD1Y+9J5mVm84DEUC7jj3xxVi8BoYdOmvrkbXuCTkjtQemW+oRWsDSSSKuB0JHSkt5+0DT7Vtnm8j9apWoX7ate/TecYYARkk9fgDqaUahBpsMxjiuTJKBnEkJUMfzQemweNbO9wIZlbIP6GiY9WEoJLYckivJtLizfDEWxmI4B4r0Z7byNOErZyFzxzmgnl1aOEAvJyp7mho9dsZy6tKqg8ZznJrz3V5Zryfyy7Y3cBTz+BQi26xDJ271HCGQZ/pQWbxiIpYw6ybkA3AClOhS77HbuG0ORxUNvK0sbLIzMgwNp/hNZobf/FlVeAGJzigKtGHmTydoiVH5r0H9n8e7RC8rAh5CcqBzXmenOp+pct36e56V694LtY7bw3aqvRgXJx70D61wqhQp69aKYjtQkQAwDkZ60WAgU4Bz15oJIlIHPTH9akxxn+1RABcMCP0qQZ6mgzoBjrXW3jBPqPuawpuxngjvW9mWGGIIOenWghcMO2ahIOe/9aMIGDyaHKj+U0Eq8Z9z3qSNcn59xXCHNSoaDGBz0OKzt7V0SSMVw5I5AyRQRSk9COK8o/aBpn0upNLIjNbXZ3RyKeY3HUfivVpACNzZFIPF2nx6roF5bMo3CMtGe4YDg0Hh96/k/upZFwej44NJ5mC3iPnJyMntTyERX9r9NMASvHyDSPV7Sa0Kgncin0tjr+aB9ptkdSmtLIk+VK5eY/8ASD0r1X/CbaSzEMUYCKo9IGMCvM/BU4F9GXzzb4Un816hp93GoCnnIyc+1Apl0FreRZra3j35B8wj1r+tItQ0KU3DzfSnzyTyWyOa9NtxHICQy889M1v6FZ5S0gAQdsdaCg+GvBr+YlxOmxBztY81e7nS0fS5EU7cKcY6dKOcokYVSuO2O1cSSEWsir/KRQeJ3+jNBcN5oOC3VOCw9qW3lhFLdidYCE5PlgY/Sr5MivdsJAWIPSipdNQxK2FU4yM8UHn0On3MNrJIQdqjoaD0TENhcSFjzIcCrhrV7Bb28yKMgqck1RRIsGmRRBgGfLED5NAVYgssqoqlick9Oa9o0hXttJtVUYxGofJ6cV414XV7vUYoYkZjJIM/p1r2SGYJtAViQMc0DK2nLYVxj4B6UcjMpzv4PGMUqibJLkYwMgURb3T+X6gR6uOKBquQoJHOe1dq27uSp6VCsm8H1A4HaukU5BBwpPOe1BMM9xkVJlQODUQdmI9WQKlGDkcZoOWXIODye9RknJqTG3GSDWEDPQUHMbYGe5FdqQOlCwuWA4yR70SGIHxQdbunPWs3A5wa02ccdDUaY5PNBuXrzye1C3GHiZXAIIKn+lTyuFQMG61BJIGQFBnnFB4BPbi1127tidpWRgB7VvU4RPG0bjIYYz0xTb9o9sLDxYZgConVW6cGgrjY9qGHOMcZzQQeA4H+tmSVciFFUZPNXk3AjxyBnoM8iqJ4aufpNccFsJNGAfyKtM7s5Uk5Y8cUFj0/UDEQ67jkcUzudY8qLIzzVJt5JI3wWO381YdNVbmSMO7MF6KaCex1u3WaVtVkMW4+jdwCKmk8S6YICsdyHyeCKG17SrfUbZo3iJYfawP2mvNL3TpbG6+li2gFiXZTQWC+1ZP8UD20iupJDgHpRk2p+kenp1G6kXh61j8ifdt3ZzUV0skbNtycH37UEWt3CTKyZBDkKBVYvP3k21MBC+FA9hTW9mfexPCxj8cmhbdPLQXMgA9t1Bb/ANntjs1AzFcLAmQR3Y1fo2WR90eeM/rSLwFp7QaKtzKPVMS+T1x2qyxmOMqEQ855Heg7tyzJj7XPI9qJKEJtB9iRiuYYg0oZ/V7GjGRGOMAjFBuAMBjOABkCjBlm56UPDh2DsNpHGKKQqSdtBpFPPPNdqDkjjjvWRKVyMcVIByQaDgcA1yW56r/WpepGOlc7F+KAO2GEzwc+1EZIwBmg4VYKvJyRRKqwOe/vQSiQk4xXLZ446dajWM44OeamC5zkc96CMr6Rjke1Rhefswc+9EeWSCB/rXKoBjdnOepoPN/2vad5lhZX6JkxyeW7AcgHpXnsTyQKAykK/XjP617p4v00ar4bv7QDdIYy0Yx/EORXhFtemGQxzrnGePbigHvlMcsdxbvh0Ocd8Vc9MuIru2SVGBOB36VXZ9Piu4hNbEr6ecUFp13PpE4jlBeFyecfb7UF6TLTY49hXcn+ILHiyZUOcgt0pVBqMbShlAye5p1bSiaQKHCqR06UCy5ttVvRImpa8sFuSOIFxmq3qWnW1oD9LrUsrgnPqzmr5deHnu02ebhCMk7s1WZvCscUh2sGx155oK1YWl3G5e0uZSB92e9PCWRAZdxkxyD3otrRbCBjkFuy0ru7gzt5cIKk8l8/aKBcENzI5f8AyUfOcdSO1dxeXealb2m5Y7d5FBZugGa7vJIreJYoSZHPAAH96hhtZTGzFcPjIHsaD260ijaAQW4QpHhQAeDXYQpKxICgcVUfBOvLPAtndSCO6QAEE/d8g1cWkXYTtxnuKDpZSmFQLn3pgjqUAyDj2pVH+8JbkEDA5o6EMYzj0n+1BN5g6KDj3JomEHjJ4qAIdjYC8+9EwYKDA6UBAwFA7561IANvz2qNB/4K7Bx1oNAHPsK5yvuK3+aiZPUfSetBqMKFxiu/Y9BQ7MwxlQeldMzcZHFBOOFAHUmtgYBOCfioBJlhjg9635hz260BC8DJHXmuTz+KhE3OOvNdFhgc0G3wgZ25Cgk/0r5r8SbZNTuLuBP3ckjHC9ua938YX72Hhu/nQhZBEVGc968QSKR9PYOeWTjHUmgD0zUTbrlyCo/hJ60ZJNBOT1IPbPSq48EmC0J3HB3IewrI7qeL7gOe1Azmkltx+7YtHnhe9G2Oqy4HluxxywPalkV7GQdygr/vW2UyOv0kLCQnlgcce9BaR4ouIwVGSAKGfxDI5ZgW3fPAFV2Se6j5nMaEjAzyetS2dhdX0he5lKQg9BwWoGUt7ealIFjYYTlnzwK2AW3xWoAVR6nJzn5ruSW2srdkcrHFj7QcE0qn1N5pBHaKoReM46CgNKQ2bFxKrSe5PNFW9z5oQOQpJPalIsmRVwSZc8tmjkt3CAyFVTcRw3NBNeptw6f5i4ZWU9PxV68GeJ31CM2N2uLpVGwtwGH/ADVDbb5gUE7SODRWhXJtdfs5OcrKo6468UHr0Ee5mPQnqKKjU7un5ArhceYg24JPJLcmio1wpbJU5yfmgxmYJ6QBxk0Rb7mwB061ApGwYwG5yalteSpGRzjHagMXpwTXa5Iwa52+snNbXIznig6/uKzA9zW16EckjsKjIbJ5FAHwxHXkV1kKPj2oeB8KmDnPapWkUEFjhRxig2G6nAPtWKDglzj8VyzbjwPT2xXW456Dnvmg1uAzyef71DqeoRabYyXVyxWKNcsff4rvA2kkDcf1rzf9o+tfU3cekwZ2ReubHc9hQDeJvFh8R2/0lsnlW38Rdvuqpw5jZoC2GTtUElsV2lCFXOQKGkkk81VZhvB4cnGfzQQXEptb/wBaqY2PJx3o2M2t06hvtJ67ehpbqMiSwF19JAPQVuzE+xJoH5I9SGgcf4bbwyFlTIzj08c1uS5IXy7SIqPtPGKCk1O4RNjoTkE4+RQ13rE7+lU2KuMNQGi3UP5l0wZ85x2FamvpXiZLOPPOBKen6UleWYYmlVmXHqyac6bfJNbtGAoP8J9jQCrpF3cyhrqQsB2z0pjBZwweoyBGP8I6mtGaYN6PWT1IqHyLiWRQyMepI+aA2S6htlBXGcZ6ZoF7hpH2KpAJ5zx/Sp4LMLudpNvGefatvcwJiONc4xhqCZI8QZdsEdK3Yx+bqtnGFZpPNU5B+RSu7vNw3O/p6D4onwxr1nZ63b3l4GEUZI45we1B7lHhiN5z3AJJxTCJSm3kZH/FJNI1mw1Ml7GZZFI5HQ5p1GxPG3aeufegMVAFY+/JruJAFBXjPJodC6vnjbjnJzmioySTnnHtQEbRzjuOlazjkisVgW5OKwqegPFBtRg7hxnnOetRljmu+/xUZC5+6gTRMQoGMcd/xWSuSV5PzjpRMcBaFdw5wOv4qJoHDAoP1+KDSyYXcM/rUqyggEAYxzmoktpGOMHg9PeiBaN5ZBAFAHqN+llZXE0jYEaEj89q8cbNxPLcXL/vZm3Gr1+0GdltYLOMkGRsuB7fNU6Sw8xCEb1HgUAksaMwUbSFODzilWpIkgPAz0H/ALpnNDLtZRxgY470BLCzYLZGeaBFJBIhc8/I61xZXZt7ho39RfBXmnU+ELMy5I49v6VX9St2DebGuxeuT2oG80m5NwzgZySMUquiI2YpypOOeaK00/V2+VJ3dGBrV7bsI8GPjOKDq1K3K+W+ApHtQ9xBLZO7wZMf46VNYQuXjXb0ORijNUkjSNwzheAMUAFvrE8G15I84GcrjvRx1ySSLKlgT7JQQtHlgDMu0EZAA+fau7KAvaSorLuDenjnNBuXUZpHARG5H8RwKhlS6Ziw4x0Ao2CNZbdDKMNjBOO9bxJZsElBkhzkMD2oFUUZeQJI5JH8JHBqZ4VQsoABHUUdeWaGITRAkA7sjv8AFakEVzslBwuzkDg/rQS6PJJbuklrcSQyHHPOBVutfG+sWZX6ryp41PJAwTVQjHQoD04FSW4N1ei3DEYG9iRnpQe1aX4y0a8VFacQu2MpJxg+2as1pcwT8wzJJxwVYGvn65gecGIeWenq6GirBL/T5IbqzupY0HBbdwD7Gg+hYlDjOf8A3XQQjkmqH4Y8ch5IrTWCiSucLKOFar6jBxuU5U9waDGwcYrnC/zf2rskccmoTjJ9QoCPLUKBjoBUZjTdk9uOK2ZMYyScio2deuSc0Eioo5AGa1IY40ZnIAHPNLtR1aHT4WdwWZVLbQeaoOv6vqN7ayz3DmCFiBFFG+CSemcUEmvFb/UZLhTkH0oo6Y70Hb2Y2F8DA4FQ2CSlwoJxGB8/1o9y8akKRtPtQLjZKG3EqpPUfFDT2MJO5thx0Jom+3QZYtwTnmk17cSPEzjtnIPtQL7+1SUlUyQDkkCl72HnKsb8Z4xRgmYLkDLE8iuY5gxyQCwPOT0oFENhJpN2rHJiYkfFNb+1SSJZVA2/xEVu7PnWxRl688mgRqL2avHcBhDjhs5K0E9pEkLtIxGAMDHakdxdfWaiFRRtQ9COuK3qGqLOPLt2LIevGKj0ZPOnchc4GDkdKB1bxN5bvIM787uefiotMRHmuAqgFTk5OKbzQpHa7cbDgcmluhkvNcvtBVTjI6UEmkqPq54tuVQlhk0yms0ZPURggZPWkunSbtTnGTn3qwQkupjkJGOaBVbQkCa3B9I5GaXQ2jvdTom0Kg3H4FP5Jljzgb3IKjHb80mE0iXMyRhUd1GWxyPegnndICNnrAA/UGp9PszErTMCGkHU/wANQ29qYgtyxEiONrHGcUyikYRvbyHBjGQCOooFdpOLiWS2kO1gcKwHemkKz6dEpdt1u/pljYcZ9xS3SoI57m4DttZ2JUEcj2qzIDqFgsUhVZVYAg/FBCsUckAVzvXA8t++0/8AFXz9nuvSyh9LvJN80eWjb+ZRVMmtjaogx6N+0H39v9Kl06/Om6pFdE7QDtY/FB7IXDDI5JqLK+/9qDtrhZYklWQEON2VPUVJ5zfyH/uoCmbkL/5ih5GZvRGwBPOSPtqWR1U5b8D80DqrMlk8SE75fSSDjGe9BTvEOoJJNLHG5S1i4mnb7pW9lquJeNeeRaHOyNieRz/05phe+U1w0jEtZ2xMcKKv+ZJ/NW9Mg/8At5VdVYhUZuMFeKBlbw/TQhSAzMN2en5ofUJDFloPSv3fP5pq6oGzIS/8o6D8Uq1EMNyY4PDZxgUCu6kNwrpKM5GVPv8A8VX7+d95TcoXoATTycM0RVTuZf4ietKbnTRKu/JBXkrQJkjmZ8n0jsR2qdcHKkD09D7mi2j25QcIo44qExBEO0bjjtQZG8UkRLt0/qKreuz+a5gU4Ab1Z9qN1C7jtIxGwLTE+kexpbbwu75k5LAlmNBBHtjjbAGMf1pl4ajJBdBgs3TPagbtClseM4HBpz4dRobSNth9QwSfmgY65cbLZ9x/Q8cUJ4bY2+i3N0wIV2OD70v8U3G5liClQF7Cjw/0fhiOLZlnGT2PSgV6TOResxbO8/79KtgVWyHJTPAOapelviUEsNxPOB0q22sremRySC3I+BQStbRfYC27PJ9qT3LfSavGD6gylCfmrAuJQ+AQM7iwpL4jtwrW8yDndg5HWgc6ZEU823dQ0TDcmTih9SgkiKSbdyZKEjjip9HkSa1jkOfMUAYo7XEEOmyvgcJuXqcGgretRJYWMUkI2ypzu7nPvTLRp1uWjbOPMG4jPcVHdwx3+lwzY++IUdaWa2cdtIvADryOMA8UDfUZAtmgaIkFwVPbrS+WKIl4365PzRuprss9oIIBBIJzjmhrtQ7eYuAdo/WgtngW/C28umyMSYDlWIzlTVrJiJzvrynSNQ+hvYZmA4bD4PUGvSxcqQCskeD05oGaMshG4kgc+od6U600syvFGxDEbQfnuaNhk3RDnDDgg+9DbHJdhnaMnOc0FQurMXF95dqQkNoo9WOC9T6Cpk1G+EgXegAJHfinr28dtZO2wEvlvk5pF4MheWfVZXJ4k/UUDK5CchQQwHU9qTXbSsXiyNp7kVZUVct5o2luxGaHk04NhgMjpyOooKwyrt8pdh2gDcKDmgDSgN6UGcYHNWG+09oHLQgFCeVA5pPf70jD+V35XPagWxWiAyEqHJwRntSrXZ4NOhBA3StxtP8AEfipb/XDaB7e3QSXDnhFGcfk0mkYWfmXmpsJbtxuXA+z8CgSTxSvIu/JvJz6AOwplqmgpZaSJpJWaUgYAbnNC6VZXGpXc960jqQcAr2zRd/ot3aASPLI0a4fLMTg0CS/g+ljhjjlZg6jePk1bNLTy7FFkIUYBBIpFNbb7+0e4csrgMMDv2qwX+IrZI8MzZAJHzQItciSWSIxncuQvyeabarbs1jFn7RGCB7UFe24861iQ+ovk8051mJ1sNik7ioFBUNPZvNAUchs8jinX1QJBbaAW5+KWWVufMYbwF96YRW+9m8xRjJHT+lBYtNl81Nsfqb3pf4pQLbBhu/dspPejND8zy923Dg4yRxQ/iwGOxLKVPm9DQDaJL5N+yE/upF3Ln+9NNZvPNhMI5DrjOKRwRGTTLa4TO6IjP471mqSSqIyf8snPFBZ9EtUbSbIS43bMAZpjrEPl6U3KkgAgHjuKW+GrnNjGGD4H2njpWvEOrGSB4kzxwD7UDC8Zms0YLzgc96ERzI4YrgBeg680QhSXTYZGk3FohmhrMuHcqwcdAD7fmgCunJjKEYVjwe9YniO9jUIFY7RjvUWpkrL6AffDDIzQIdDyYufxQezwyuJAi9S5BzRkrJGixhsNk85pdAGRI3Jyd3UUxntt7Kck5Ukn2oBr1xgBlOxRzz1NB+EcJd6liIr6hnJ60Zcqpidicg8fnFD+Glb/FLxidqmNfT7/NAe9urXLySb2Ydl6CpZoVRGOeOoB5rqeSCyR5XcImcsx71Tdd8VySlo9NQHkgSMOP0oD9a1G1s4Wa5uEjUDgMc8ewqjX2tPqs6wWUbQRs2C5GSR7gURb6NcX8ouL12kY9GYf7Uxt9GMF0WbaqmM4PTmgry2ENnci105luryQ5L56H5oc+H5vNMl4RJKVfOOg9sU80SzePxAzpsI6EYwASD0qwGyTeN+N5BwcdaCraDpv0emRIoBklcucL7UX4jMr6WYUjUFyobvn4qwLaRrKqLkbE25ApdqturPHHyIw5cnvx0zQUHxXjThYiIB5lAyP5cClkGo6nNukYJweho3xVHJLqmFbO0ZbPbNEafYfUWTFT689AOtAFpLtf6uiyoyyICeOQat2r2zSoiKVUDqTQfhLT2XU5PNTBVRgmrFq9q5VUUcnlvcGgpEVisV2wbGM9DVhk04yxRvswMcig57J4pwz8AnhiOtPrJxNbt6WJXC57UAC2xhTB3KH9WfxS7xDZvdadKVbJUcAU9uIpJcBhtRBjPt+lBXMG1WjDZX5oFWiBZtIEDqMZYEgckf80Fd27PYtGPuiJHIpnaxvFdRpAAFlGcdaLvrFvPJP8YO7tzQAabBJ9FbsA5XZ/QUu1fc0oTcMnp+Ku2iWrtp0O5BkLtGfbNV7W7byr+NIlzzkgjoaA6zjZNHRiw3bQAuKhtZcb/MYqM4Kjqfmi4ggsYlccqO9QFS8wAwBnO6gGkVjKc7mUn2oBofUf3Tdfen8ypLhSQWAwCB3rkQS4GI3/7hQX2J3LBcsAACKPe5C2/GSe+eMVlZQCXbsFUKp6HmhoHmtnEsDEPg4DD/AFrKygXXyX+pODeFTtPTd6f/ANqOHSF2nPJQ5yw4/ArKygsNnZJHbhm9QxxuHSgbiJcEqcdiKysoFmjWjy3/AJpjG3fwT3605ugzXOBhSnUY6isrKCKMK7sPnkmhLmIPK6uQFUFiSvYdqysoKAbFry8nmcg7nO0Y7DpVs0nREWJQqksc52r0rKygn1HR4kkWSOQpcKvBHGTQaXc1mQmpKZoR0kGAR+aysoI9Uij1CMywliAMrtPGPajNOtjbx7PVsbBP5rKygax2CNbtg+pzycc1Eugq7OTye5ArKygVPp8Fp4gRUJKrB0POSTR1/arLGHATcrbhn8VlZQcaQpEDK2eGb1Uk1eEyX6ZAPXJzzWVlBMtuPpiBgsBxx1qO2tCu4YDHPftWVlAYsW/G9Tle3HHFQGDk8j/uFZWUH//Z"/>
          <p:cNvSpPr>
            <a:spLocks noChangeAspect="1" noChangeArrowheads="1"/>
          </p:cNvSpPr>
          <p:nvPr/>
        </p:nvSpPr>
        <p:spPr bwMode="auto">
          <a:xfrm>
            <a:off x="63500" y="-1069975"/>
            <a:ext cx="2076450" cy="2209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26" y="2532759"/>
            <a:ext cx="2508666" cy="196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3528" y="4853807"/>
            <a:ext cx="2088232" cy="830997"/>
          </a:xfrm>
          <a:prstGeom prst="rect">
            <a:avLst/>
          </a:prstGeom>
          <a:noFill/>
        </p:spPr>
        <p:txBody>
          <a:bodyPr wrap="square" rtlCol="0">
            <a:spAutoFit/>
          </a:bodyPr>
          <a:lstStyle/>
          <a:p>
            <a:pPr algn="ctr"/>
            <a:r>
              <a:rPr lang="uk-UA" sz="1600" i="1" dirty="0">
                <a:solidFill>
                  <a:schemeClr val="accent5">
                    <a:lumMod val="60000"/>
                    <a:lumOff val="40000"/>
                  </a:schemeClr>
                </a:solidFill>
                <a:effectLst>
                  <a:outerShdw blurRad="38100" dist="38100" dir="2700000" algn="tl">
                    <a:srgbClr val="000000">
                      <a:alpha val="43137"/>
                    </a:srgbClr>
                  </a:outerShdw>
                </a:effectLst>
              </a:rPr>
              <a:t>м</a:t>
            </a:r>
            <a:r>
              <a:rPr lang="uk-UA" sz="1600" i="1" dirty="0" smtClean="0">
                <a:solidFill>
                  <a:schemeClr val="accent5">
                    <a:lumMod val="60000"/>
                    <a:lumOff val="40000"/>
                  </a:schemeClr>
                </a:solidFill>
                <a:effectLst>
                  <a:outerShdw blurRad="38100" dist="38100" dir="2700000" algn="tl">
                    <a:srgbClr val="000000">
                      <a:alpha val="43137"/>
                    </a:srgbClr>
                  </a:outerShdw>
                </a:effectLst>
              </a:rPr>
              <a:t>. Сучава у роки життя письменниці</a:t>
            </a:r>
            <a:endParaRPr lang="uk-UA" sz="1600" i="1" dirty="0">
              <a:solidFill>
                <a:schemeClr val="accent5">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79760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51520" y="1771662"/>
            <a:ext cx="6120680" cy="4610819"/>
          </a:xfrm>
        </p:spPr>
        <p:txBody>
          <a:bodyPr>
            <a:normAutofit fontScale="92500" lnSpcReduction="20000"/>
          </a:bodyPr>
          <a:lstStyle/>
          <a:p>
            <a:pPr algn="just"/>
            <a:r>
              <a:rPr lang="uk-UA" dirty="0" smtClean="0"/>
              <a:t>У вісімнадцятирічному віці Ольга знайомиться із Софією Окуневською – освідченою дівчиною, що стала першою на Буковині жінкою-лікарем.</a:t>
            </a:r>
          </a:p>
          <a:p>
            <a:pPr algn="just"/>
            <a:r>
              <a:rPr lang="uk-UA" dirty="0" smtClean="0"/>
              <a:t>Від </a:t>
            </a:r>
            <a:r>
              <a:rPr lang="uk-UA" dirty="0"/>
              <a:t>С. Окуневської О. Кобилянська почерпнула багато знань, зокрема з обсягу громадсько-культурного життя. За посередництвом Софії Ольга познайомилася з Наталею Кобринською (1854—1920) —поборницею демократичних прав жінки, </a:t>
            </a:r>
            <a:r>
              <a:rPr lang="uk-UA" dirty="0" smtClean="0"/>
              <a:t>письменницею-демократкою</a:t>
            </a:r>
            <a:r>
              <a:rPr lang="uk-UA" dirty="0"/>
              <a:t>, активною учасницею жіночого руху в Галичині,— яка залучила Кобилянську до цього руху. «Між нами зав'язались,— пише в «Автобіографії» О. Кобилянська,— такі гарні і </a:t>
            </a:r>
            <a:r>
              <a:rPr lang="uk-UA" dirty="0" smtClean="0"/>
              <a:t>приятельські відносини</a:t>
            </a:r>
            <a:r>
              <a:rPr lang="uk-UA" dirty="0"/>
              <a:t>, що тривали роками, як, може, рідко між жінками. їм обом звірилась я із своєю тайною, соромлячись немало про свій «злочин», передаючи дещо з написаного до перечитання</a:t>
            </a:r>
            <a:r>
              <a:rPr lang="uk-UA" dirty="0" smtClean="0"/>
              <a:t>».</a:t>
            </a:r>
          </a:p>
          <a:p>
            <a:pPr algn="just"/>
            <a:r>
              <a:rPr lang="uk-UA" dirty="0" smtClean="0"/>
              <a:t>Згодом письменниця познайомилася із І. Франком.</a:t>
            </a:r>
            <a:endParaRPr lang="uk-UA" dirty="0"/>
          </a:p>
          <a:p>
            <a:pPr algn="just"/>
            <a:endParaRPr lang="uk-UA" dirty="0"/>
          </a:p>
        </p:txBody>
      </p:sp>
      <p:sp>
        <p:nvSpPr>
          <p:cNvPr id="3" name="Title 2"/>
          <p:cNvSpPr>
            <a:spLocks noGrp="1"/>
          </p:cNvSpPr>
          <p:nvPr>
            <p:ph type="title"/>
          </p:nvPr>
        </p:nvSpPr>
        <p:spPr>
          <a:xfrm>
            <a:off x="2527037" y="692696"/>
            <a:ext cx="4114800" cy="845056"/>
          </a:xfrm>
        </p:spPr>
        <p:txBody>
          <a:bodyPr>
            <a:normAutofit fontScale="90000"/>
          </a:bodyPr>
          <a:lstStyle/>
          <a:p>
            <a:r>
              <a:rPr lang="ru-RU" dirty="0"/>
              <a:t>Дружні стосунки з Н. Кобинською та С. Окуневської.</a:t>
            </a:r>
            <a:br>
              <a:rPr lang="ru-RU" dirty="0"/>
            </a:br>
            <a:endParaRPr lang="uk-UA"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837" y="1700808"/>
            <a:ext cx="1500187"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4077072"/>
            <a:ext cx="1667440" cy="2512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3227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1923601"/>
            <a:ext cx="6300192" cy="1754326"/>
          </a:xfrm>
          <a:prstGeom prst="rect">
            <a:avLst/>
          </a:prstGeom>
        </p:spPr>
        <p:txBody>
          <a:bodyPr wrap="square">
            <a:spAutoFit/>
          </a:bodyPr>
          <a:lstStyle/>
          <a:p>
            <a:r>
              <a:rPr lang="uk-UA" dirty="0" smtClean="0">
                <a:solidFill>
                  <a:schemeClr val="accent5">
                    <a:lumMod val="60000"/>
                    <a:lumOff val="40000"/>
                  </a:schemeClr>
                </a:solidFill>
                <a:effectLst>
                  <a:outerShdw blurRad="38100" dist="38100" dir="2700000" algn="tl">
                    <a:srgbClr val="000000">
                      <a:alpha val="43137"/>
                    </a:srgbClr>
                  </a:outerShdw>
                </a:effectLst>
              </a:rPr>
              <a:t>Увібравши в себе духовні надбання багатьох народів світу, Чуйна до нових віянь у літературі, Ольга Кобилянська новаторською творчістю сприяла виходові Українського письменства на світові обрії, Збагатила його неминущими художніми цінностями. </a:t>
            </a:r>
          </a:p>
          <a:p>
            <a:pPr algn="r"/>
            <a:r>
              <a:rPr lang="uk-UA" i="1" dirty="0" smtClean="0">
                <a:solidFill>
                  <a:schemeClr val="bg1">
                    <a:lumMod val="25000"/>
                    <a:lumOff val="75000"/>
                  </a:schemeClr>
                </a:solidFill>
              </a:rPr>
              <a:t>Ф. Погребенник </a:t>
            </a:r>
            <a:endParaRPr lang="uk-UA" i="1" dirty="0">
              <a:solidFill>
                <a:schemeClr val="bg1">
                  <a:lumMod val="25000"/>
                  <a:lumOff val="75000"/>
                </a:schemeClr>
              </a:solidFill>
            </a:endParaRPr>
          </a:p>
        </p:txBody>
      </p:sp>
      <p:sp>
        <p:nvSpPr>
          <p:cNvPr id="6" name="Rectangle 5"/>
          <p:cNvSpPr/>
          <p:nvPr/>
        </p:nvSpPr>
        <p:spPr>
          <a:xfrm>
            <a:off x="395536" y="3933056"/>
            <a:ext cx="8064896" cy="2585323"/>
          </a:xfrm>
          <a:prstGeom prst="rect">
            <a:avLst/>
          </a:prstGeom>
        </p:spPr>
        <p:txBody>
          <a:bodyPr wrap="square">
            <a:spAutoFit/>
          </a:bodyPr>
          <a:lstStyle/>
          <a:p>
            <a:pPr algn="just"/>
            <a:r>
              <a:rPr lang="ru-RU" dirty="0" smtClean="0"/>
              <a:t>     На </a:t>
            </a:r>
            <a:r>
              <a:rPr lang="ru-RU" dirty="0"/>
              <a:t>жаль, радісна пора </a:t>
            </a:r>
            <a:r>
              <a:rPr lang="ru-RU" dirty="0" smtClean="0"/>
              <a:t>«буковинського </a:t>
            </a:r>
            <a:r>
              <a:rPr lang="ru-RU" dirty="0"/>
              <a:t>раю", де Ольга вперше почала писати, мусила завершитися. 1889 р. ЇЇ батько виходить на пенсію й оселяється з родиною в с. Димці Серетського повіту. Для О. Кобилянської розлука з улюбленим краєм була важкою та болісною, оскільки там, за її словами, вона залишала "велику частку своєї душі і своїх почуттів, багато образів, уяви і своєї сили". Проте на новому місці родина письменниці довго не затрималася: через хворобливість матері та через молодших братів Ольги, які закінчували навчання, 1891 р. родина переїжджає до Чернівців - міста, у якому О. Кобилянська житиме до самої смерті.</a:t>
            </a:r>
            <a:endParaRPr lang="uk-UA" dirty="0"/>
          </a:p>
        </p:txBody>
      </p:sp>
      <p:sp>
        <p:nvSpPr>
          <p:cNvPr id="7" name="Title 6"/>
          <p:cNvSpPr>
            <a:spLocks noGrp="1"/>
          </p:cNvSpPr>
          <p:nvPr>
            <p:ph type="title"/>
          </p:nvPr>
        </p:nvSpPr>
        <p:spPr/>
        <p:txBody>
          <a:bodyPr/>
          <a:lstStyle/>
          <a:p>
            <a:r>
              <a:rPr lang="uk-UA" dirty="0" smtClean="0"/>
              <a:t>Переїзд із рідної буковини</a:t>
            </a:r>
            <a:endParaRPr lang="uk-UA" dirty="0"/>
          </a:p>
        </p:txBody>
      </p:sp>
    </p:spTree>
    <p:extLst>
      <p:ext uri="{BB962C8B-B14F-4D97-AF65-F5344CB8AC3E}">
        <p14:creationId xmlns:p14="http://schemas.microsoft.com/office/powerpoint/2010/main" val="14707680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smtClean="0"/>
              <a:t>План</a:t>
            </a:r>
            <a:endParaRPr lang="uk-UA" dirty="0"/>
          </a:p>
        </p:txBody>
      </p:sp>
      <p:sp>
        <p:nvSpPr>
          <p:cNvPr id="3" name="Content Placeholder 2"/>
          <p:cNvSpPr>
            <a:spLocks noGrp="1"/>
          </p:cNvSpPr>
          <p:nvPr>
            <p:ph sz="quarter" idx="13"/>
          </p:nvPr>
        </p:nvSpPr>
        <p:spPr/>
        <p:txBody>
          <a:bodyPr>
            <a:normAutofit lnSpcReduction="10000"/>
          </a:bodyPr>
          <a:lstStyle/>
          <a:p>
            <a:pPr marL="457200" indent="-457200" algn="just">
              <a:buAutoNum type="arabicPeriod"/>
            </a:pPr>
            <a:r>
              <a:rPr lang="uk-UA" dirty="0" smtClean="0"/>
              <a:t>Родина Кобилянських.</a:t>
            </a:r>
          </a:p>
          <a:p>
            <a:pPr marL="457200" indent="-457200" algn="just">
              <a:buAutoNum type="arabicPeriod"/>
            </a:pPr>
            <a:r>
              <a:rPr lang="uk-UA" dirty="0" smtClean="0"/>
              <a:t>Спадкова обдарованість усіх членів родини.</a:t>
            </a:r>
          </a:p>
          <a:p>
            <a:pPr marL="457200" indent="-457200" algn="just">
              <a:buAutoNum type="arabicPeriod"/>
            </a:pPr>
            <a:r>
              <a:rPr lang="uk-UA" dirty="0" smtClean="0"/>
              <a:t>Народження четвертої дитини – першої доньки та майбутньої письменниці.</a:t>
            </a:r>
          </a:p>
          <a:p>
            <a:pPr marL="457200" indent="-457200" algn="just">
              <a:buAutoNum type="arabicPeriod"/>
            </a:pPr>
            <a:r>
              <a:rPr lang="uk-UA" dirty="0" smtClean="0"/>
              <a:t>Знайомство із Миколою Устияновичем.</a:t>
            </a:r>
          </a:p>
          <a:p>
            <a:pPr marL="457200" indent="-457200" algn="just">
              <a:buAutoNum type="arabicPeriod"/>
            </a:pPr>
            <a:r>
              <a:rPr lang="uk-UA" dirty="0" smtClean="0"/>
              <a:t>Виховання Ольги, як майбутньої дружини.</a:t>
            </a:r>
          </a:p>
          <a:p>
            <a:pPr marL="457200" indent="-457200" algn="just">
              <a:buAutoNum type="arabicPeriod"/>
            </a:pPr>
            <a:r>
              <a:rPr lang="uk-UA" dirty="0" smtClean="0"/>
              <a:t>Нестримне бажання до розвитку.</a:t>
            </a:r>
          </a:p>
          <a:p>
            <a:pPr marL="457200" indent="-457200" algn="just">
              <a:buAutoNum type="arabicPeriod"/>
            </a:pPr>
            <a:r>
              <a:rPr lang="uk-UA" dirty="0" smtClean="0"/>
              <a:t>Ранній потяг Ольги до творчості.</a:t>
            </a:r>
          </a:p>
          <a:p>
            <a:pPr marL="457200" indent="-457200" algn="just">
              <a:buAutoNum type="arabicPeriod"/>
            </a:pPr>
            <a:r>
              <a:rPr lang="uk-UA" dirty="0" smtClean="0"/>
              <a:t>Пошук натхнення у природі Буковини.</a:t>
            </a:r>
          </a:p>
          <a:p>
            <a:pPr marL="457200" indent="-457200" algn="just">
              <a:buAutoNum type="arabicPeriod"/>
            </a:pPr>
            <a:r>
              <a:rPr lang="uk-UA" dirty="0" smtClean="0"/>
              <a:t>Дружні стосунки з Н. Кобинською та С. Окуневської.</a:t>
            </a:r>
          </a:p>
          <a:p>
            <a:pPr marL="457200" indent="-457200" algn="just">
              <a:buAutoNum type="arabicPeriod"/>
            </a:pPr>
            <a:r>
              <a:rPr lang="uk-UA" dirty="0" smtClean="0"/>
              <a:t>Переїзд із рідної Буковини.</a:t>
            </a:r>
            <a:endParaRPr lang="uk-UA" dirty="0"/>
          </a:p>
        </p:txBody>
      </p:sp>
    </p:spTree>
    <p:extLst>
      <p:ext uri="{BB962C8B-B14F-4D97-AF65-F5344CB8AC3E}">
        <p14:creationId xmlns:p14="http://schemas.microsoft.com/office/powerpoint/2010/main" val="11613068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9512" y="1772816"/>
            <a:ext cx="6048672" cy="4896544"/>
          </a:xfrm>
        </p:spPr>
        <p:txBody>
          <a:bodyPr>
            <a:normAutofit fontScale="85000" lnSpcReduction="20000"/>
          </a:bodyPr>
          <a:lstStyle/>
          <a:p>
            <a:pPr marL="342900" indent="-342900" algn="just">
              <a:buSzPct val="130000"/>
              <a:buFont typeface="Wingdings 2" pitchFamily="18" charset="2"/>
              <a:buChar char=""/>
            </a:pPr>
            <a:r>
              <a:rPr lang="ru-RU" i="1" dirty="0" smtClean="0">
                <a:solidFill>
                  <a:schemeClr val="accent5">
                    <a:lumMod val="60000"/>
                    <a:lumOff val="40000"/>
                  </a:schemeClr>
                </a:solidFill>
                <a:effectLst>
                  <a:outerShdw blurRad="38100" dist="38100" dir="2700000" algn="tl">
                    <a:srgbClr val="000000">
                      <a:alpha val="43137"/>
                    </a:srgbClr>
                  </a:outerShdw>
                </a:effectLst>
              </a:rPr>
              <a:t>     Батько</a:t>
            </a:r>
            <a:r>
              <a:rPr lang="ru-RU" i="1" dirty="0">
                <a:solidFill>
                  <a:schemeClr val="accent5">
                    <a:lumMod val="60000"/>
                    <a:lumOff val="40000"/>
                  </a:schemeClr>
                </a:solidFill>
                <a:effectLst>
                  <a:outerShdw blurRad="38100" dist="38100" dir="2700000" algn="tl">
                    <a:srgbClr val="000000">
                      <a:alpha val="43137"/>
                    </a:srgbClr>
                  </a:outerShdw>
                </a:effectLst>
              </a:rPr>
              <a:t>, Юліан Кобилянський</a:t>
            </a:r>
            <a:r>
              <a:rPr lang="ru-RU" dirty="0"/>
              <a:t>, народився на Галичині. Він належав до шляхетського роду, який мав свій герб і походив з Наддніпрянщини. Проте папери про шляхетство з легковажної руки Якова Кобилянського (батька Юліана і діда Ольги Кобилянської) не були нотаріально підтверджені, бо він вважав, що синові </a:t>
            </a:r>
            <a:r>
              <a:rPr lang="ru-RU" dirty="0" smtClean="0"/>
              <a:t>буде </a:t>
            </a:r>
            <a:r>
              <a:rPr lang="ru-RU" dirty="0"/>
              <a:t>достатньо його розумної голови для заробітку. </a:t>
            </a:r>
            <a:endParaRPr lang="ru-RU" dirty="0" smtClean="0"/>
          </a:p>
          <a:p>
            <a:pPr algn="just"/>
            <a:r>
              <a:rPr lang="ru-RU" dirty="0" smtClean="0"/>
              <a:t>Так </a:t>
            </a:r>
            <a:r>
              <a:rPr lang="uk-UA" dirty="0" smtClean="0"/>
              <a:t>і сталося в 14 років Юліан залишився сиротою, з часом він дослужився до посади урядовця, тож дітей батько виховуввав у любові до праці. Був людиною суворою, проте справедливою.</a:t>
            </a:r>
          </a:p>
          <a:p>
            <a:pPr algn="just"/>
            <a:endParaRPr lang="ru-RU" dirty="0" smtClean="0"/>
          </a:p>
          <a:p>
            <a:pPr marL="342900" indent="-342900" algn="just">
              <a:buSzPct val="130000"/>
              <a:buFont typeface="Wingdings 2" pitchFamily="18" charset="2"/>
              <a:buChar char=""/>
            </a:pPr>
            <a:r>
              <a:rPr lang="ru-RU" i="1" dirty="0" smtClean="0">
                <a:solidFill>
                  <a:schemeClr val="accent5">
                    <a:lumMod val="60000"/>
                    <a:lumOff val="40000"/>
                  </a:schemeClr>
                </a:solidFill>
                <a:effectLst>
                  <a:outerShdw blurRad="38100" dist="38100" dir="2700000" algn="tl">
                    <a:srgbClr val="000000">
                      <a:alpha val="43137"/>
                    </a:srgbClr>
                  </a:outerShdw>
                </a:effectLst>
              </a:rPr>
              <a:t>     Мати</a:t>
            </a:r>
            <a:r>
              <a:rPr lang="ru-RU" i="1" dirty="0">
                <a:solidFill>
                  <a:schemeClr val="accent5">
                    <a:lumMod val="60000"/>
                    <a:lumOff val="40000"/>
                  </a:schemeClr>
                </a:solidFill>
                <a:effectLst>
                  <a:outerShdw blurRad="38100" dist="38100" dir="2700000" algn="tl">
                    <a:srgbClr val="000000">
                      <a:alpha val="43137"/>
                    </a:srgbClr>
                  </a:outerShdw>
                </a:effectLst>
              </a:rPr>
              <a:t>, Марія Вернер</a:t>
            </a:r>
            <a:r>
              <a:rPr lang="ru-RU" dirty="0"/>
              <a:t>, походила з німецької родини. Її родичем був відомий німецький поет-романтик </a:t>
            </a:r>
            <a:r>
              <a:rPr lang="ru-RU" dirty="0">
                <a:solidFill>
                  <a:schemeClr val="bg1">
                    <a:lumMod val="25000"/>
                    <a:lumOff val="75000"/>
                  </a:schemeClr>
                </a:solidFill>
              </a:rPr>
              <a:t>Захарій Вернер</a:t>
            </a:r>
            <a:r>
              <a:rPr lang="ru-RU" dirty="0"/>
              <a:t>. Будучи спольщеною німкенею, з любові до свого чоловіка Марія Вернер вивчила українську мову, прийняла греко-католицьку віру та виховувала усіх дітей у пошані та любові до українства.</a:t>
            </a:r>
          </a:p>
          <a:p>
            <a:endParaRPr lang="uk-UA" dirty="0"/>
          </a:p>
        </p:txBody>
      </p:sp>
      <p:sp>
        <p:nvSpPr>
          <p:cNvPr id="3" name="Title 2"/>
          <p:cNvSpPr>
            <a:spLocks noGrp="1"/>
          </p:cNvSpPr>
          <p:nvPr>
            <p:ph type="title"/>
          </p:nvPr>
        </p:nvSpPr>
        <p:spPr>
          <a:xfrm>
            <a:off x="2473424" y="836712"/>
            <a:ext cx="4114800" cy="701040"/>
          </a:xfrm>
        </p:spPr>
        <p:txBody>
          <a:bodyPr/>
          <a:lstStyle/>
          <a:p>
            <a:r>
              <a:rPr lang="uk-UA" dirty="0" smtClean="0"/>
              <a:t>Родина Кобилянських</a:t>
            </a:r>
            <a:endParaRPr lang="uk-UA" dirty="0"/>
          </a:p>
        </p:txBody>
      </p:sp>
      <p:pic>
        <p:nvPicPr>
          <p:cNvPr id="4" name="Picture 3"/>
          <p:cNvPicPr>
            <a:picLocks noChangeAspect="1" noChangeArrowheads="1"/>
          </p:cNvPicPr>
          <p:nvPr/>
        </p:nvPicPr>
        <p:blipFill>
          <a:blip r:embed="rId2" cstate="print"/>
          <a:srcRect/>
          <a:stretch>
            <a:fillRect/>
          </a:stretch>
        </p:blipFill>
        <p:spPr bwMode="auto">
          <a:xfrm>
            <a:off x="6372200" y="2060848"/>
            <a:ext cx="2130003" cy="2630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588224" y="5661248"/>
            <a:ext cx="1790170" cy="369332"/>
          </a:xfrm>
          <a:prstGeom prst="rect">
            <a:avLst/>
          </a:prstGeom>
          <a:solidFill>
            <a:schemeClr val="bg1">
              <a:lumMod val="90000"/>
              <a:lumOff val="10000"/>
            </a:schemeClr>
          </a:solidFill>
        </p:spPr>
        <p:txBody>
          <a:bodyPr wrap="none" rtlCol="0">
            <a:spAutoFit/>
          </a:bodyPr>
          <a:lstStyle/>
          <a:p>
            <a:r>
              <a:rPr lang="uk-UA" i="1" dirty="0" smtClean="0">
                <a:solidFill>
                  <a:schemeClr val="bg1">
                    <a:lumMod val="25000"/>
                    <a:lumOff val="75000"/>
                  </a:schemeClr>
                </a:solidFill>
              </a:rPr>
              <a:t>Захарій Вернер</a:t>
            </a:r>
            <a:endParaRPr lang="uk-UA" i="1" dirty="0">
              <a:solidFill>
                <a:schemeClr val="bg1">
                  <a:lumMod val="25000"/>
                  <a:lumOff val="75000"/>
                </a:schemeClr>
              </a:solidFill>
            </a:endParaRPr>
          </a:p>
        </p:txBody>
      </p:sp>
    </p:spTree>
    <p:extLst>
      <p:ext uri="{BB962C8B-B14F-4D97-AF65-F5344CB8AC3E}">
        <p14:creationId xmlns:p14="http://schemas.microsoft.com/office/powerpoint/2010/main" val="17704080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lgn="just">
              <a:buSzPct val="130000"/>
              <a:buFont typeface="Wingdings 2" pitchFamily="18" charset="2"/>
              <a:buChar char=""/>
            </a:pPr>
            <a:r>
              <a:rPr lang="uk-UA" dirty="0" smtClean="0"/>
              <a:t>     Уся родина Кобилянських була музично обдарованою. Батько мав прекрасний музичний слух і володів чудовим сопрано, як і Ольга. Брат Максим віртуозно грав на скрипці, Володимир – на гуслях, а Степан, Юліан та Олександр мали чудові голоси. Ольга. Як і її сестра Євгенія, грала на фотрепіано, а також </a:t>
            </a:r>
            <a:r>
              <a:rPr lang="uk-UA" i="1" dirty="0" smtClean="0">
                <a:solidFill>
                  <a:schemeClr val="accent5">
                    <a:lumMod val="60000"/>
                    <a:lumOff val="40000"/>
                  </a:schemeClr>
                </a:solidFill>
                <a:effectLst>
                  <a:outerShdw blurRad="38100" dist="38100" dir="2700000" algn="tl">
                    <a:srgbClr val="000000">
                      <a:alpha val="43137"/>
                    </a:srgbClr>
                  </a:outerShdw>
                </a:effectLst>
              </a:rPr>
              <a:t>дримбі й цитрі</a:t>
            </a:r>
            <a:r>
              <a:rPr lang="uk-UA" dirty="0" smtClean="0"/>
              <a:t>, що були її улюбленими інструментами. </a:t>
            </a:r>
            <a:endParaRPr lang="uk-UA" dirty="0"/>
          </a:p>
        </p:txBody>
      </p:sp>
      <p:sp>
        <p:nvSpPr>
          <p:cNvPr id="3" name="Title 2"/>
          <p:cNvSpPr>
            <a:spLocks noGrp="1"/>
          </p:cNvSpPr>
          <p:nvPr>
            <p:ph type="title"/>
          </p:nvPr>
        </p:nvSpPr>
        <p:spPr/>
        <p:txBody>
          <a:bodyPr/>
          <a:lstStyle/>
          <a:p>
            <a:r>
              <a:rPr lang="ru-RU" dirty="0"/>
              <a:t>Спадкова обдарованість усіх членів родини</a:t>
            </a:r>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688" y="4077071"/>
            <a:ext cx="2381250" cy="1590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interfolk.de/zith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4509119"/>
            <a:ext cx="2397424" cy="1243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44207" y="5989966"/>
            <a:ext cx="1010213" cy="369332"/>
          </a:xfrm>
          <a:prstGeom prst="rect">
            <a:avLst/>
          </a:prstGeom>
          <a:noFill/>
        </p:spPr>
        <p:txBody>
          <a:bodyPr wrap="none" rtlCol="0">
            <a:spAutoFit/>
          </a:bodyPr>
          <a:lstStyle/>
          <a:p>
            <a:r>
              <a:rPr lang="uk-UA" dirty="0" smtClean="0"/>
              <a:t>Дримба</a:t>
            </a:r>
            <a:endParaRPr lang="uk-UA" dirty="0"/>
          </a:p>
        </p:txBody>
      </p:sp>
      <p:sp>
        <p:nvSpPr>
          <p:cNvPr id="7" name="TextBox 6"/>
          <p:cNvSpPr txBox="1"/>
          <p:nvPr/>
        </p:nvSpPr>
        <p:spPr>
          <a:xfrm>
            <a:off x="1979712" y="5989966"/>
            <a:ext cx="1008112" cy="369332"/>
          </a:xfrm>
          <a:prstGeom prst="rect">
            <a:avLst/>
          </a:prstGeom>
          <a:noFill/>
        </p:spPr>
        <p:txBody>
          <a:bodyPr vert="horz" wrap="square" rtlCol="0" anchor="ctr">
            <a:spAutoFit/>
          </a:bodyPr>
          <a:lstStyle/>
          <a:p>
            <a:r>
              <a:rPr lang="uk-UA" dirty="0" smtClean="0"/>
              <a:t>Цитра</a:t>
            </a:r>
            <a:endParaRPr lang="uk-UA" dirty="0"/>
          </a:p>
        </p:txBody>
      </p:sp>
    </p:spTree>
    <p:extLst>
      <p:ext uri="{BB962C8B-B14F-4D97-AF65-F5344CB8AC3E}">
        <p14:creationId xmlns:p14="http://schemas.microsoft.com/office/powerpoint/2010/main" val="3734341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844824"/>
            <a:ext cx="8229600" cy="4752528"/>
          </a:xfrm>
        </p:spPr>
        <p:txBody>
          <a:bodyPr>
            <a:normAutofit fontScale="55000" lnSpcReduction="20000"/>
          </a:bodyPr>
          <a:lstStyle/>
          <a:p>
            <a:pPr marL="457200" indent="-457200" algn="just">
              <a:buSzPct val="130000"/>
              <a:buFont typeface="Wingdings 2" pitchFamily="18" charset="2"/>
              <a:buChar char=""/>
            </a:pPr>
            <a:r>
              <a:rPr lang="uk-UA" sz="3000" dirty="0" smtClean="0"/>
              <a:t>    Прихід </a:t>
            </a:r>
            <a:r>
              <a:rPr lang="uk-UA" sz="3000" dirty="0"/>
              <a:t>в українську літературу талановитої письменниці був своєрідним подвигом її високого духу. Дитинство і юність вона Провела в досить обмеженому спілкуванні з українським світом. Коли зрідка зринало «руське» слово в гурті дітвори, то ровесники з німецьких, румунських і польських родин сприймали його як мужицьке, з насмішкою. Про свою національну приналежність дівчина мала уявлення від батька, бо зростала в маленькому містечку Гура-Гумора, Кім-полунзького повіту, яке зараз знаходиться на території Румунії</a:t>
            </a:r>
            <a:r>
              <a:rPr lang="uk-UA" sz="3000" dirty="0" smtClean="0"/>
              <a:t>.</a:t>
            </a:r>
          </a:p>
          <a:p>
            <a:pPr algn="just"/>
            <a:endParaRPr lang="uk-UA" sz="3000" dirty="0"/>
          </a:p>
          <a:p>
            <a:pPr marL="457200" indent="-457200" algn="just">
              <a:buSzPct val="130000"/>
              <a:buFont typeface="Wingdings 2" pitchFamily="18" charset="2"/>
              <a:buChar char=""/>
            </a:pPr>
            <a:r>
              <a:rPr lang="uk-UA" sz="3000" dirty="0" smtClean="0"/>
              <a:t>    Саме </a:t>
            </a:r>
            <a:r>
              <a:rPr lang="uk-UA" sz="3000" dirty="0"/>
              <a:t>тут 27 листопада 1863 року в родині урядовця із середнім достатком Юліана Кобилянського народилася майбутня пись­менниця. Ольга була четвертою дитиною в сім’ї, після неї народилися ще два брати й сестра. Звичайно, така багатодітна сім’я вимагала коштів, і батькові доводилося багато працювати. </a:t>
            </a:r>
            <a:r>
              <a:rPr lang="uk-UA" sz="3000" dirty="0" smtClean="0"/>
              <a:t>Сім’я </a:t>
            </a:r>
            <a:r>
              <a:rPr lang="uk-UA" sz="3000" dirty="0"/>
              <a:t>Юліана Кобилянського часто переїжджала через пере­ведення його по службі</a:t>
            </a:r>
            <a:r>
              <a:rPr lang="uk-UA" sz="3000" dirty="0" smtClean="0"/>
              <a:t>.</a:t>
            </a:r>
            <a:r>
              <a:rPr lang="uk-UA" sz="3200" dirty="0"/>
              <a:t> Ольга закінчила чотири класи початкової школи, в якій на­вчання велося виключно німецькою мовою. Щоб дитина воло­діла рідною мовою, батько винайняв приватну вчительку, яка за шість місяців навчила дівчинку «писати, читати, граматики небагато».</a:t>
            </a:r>
            <a:r>
              <a:rPr lang="uk-UA" sz="3000" dirty="0" smtClean="0"/>
              <a:t> </a:t>
            </a:r>
            <a:r>
              <a:rPr lang="uk-UA" sz="3000" dirty="0"/>
              <a:t>Довелося жити в кількох містечках кар­патського Передгір’я — Сучаві, Садгорі, а згодом у Кімполунзі.</a:t>
            </a:r>
          </a:p>
          <a:p>
            <a:pPr algn="just"/>
            <a:endParaRPr lang="uk-UA" dirty="0"/>
          </a:p>
        </p:txBody>
      </p:sp>
      <p:sp>
        <p:nvSpPr>
          <p:cNvPr id="3" name="Title 2"/>
          <p:cNvSpPr>
            <a:spLocks noGrp="1"/>
          </p:cNvSpPr>
          <p:nvPr>
            <p:ph type="title"/>
          </p:nvPr>
        </p:nvSpPr>
        <p:spPr>
          <a:xfrm>
            <a:off x="1907704" y="620688"/>
            <a:ext cx="5616624" cy="1008112"/>
          </a:xfrm>
        </p:spPr>
        <p:txBody>
          <a:bodyPr>
            <a:normAutofit/>
          </a:bodyPr>
          <a:lstStyle/>
          <a:p>
            <a:r>
              <a:rPr lang="ru-RU" dirty="0"/>
              <a:t>Народження четвертої дитини – </a:t>
            </a:r>
            <a:r>
              <a:rPr lang="ru-RU" dirty="0" smtClean="0"/>
              <a:t>першої </a:t>
            </a:r>
            <a:r>
              <a:rPr lang="ru-RU" dirty="0"/>
              <a:t>доньки та майбутньої письменниці.</a:t>
            </a:r>
          </a:p>
        </p:txBody>
      </p:sp>
    </p:spTree>
    <p:extLst>
      <p:ext uri="{BB962C8B-B14F-4D97-AF65-F5344CB8AC3E}">
        <p14:creationId xmlns:p14="http://schemas.microsoft.com/office/powerpoint/2010/main" val="31287826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uk-UA" dirty="0"/>
              <a:t>Знайомство із Миколою </a:t>
            </a:r>
            <a:r>
              <a:rPr lang="uk-UA" dirty="0" smtClean="0"/>
              <a:t>Устияновичем</a:t>
            </a:r>
            <a:endParaRPr lang="uk-UA" dirty="0"/>
          </a:p>
        </p:txBody>
      </p:sp>
      <p:pic>
        <p:nvPicPr>
          <p:cNvPr id="4" name="Content Placeholder 3"/>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2348880"/>
            <a:ext cx="2388972" cy="33843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552" y="2852936"/>
            <a:ext cx="5184576" cy="2031325"/>
          </a:xfrm>
          <a:prstGeom prst="rect">
            <a:avLst/>
          </a:prstGeom>
          <a:noFill/>
        </p:spPr>
        <p:txBody>
          <a:bodyPr wrap="square" rtlCol="0">
            <a:spAutoFit/>
          </a:bodyPr>
          <a:lstStyle/>
          <a:p>
            <a:pPr marL="285750" indent="-285750" algn="just">
              <a:buSzPct val="130000"/>
              <a:buFont typeface="Wingdings 2" pitchFamily="18" charset="2"/>
              <a:buChar char=""/>
            </a:pPr>
            <a:r>
              <a:rPr lang="ru-RU" dirty="0" smtClean="0"/>
              <a:t>    Через п'ять років після її народження батька переводять до Сучави. Там Ольга Кобилянська знайомиться з українським письменником Миколою Устияновичем. Так  між родинами зароджуються приятельські стосунки, які триватимуть у майбутньому до кінця життя письменниці. </a:t>
            </a:r>
            <a:endParaRPr lang="ru-RU" dirty="0"/>
          </a:p>
        </p:txBody>
      </p:sp>
    </p:spTree>
    <p:extLst>
      <p:ext uri="{BB962C8B-B14F-4D97-AF65-F5344CB8AC3E}">
        <p14:creationId xmlns:p14="http://schemas.microsoft.com/office/powerpoint/2010/main" val="31716975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59832" y="2175598"/>
            <a:ext cx="5915000" cy="4288496"/>
          </a:xfrm>
        </p:spPr>
        <p:txBody>
          <a:bodyPr>
            <a:normAutofit lnSpcReduction="10000"/>
          </a:bodyPr>
          <a:lstStyle/>
          <a:p>
            <a:pPr marL="342900" indent="-342900" algn="just">
              <a:buSzPct val="130000"/>
              <a:buFont typeface="Wingdings 2" pitchFamily="18" charset="2"/>
              <a:buChar char=""/>
            </a:pPr>
            <a:r>
              <a:rPr lang="uk-UA" i="1" dirty="0" smtClean="0">
                <a:effectLst>
                  <a:outerShdw blurRad="38100" dist="38100" dir="2700000" algn="tl">
                    <a:srgbClr val="000000">
                      <a:alpha val="43137"/>
                    </a:srgbClr>
                  </a:outerShdw>
                </a:effectLst>
              </a:rPr>
              <a:t>  </a:t>
            </a:r>
            <a:r>
              <a:rPr lang="uk-UA" i="1" dirty="0" smtClean="0">
                <a:solidFill>
                  <a:schemeClr val="accent5"/>
                </a:solidFill>
                <a:effectLst>
                  <a:outerShdw blurRad="38100" dist="38100" dir="2700000" algn="tl">
                    <a:srgbClr val="000000">
                      <a:alpha val="43137"/>
                    </a:srgbClr>
                  </a:outerShdw>
                </a:effectLst>
              </a:rPr>
              <a:t>«</a:t>
            </a:r>
            <a:r>
              <a:rPr lang="uk-UA" i="1" dirty="0">
                <a:solidFill>
                  <a:schemeClr val="accent5"/>
                </a:solidFill>
                <a:effectLst>
                  <a:outerShdw blurRad="38100" dist="38100" dir="2700000" algn="tl">
                    <a:srgbClr val="000000">
                      <a:alpha val="43137"/>
                    </a:srgbClr>
                  </a:outerShdw>
                </a:effectLst>
              </a:rPr>
              <a:t>Межи моїми ровесницями і </a:t>
            </a:r>
            <a:r>
              <a:rPr lang="uk-UA" i="1" dirty="0" smtClean="0">
                <a:solidFill>
                  <a:schemeClr val="accent5"/>
                </a:solidFill>
                <a:effectLst>
                  <a:outerShdw blurRad="38100" dist="38100" dir="2700000" algn="tl">
                    <a:srgbClr val="000000">
                      <a:alpha val="43137"/>
                    </a:srgbClr>
                  </a:outerShdw>
                </a:effectLst>
              </a:rPr>
              <a:t>знайомими</a:t>
            </a:r>
            <a:r>
              <a:rPr lang="uk-UA" i="1" dirty="0">
                <a:solidFill>
                  <a:schemeClr val="accent5"/>
                </a:solidFill>
                <a:effectLst>
                  <a:outerShdw blurRad="38100" dist="38100" dir="2700000" algn="tl">
                    <a:srgbClr val="000000">
                      <a:alpha val="43137"/>
                    </a:srgbClr>
                  </a:outerShdw>
                </a:effectLst>
              </a:rPr>
              <a:t>, котрих в мене було небагато, не було жодної, котрій я б була могла відкрити свою душу з її тайнами. Їх ідеал був мужчина і заміжжя, тут вже все кінчалося. Мені хотілося більше. Мені хотілось широкого образовання, і науки, і ширшої арени діяльності», — пише вона в своїй автобіографії. </a:t>
            </a:r>
            <a:endParaRPr lang="uk-UA" i="1" dirty="0" smtClean="0">
              <a:solidFill>
                <a:schemeClr val="accent5"/>
              </a:solidFill>
              <a:effectLst>
                <a:outerShdw blurRad="38100" dist="38100" dir="2700000" algn="tl">
                  <a:srgbClr val="000000">
                    <a:alpha val="43137"/>
                  </a:srgbClr>
                </a:outerShdw>
              </a:effectLst>
            </a:endParaRPr>
          </a:p>
          <a:p>
            <a:pPr algn="just"/>
            <a:r>
              <a:rPr lang="uk-UA" dirty="0" smtClean="0"/>
              <a:t>Середовище в якому виросла письменниця, виховувало дівчину лише для майбутнього родини: початкова школа, трохи музики та «добрих манер».  Про це Кобилянська розповідає у повісті «Царівна».</a:t>
            </a:r>
            <a:endParaRPr lang="uk-UA" dirty="0"/>
          </a:p>
        </p:txBody>
      </p:sp>
      <p:sp>
        <p:nvSpPr>
          <p:cNvPr id="3" name="Title 2"/>
          <p:cNvSpPr>
            <a:spLocks noGrp="1"/>
          </p:cNvSpPr>
          <p:nvPr>
            <p:ph type="title"/>
          </p:nvPr>
        </p:nvSpPr>
        <p:spPr/>
        <p:txBody>
          <a:bodyPr/>
          <a:lstStyle/>
          <a:p>
            <a:r>
              <a:rPr lang="ru-RU" dirty="0"/>
              <a:t>Виховання Ольги, як майбутньої дружини</a:t>
            </a:r>
            <a:endParaRPr lang="uk-U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766" y="2420888"/>
            <a:ext cx="2176264" cy="33658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7314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9512" y="1772816"/>
            <a:ext cx="6923112" cy="4968552"/>
          </a:xfrm>
        </p:spPr>
        <p:txBody>
          <a:bodyPr>
            <a:normAutofit fontScale="85000" lnSpcReduction="10000"/>
          </a:bodyPr>
          <a:lstStyle/>
          <a:p>
            <a:pPr marL="342900" indent="-342900" algn="just">
              <a:lnSpc>
                <a:spcPct val="120000"/>
              </a:lnSpc>
              <a:buSzPct val="130000"/>
              <a:buFont typeface="Wingdings 2" pitchFamily="18" charset="2"/>
              <a:buChar char=""/>
            </a:pPr>
            <a:r>
              <a:rPr lang="uk-UA" dirty="0" smtClean="0"/>
              <a:t>    </a:t>
            </a:r>
            <a:r>
              <a:rPr lang="uk-UA" dirty="0" smtClean="0"/>
              <a:t>Чим </a:t>
            </a:r>
            <a:r>
              <a:rPr lang="uk-UA" dirty="0"/>
              <a:t>тільки не займалася, що тільки не </a:t>
            </a:r>
            <a:r>
              <a:rPr lang="uk-UA" dirty="0" smtClean="0"/>
              <a:t>студіювала </a:t>
            </a:r>
            <a:r>
              <a:rPr lang="uk-UA" dirty="0"/>
              <a:t>майбутня письменниця — і то при скрутних матеріальних обставинах батьків, будучи постійно хатньою робітницею... </a:t>
            </a:r>
            <a:r>
              <a:rPr lang="uk-UA" i="1" dirty="0">
                <a:solidFill>
                  <a:schemeClr val="accent5">
                    <a:lumMod val="60000"/>
                    <a:lumOff val="40000"/>
                  </a:schemeClr>
                </a:solidFill>
                <a:effectLst>
                  <a:outerShdw blurRad="38100" dist="38100" dir="2700000" algn="tl">
                    <a:srgbClr val="000000">
                      <a:alpha val="43137"/>
                    </a:srgbClr>
                  </a:outerShdw>
                </a:effectLst>
              </a:rPr>
              <a:t>Вона за-хоплювалася малюванням, музикою (добре грала на піаніно), </a:t>
            </a:r>
            <a:r>
              <a:rPr lang="uk-UA" i="1" dirty="0" smtClean="0">
                <a:solidFill>
                  <a:schemeClr val="accent5">
                    <a:lumMod val="60000"/>
                    <a:lumOff val="40000"/>
                  </a:schemeClr>
                </a:solidFill>
                <a:effectLst>
                  <a:outerShdw blurRad="38100" dist="38100" dir="2700000" algn="tl">
                    <a:srgbClr val="000000">
                      <a:alpha val="43137"/>
                    </a:srgbClr>
                  </a:outerShdw>
                </a:effectLst>
              </a:rPr>
              <a:t>кінним спортом</a:t>
            </a:r>
            <a:r>
              <a:rPr lang="uk-UA" i="1" dirty="0">
                <a:solidFill>
                  <a:schemeClr val="accent5">
                    <a:lumMod val="60000"/>
                    <a:lumOff val="40000"/>
                  </a:schemeClr>
                </a:solidFill>
                <a:effectLst>
                  <a:outerShdw blurRad="38100" dist="38100" dir="2700000" algn="tl">
                    <a:srgbClr val="000000">
                      <a:alpha val="43137"/>
                    </a:srgbClr>
                  </a:outerShdw>
                </a:effectLst>
              </a:rPr>
              <a:t>, брала участь в аматорських виставах, навіть мала намір спробувати щастя на професійній сцені. </a:t>
            </a:r>
            <a:r>
              <a:rPr lang="uk-UA" dirty="0"/>
              <a:t>Над усе любила природу, серцем відчувала її. Пішо і кінно робила мандрівки в гори, де шукала едельвейсів — і знаходила! Вона відвідувала старовинні фортеці й монастирі в Сучаві, Молдавиці й Путні, її вабили культурні центри Галичини, Буковини, Наддніпрянської України, слов'янських країн, хоча обставини життя не давали змоги в далеких подорожах роз¬ширювати свій кругозір. Душа рвалася у світ, до людей, а життя </a:t>
            </a:r>
            <a:r>
              <a:rPr lang="uk-UA" dirty="0" smtClean="0"/>
              <a:t>змушувало </a:t>
            </a:r>
            <a:r>
              <a:rPr lang="uk-UA" dirty="0"/>
              <a:t>молоду дівчину, а згодом і письменницю </a:t>
            </a:r>
            <a:r>
              <a:rPr lang="uk-UA" dirty="0" smtClean="0"/>
              <a:t>обмежувати себе, </a:t>
            </a:r>
            <a:r>
              <a:rPr lang="uk-UA" dirty="0"/>
              <a:t>бути домашньою господинею і тільки у вузьких проміжках часу займатися улюбленою справою — літературою.</a:t>
            </a:r>
          </a:p>
          <a:p>
            <a:pPr algn="just">
              <a:buSzPct val="130000"/>
            </a:pPr>
            <a:endParaRPr lang="uk-UA" dirty="0"/>
          </a:p>
        </p:txBody>
      </p:sp>
      <p:sp>
        <p:nvSpPr>
          <p:cNvPr id="3" name="Title 2"/>
          <p:cNvSpPr>
            <a:spLocks noGrp="1"/>
          </p:cNvSpPr>
          <p:nvPr>
            <p:ph type="title"/>
          </p:nvPr>
        </p:nvSpPr>
        <p:spPr>
          <a:xfrm>
            <a:off x="2483768" y="764704"/>
            <a:ext cx="4114800" cy="701040"/>
          </a:xfrm>
        </p:spPr>
        <p:txBody>
          <a:bodyPr/>
          <a:lstStyle/>
          <a:p>
            <a:r>
              <a:rPr lang="uk-UA" dirty="0" smtClean="0"/>
              <a:t>Нестиримне бажання до розвитку</a:t>
            </a:r>
            <a:endParaRPr lang="uk-UA"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2492896"/>
            <a:ext cx="1872208" cy="2804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5729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9512" y="2276872"/>
            <a:ext cx="6552728" cy="3744416"/>
          </a:xfrm>
        </p:spPr>
        <p:txBody>
          <a:bodyPr>
            <a:normAutofit/>
          </a:bodyPr>
          <a:lstStyle/>
          <a:p>
            <a:pPr marL="342900" indent="-342900" algn="just">
              <a:lnSpc>
                <a:spcPct val="120000"/>
              </a:lnSpc>
              <a:buSzPct val="130000"/>
              <a:buFont typeface="Wingdings 2" pitchFamily="18" charset="2"/>
              <a:buChar char=""/>
            </a:pPr>
            <a:r>
              <a:rPr lang="uk-UA" dirty="0" smtClean="0"/>
              <a:t>    </a:t>
            </a:r>
            <a:r>
              <a:rPr lang="uk-UA" dirty="0"/>
              <a:t>Та дівчина бажає розвиватися й далі, але як? Книжок не вистачає, тоді вона береться за рукоділля – вишиває скатертину, щоб продати, а на виручені гроші купити книжок.</a:t>
            </a:r>
          </a:p>
          <a:p>
            <a:pPr marL="342900" indent="-342900" algn="just">
              <a:lnSpc>
                <a:spcPct val="120000"/>
              </a:lnSpc>
              <a:buSzPct val="130000"/>
              <a:buFont typeface="Wingdings 2" pitchFamily="18" charset="2"/>
              <a:buChar char=""/>
            </a:pPr>
            <a:endParaRPr lang="uk-UA" dirty="0"/>
          </a:p>
          <a:p>
            <a:pPr algn="just">
              <a:lnSpc>
                <a:spcPct val="120000"/>
              </a:lnSpc>
              <a:buSzPct val="130000"/>
            </a:pPr>
            <a:endParaRPr lang="uk-UA" i="1" dirty="0" smtClean="0">
              <a:solidFill>
                <a:schemeClr val="accent5">
                  <a:lumMod val="60000"/>
                  <a:lumOff val="40000"/>
                </a:schemeClr>
              </a:solidFill>
              <a:effectLst>
                <a:outerShdw blurRad="38100" dist="38100" dir="2700000" algn="tl">
                  <a:srgbClr val="000000">
                    <a:alpha val="43137"/>
                  </a:srgbClr>
                </a:outerShdw>
              </a:effectLst>
            </a:endParaRPr>
          </a:p>
          <a:p>
            <a:pPr algn="just">
              <a:lnSpc>
                <a:spcPct val="120000"/>
              </a:lnSpc>
              <a:buSzPct val="130000"/>
            </a:pPr>
            <a:endParaRPr lang="uk-UA" i="1" dirty="0">
              <a:solidFill>
                <a:schemeClr val="accent5">
                  <a:lumMod val="60000"/>
                  <a:lumOff val="40000"/>
                </a:schemeClr>
              </a:solidFill>
              <a:effectLst>
                <a:outerShdw blurRad="38100" dist="38100" dir="2700000" algn="tl">
                  <a:srgbClr val="000000">
                    <a:alpha val="43137"/>
                  </a:srgbClr>
                </a:outerShdw>
              </a:effectLst>
            </a:endParaRPr>
          </a:p>
          <a:p>
            <a:pPr algn="just">
              <a:lnSpc>
                <a:spcPct val="120000"/>
              </a:lnSpc>
              <a:buSzPct val="130000"/>
            </a:pPr>
            <a:endParaRPr lang="uk-UA" i="1" dirty="0" smtClean="0">
              <a:solidFill>
                <a:schemeClr val="accent5">
                  <a:lumMod val="60000"/>
                  <a:lumOff val="40000"/>
                </a:schemeClr>
              </a:solidFill>
              <a:effectLst>
                <a:outerShdw blurRad="38100" dist="38100" dir="2700000" algn="tl">
                  <a:srgbClr val="000000">
                    <a:alpha val="43137"/>
                  </a:srgbClr>
                </a:outerShdw>
              </a:effectLst>
            </a:endParaRPr>
          </a:p>
          <a:p>
            <a:pPr algn="just">
              <a:lnSpc>
                <a:spcPct val="120000"/>
              </a:lnSpc>
              <a:buSzPct val="130000"/>
            </a:pPr>
            <a:endParaRPr lang="uk-UA" i="1" dirty="0">
              <a:solidFill>
                <a:schemeClr val="accent5">
                  <a:lumMod val="60000"/>
                  <a:lumOff val="40000"/>
                </a:schemeClr>
              </a:solidFill>
              <a:effectLst>
                <a:outerShdw blurRad="38100" dist="38100" dir="2700000" algn="tl">
                  <a:srgbClr val="000000">
                    <a:alpha val="43137"/>
                  </a:srgbClr>
                </a:outerShdw>
              </a:effectLst>
            </a:endParaRPr>
          </a:p>
          <a:p>
            <a:pPr marL="342900" indent="-342900" algn="just">
              <a:lnSpc>
                <a:spcPct val="120000"/>
              </a:lnSpc>
              <a:buSzPct val="130000"/>
              <a:buFont typeface="Wingdings 2" pitchFamily="18" charset="2"/>
              <a:buChar char=""/>
            </a:pPr>
            <a:endParaRPr lang="uk-UA" dirty="0"/>
          </a:p>
        </p:txBody>
      </p:sp>
      <p:sp>
        <p:nvSpPr>
          <p:cNvPr id="3" name="Title 2"/>
          <p:cNvSpPr>
            <a:spLocks noGrp="1"/>
          </p:cNvSpPr>
          <p:nvPr>
            <p:ph type="title"/>
          </p:nvPr>
        </p:nvSpPr>
        <p:spPr>
          <a:xfrm>
            <a:off x="2483768" y="764704"/>
            <a:ext cx="4114800" cy="701040"/>
          </a:xfrm>
        </p:spPr>
        <p:txBody>
          <a:bodyPr/>
          <a:lstStyle/>
          <a:p>
            <a:r>
              <a:rPr lang="uk-UA" dirty="0" smtClean="0"/>
              <a:t>Нестримне бажання до розвитку</a:t>
            </a:r>
            <a:endParaRPr lang="uk-U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772816"/>
            <a:ext cx="2133970" cy="3107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3528" y="5445224"/>
            <a:ext cx="8496944" cy="864096"/>
          </a:xfrm>
          <a:prstGeom prst="rect">
            <a:avLst/>
          </a:prstGeom>
          <a:noFill/>
        </p:spPr>
        <p:txBody>
          <a:bodyPr wrap="square" rtlCol="0">
            <a:spAutoFit/>
          </a:bodyPr>
          <a:lstStyle/>
          <a:p>
            <a:pPr algn="r"/>
            <a:r>
              <a:rPr lang="ru-RU" sz="2400" i="1" dirty="0">
                <a:solidFill>
                  <a:schemeClr val="accent5">
                    <a:lumMod val="60000"/>
                    <a:lumOff val="40000"/>
                  </a:schemeClr>
                </a:solidFill>
                <a:effectLst>
                  <a:outerShdw blurRad="38100" dist="38100" dir="2700000" algn="tl">
                    <a:srgbClr val="000000">
                      <a:alpha val="43137"/>
                    </a:srgbClr>
                  </a:outerShdw>
                </a:effectLst>
              </a:rPr>
              <a:t>«Бувають хвилини, бувають години, коли мені здається, що я </a:t>
            </a:r>
            <a:r>
              <a:rPr lang="ru-RU" sz="2400" i="1" dirty="0" smtClean="0">
                <a:solidFill>
                  <a:schemeClr val="accent5">
                    <a:lumMod val="60000"/>
                    <a:lumOff val="40000"/>
                  </a:schemeClr>
                </a:solidFill>
                <a:effectLst>
                  <a:outerShdw blurRad="38100" dist="38100" dir="2700000" algn="tl">
                    <a:srgbClr val="000000">
                      <a:alpha val="43137"/>
                    </a:srgbClr>
                  </a:outerShdw>
                </a:effectLst>
              </a:rPr>
              <a:t>божеволію</a:t>
            </a:r>
            <a:r>
              <a:rPr lang="ru-RU" sz="2400" i="1" dirty="0">
                <a:solidFill>
                  <a:schemeClr val="accent5">
                    <a:lumMod val="60000"/>
                    <a:lumOff val="40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9873509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199</TotalTime>
  <Words>1584</Words>
  <Application>Microsoft Office PowerPoint</Application>
  <PresentationFormat>On-screen Show (4:3)</PresentationFormat>
  <Paragraphs>58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BlackTie</vt:lpstr>
      <vt:lpstr>PowerPoint Presentation</vt:lpstr>
      <vt:lpstr>План</vt:lpstr>
      <vt:lpstr>Родина Кобилянських</vt:lpstr>
      <vt:lpstr>Спадкова обдарованість усіх членів родини</vt:lpstr>
      <vt:lpstr>Народження четвертої дитини – першої доньки та майбутньої письменниці.</vt:lpstr>
      <vt:lpstr>Знайомство із Миколою Устияновичем</vt:lpstr>
      <vt:lpstr>Виховання Ольги, як майбутньої дружини</vt:lpstr>
      <vt:lpstr>Нестиримне бажання до розвитку</vt:lpstr>
      <vt:lpstr>Нестримне бажання до розвитку</vt:lpstr>
      <vt:lpstr>Виховання Ольги, як майбутньої дружини</vt:lpstr>
      <vt:lpstr>Пошук натхнення у природі буковини</vt:lpstr>
      <vt:lpstr>Дружні стосунки з Н. Кобинською та С. Окуневської. </vt:lpstr>
      <vt:lpstr>Переїзд із рідної буковини</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Владислава</dc:creator>
  <cp:lastModifiedBy>Владислава</cp:lastModifiedBy>
  <cp:revision>19</cp:revision>
  <dcterms:created xsi:type="dcterms:W3CDTF">2013-01-20T18:29:10Z</dcterms:created>
  <dcterms:modified xsi:type="dcterms:W3CDTF">2013-01-27T14:28:07Z</dcterms:modified>
</cp:coreProperties>
</file>