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7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uk.wikipedia.org/wiki/1889" TargetMode="External"/><Relationship Id="rId7" Type="http://schemas.openxmlformats.org/officeDocument/2006/relationships/hyperlink" Target="http://uk.wikipedia.org/wiki/1895" TargetMode="External"/><Relationship Id="rId12" Type="http://schemas.openxmlformats.org/officeDocument/2006/relationships/hyperlink" Target="http://uk.wikipedia.org/wiki/1904" TargetMode="External"/><Relationship Id="rId2" Type="http://schemas.openxmlformats.org/officeDocument/2006/relationships/hyperlink" Target="http://uk.wikipedia.org/wiki/18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83%D1%81%D1%8C%D0%BA%D0%BE-%D1%83%D0%BA%D1%80%D0%B0%D1%97%D0%BD%D1%81%D1%8C%D0%BA%D0%B0_%D1%80%D0%B0%D0%B4%D0%B8%D0%BA%D0%B0%D0%BB%D1%8C%D0%BD%D0%B0_%D0%BF%D0%B0%D1%80%D1%82%D1%96%D1%8F" TargetMode="External"/><Relationship Id="rId11" Type="http://schemas.openxmlformats.org/officeDocument/2006/relationships/hyperlink" Target="http://uk.wikipedia.org/wiki/%D0%A3%D0%9D%D0%94%D0%9F" TargetMode="External"/><Relationship Id="rId5" Type="http://schemas.openxmlformats.org/officeDocument/2006/relationships/hyperlink" Target="http://uk.wikipedia.org/wiki/%D0%94%D1%80%D0%B0%D0%B3%D0%BE%D0%BC%D0%B0%D0%BD%D0%BE%D0%B2_%D0%9C%D0%B8%D1%85%D0%B0%D0%B9%D0%BB%D0%BE_%D0%9F%D0%B5%D1%82%D1%80%D0%BE%D0%B2%D0%B8%D1%87" TargetMode="External"/><Relationship Id="rId10" Type="http://schemas.openxmlformats.org/officeDocument/2006/relationships/hyperlink" Target="http://uk.wikipedia.org/wiki/1899" TargetMode="External"/><Relationship Id="rId4" Type="http://schemas.openxmlformats.org/officeDocument/2006/relationships/hyperlink" Target="http://uk.wikipedia.org/wiki/1890" TargetMode="External"/><Relationship Id="rId9" Type="http://schemas.openxmlformats.org/officeDocument/2006/relationships/hyperlink" Target="http://uk.wikipedia.org/wiki/189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hyperlink" Target="http://uk.wikipedia.org/wiki/1906" TargetMode="External"/><Relationship Id="rId4" Type="http://schemas.openxmlformats.org/officeDocument/2006/relationships/hyperlink" Target="http://uk.wikipedia.org/wiki/%D0%94%D1%80%D0%B0%D0%B3%D0%BE%D0%BC%D0%B0%D0%BD%D0%BE%D0%B2_%D0%9C%D0%B8%D1%85%D0%B0%D0%B9%D0%BB%D0%BE_%D0%9F%D0%B5%D1%82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3" TargetMode="External"/><Relationship Id="rId13" Type="http://schemas.openxmlformats.org/officeDocument/2006/relationships/image" Target="../media/image16.jpeg"/><Relationship Id="rId3" Type="http://schemas.openxmlformats.org/officeDocument/2006/relationships/hyperlink" Target="http://uk.wikipedia.org/wiki/%D0%A7%D0%B5%D1%80%D0%BD%D1%96%D0%B2%D0%B5%D1%86%D1%8C%D0%BA%D0%B8%D0%B9_%D0%BD%D0%B0%D1%86%D1%96%D0%BE%D0%BD%D0%B0%D0%BB%D1%8C%D0%BD%D0%B8%D0%B9_%D1%83%D0%BD%D1%96%D0%B2%D0%B5%D1%80%D1%81%D0%B8%D1%82%D0%B5%D1%82_%D1%96%D0%BC%D0%B5%D0%BD%D1%96_%D0%AE%D1%80%D1%96%D1%8F_%D0%A4%D0%B5%D0%B4%D1%8C%D0%BA%D0%BE%D0%B2%D0%B8%D1%87%D0%B0" TargetMode="External"/><Relationship Id="rId7" Type="http://schemas.openxmlformats.org/officeDocument/2006/relationships/hyperlink" Target="http://uk.wikipedia.org/wiki/1_%D0%BB%D0%B8%D0%BF%D0%BD%D1%8F" TargetMode="External"/><Relationship Id="rId12" Type="http://schemas.openxmlformats.org/officeDocument/2006/relationships/hyperlink" Target="http://uk.wikipedia.org/wiki/%D0%A4%D1%80%D0%B0%D0%BD%D0%BA%D0%BE_%D0%86%D0%B2%D0%B0%D0%BD_%D0%AF%D0%BA%D0%BE%D0%B2%D0%B8%D1%87#cite_note-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uk.wikipedia.org/w/index.php?title=%D0%92%D1%96%D0%B4%D0%B5%D0%BD%D1%8C%D1%81%D1%8C%D0%BA%D0%B8%D0%B9_%D1%83%D0%BD%D1%96%D0%B2%D0%B5%D1%80%D1%81%D0%B8%D1%82%D0%B5%D1%82&amp;action=edit&amp;redlink=1" TargetMode="External"/><Relationship Id="rId11" Type="http://schemas.openxmlformats.org/officeDocument/2006/relationships/hyperlink" Target="http://uk.wikipedia.org/wiki/%D0%A0%D0%BE%D0%BC%D0%B0%D0%BD_(%D0%B6%D0%B0%D0%BD%D1%80)" TargetMode="External"/><Relationship Id="rId5" Type="http://schemas.openxmlformats.org/officeDocument/2006/relationships/hyperlink" Target="http://uk.wikipedia.org/wiki/%D0%92%D0%B8%D1%88%D0%B5%D0%BD%D1%81%D1%8C%D0%BA%D0%B8%D0%B9_%D0%86%D0%B2%D0%B0%D0%BD" TargetMode="External"/><Relationship Id="rId10" Type="http://schemas.openxmlformats.org/officeDocument/2006/relationships/hyperlink" Target="http://uk.wikipedia.org/wiki/%D0%AF%D2%91%D1%96%D1%87_%D0%92%D0%B0%D1%82%D1%80%D0%BE%D1%81%D0%BB%D0%B0%D0%B2" TargetMode="External"/><Relationship Id="rId4" Type="http://schemas.openxmlformats.org/officeDocument/2006/relationships/hyperlink" Target="http://uk.wikipedia.org/wiki/1891" TargetMode="External"/><Relationship Id="rId9" Type="http://schemas.openxmlformats.org/officeDocument/2006/relationships/hyperlink" Target="http://uk.wikipedia.org/wiki/%D0%A1%D0%BB%D0%B0%D0%B2%D1%96%D1%81%D1%8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k.wikipedia.org/wiki/%D0%93%D0%B0%D0%B1%D1%96%D0%BB%D1%96%D1%82%D0%B0%D1%86%D1%96%D1%8F" TargetMode="External"/><Relationship Id="rId7" Type="http://schemas.openxmlformats.org/officeDocument/2006/relationships/hyperlink" Target="http://uk.wikipedia.org/wiki/%D0%95%D0%BD%D0%B3%D0%B5%D0%BB%D1%8C%D1%81_%D0%A4%D1%80%D1%96%D0%B4%D1%80%D1%96%D1%85" TargetMode="External"/><Relationship Id="rId2" Type="http://schemas.openxmlformats.org/officeDocument/2006/relationships/hyperlink" Target="http://uk.wikipedia.org/wiki/1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B_%D0%9C%D0%B0%D1%80%D0%BA%D1%81" TargetMode="External"/><Relationship Id="rId5" Type="http://schemas.openxmlformats.org/officeDocument/2006/relationships/hyperlink" Target="http://uk.wikipedia.org/wiki/1897" TargetMode="External"/><Relationship Id="rId4" Type="http://schemas.openxmlformats.org/officeDocument/2006/relationships/hyperlink" Target="http://uk.wikipedia.org/wiki/%D0%91%D0%B0%D0%B4%D0%B5%D0%BD%D1%96_%D0%9A%D0%B0%D0%B7%D1%96%D0%BC%D1%96%D1%8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8" TargetMode="External"/><Relationship Id="rId3" Type="http://schemas.openxmlformats.org/officeDocument/2006/relationships/hyperlink" Target="http://uk.wikipedia.org/wiki/1894" TargetMode="External"/><Relationship Id="rId7" Type="http://schemas.openxmlformats.org/officeDocument/2006/relationships/hyperlink" Target="http://uk.wikipedia.org/wiki/1904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hyperlink" Target="http://uk.wikipedia.org/wiki/1899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uk.wikipedia.org/wiki/%D0%9D%D0%A2%D0%A8" TargetMode="External"/><Relationship Id="rId10" Type="http://schemas.openxmlformats.org/officeDocument/2006/relationships/hyperlink" Target="http://uk.wikipedia.org/wiki/1914" TargetMode="External"/><Relationship Id="rId4" Type="http://schemas.openxmlformats.org/officeDocument/2006/relationships/hyperlink" Target="http://uk.wikipedia.org/wiki/%D0%93%D1%80%D1%83%D1%88%D0%B5%D0%B2%D1%81%D1%8C%D0%BA%D0%B8%D0%B9_%D0%9C%D0%B8%D1%85%D0%B0%D0%B9%D0%BB%D0%BE_%D0%A1%D0%B5%D1%80%D0%B3%D1%96%D0%B9%D0%BE%D0%B2%D0%B8%D1%87" TargetMode="External"/><Relationship Id="rId9" Type="http://schemas.openxmlformats.org/officeDocument/2006/relationships/hyperlink" Target="http://uk.wikipedia.org/wiki/19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4%D0%B0%D0%BC_%D0%9C%D1%96%D1%86%D0%BA%D0%B5%D0%B2%D0%B8%D1%87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uk.wikipedia.org/wiki/1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1%82%D0%B5%D1%80%D0%B0%D1%82%D1%83%D1%80%D0%BD%D0%BE-%D0%BD%D0%B0%D1%83%D0%BA%D0%BE%D0%B2%D0%B8%D0%B9_%D0%B2%D1%96%D1%81%D0%BD%D0%B8%D0%BA" TargetMode="External"/><Relationship Id="rId5" Type="http://schemas.openxmlformats.org/officeDocument/2006/relationships/hyperlink" Target="http://uk.wikipedia.org/wiki/%D0%93%D0%BD%D0%B0%D1%82%D1%8E%D0%BA_%D0%92%D0%BE%D0%BB%D0%BE%D0%B4%D0%B8%D0%BC%D0%B8%D1%80_%D0%9C%D0%B8%D1%85%D0%B0%D0%B9%D0%BB%D0%BE%D0%B2%D0%B8%D1%87" TargetMode="External"/><Relationship Id="rId4" Type="http://schemas.openxmlformats.org/officeDocument/2006/relationships/hyperlink" Target="http://uk.wikipedia.org/wiki/%D0%93%D1%80%D1%83%D1%88%D0%B5%D0%B2%D1%81%D1%8C%D0%BA%D0%B8%D0%B9_%D0%9C%D0%B8%D1%85%D0%B0%D0%B9%D0%BB%D0%BE_%D0%A1%D0%B5%D1%80%D0%B3%D1%96%D0%B9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08" TargetMode="Externa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hyperlink" Target="http://uk.wikipedia.org/wiki/%D0%9B%D1%8C%D0%B2%D1%96%D0%B2" TargetMode="External"/><Relationship Id="rId5" Type="http://schemas.openxmlformats.org/officeDocument/2006/relationships/hyperlink" Target="http://uk.wikipedia.org/wiki/1913" TargetMode="External"/><Relationship Id="rId4" Type="http://schemas.openxmlformats.org/officeDocument/2006/relationships/hyperlink" Target="http://uk.wikipedia.org/wiki/19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k.wikipedia.org/wiki/%D0%9B%D0%B8%D1%87%D0%B0%D0%BA%D1%96%D0%B2%D1%81%D1%8C%D0%BA%D0%B8%D0%B9_%D1%86%D0%B2%D0%B8%D0%BD%D1%82%D0%B0%D1%8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2%D0%B3%D0%B5%D0%BD_%D0%9C%D0%B0%D0%BB%D0%B0%D0%BD%D1%8E%D0%BA" TargetMode="External"/><Relationship Id="rId3" Type="http://schemas.openxmlformats.org/officeDocument/2006/relationships/hyperlink" Target="http://uk.wikipedia.org/wiki/%D0%9F%D1%80%D0%BE%D0%B7%D0%B0%D1%97%D0%BA" TargetMode="External"/><Relationship Id="rId7" Type="http://schemas.openxmlformats.org/officeDocument/2006/relationships/hyperlink" Target="http://uk.wikipedia.org/wiki/%D0%92%D0%B8%D0%B4%D0%B0%D0%B2%D0%B5%D1%86%D1%8C" TargetMode="External"/><Relationship Id="rId2" Type="http://schemas.openxmlformats.org/officeDocument/2006/relationships/hyperlink" Target="http://uk.wikipedia.org/wiki/%D0%9F%D0%BE%D0%B5%D1%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F%D0%B5%D1%80%D0%B5%D0%BA%D0%BB%D0%B0%D0%B4%D0%B0%D1%87" TargetMode="External"/><Relationship Id="rId5" Type="http://schemas.openxmlformats.org/officeDocument/2006/relationships/hyperlink" Target="http://uk.wikipedia.org/wiki/%D0%9A%D1%80%D0%B8%D1%82%D0%B8%D0%BA" TargetMode="External"/><Relationship Id="rId4" Type="http://schemas.openxmlformats.org/officeDocument/2006/relationships/hyperlink" Target="http://uk.wikipedia.org/wiki/%D0%94%D1%80%D0%B0%D0%BC%D0%B0%D1%82%D1%83%D1%80%D0%B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9_%D0%86%D0%B7%D0%BC%D0%B0%D1%80%D0%B0%D0%B3%D0%B4" TargetMode="External"/><Relationship Id="rId3" Type="http://schemas.openxmlformats.org/officeDocument/2006/relationships/hyperlink" Target="http://uk.wikipedia.org/wiki/%D0%97_%D0%B2%D0%B5%D1%80%D1%88%D0%B8%D0%BD_%D1%96_%D0%BD%D0%B8%D0%B7%D0%B8%D0%BD" TargetMode="External"/><Relationship Id="rId7" Type="http://schemas.openxmlformats.org/officeDocument/2006/relationships/hyperlink" Target="http://uk.wikipedia.org/wiki/189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uk.wikipedia.org/wiki/%D0%97%D1%96%D0%B2'%D1%8F%D0%BB%D0%B5_%D0%BB%D0%B8%D1%81%D1%82%D1%8F" TargetMode="External"/><Relationship Id="rId5" Type="http://schemas.openxmlformats.org/officeDocument/2006/relationships/hyperlink" Target="http://uk.wikipedia.org/wiki/1893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uk.wikipedia.org/wiki/1887" TargetMode="External"/><Relationship Id="rId9" Type="http://schemas.openxmlformats.org/officeDocument/2006/relationships/hyperlink" Target="http://uk.wikipedia.org/wiki/18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E%D1%80%D0%B8%D1%81%D0%BB%D0%B0%D0%B2" TargetMode="External"/><Relationship Id="rId2" Type="http://schemas.openxmlformats.org/officeDocument/2006/relationships/hyperlink" Target="http://uk.wikipedia.org/wiki/%D0%9D%D0%B0%D0%B3%D1%83%D1%94%D0%B2%D0%B8%D1%87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05" TargetMode="External"/><Relationship Id="rId3" Type="http://schemas.openxmlformats.org/officeDocument/2006/relationships/hyperlink" Target="http://uk.wikipedia.org/wiki/Semper_tiro" TargetMode="External"/><Relationship Id="rId7" Type="http://schemas.openxmlformats.org/officeDocument/2006/relationships/hyperlink" Target="http://uk.wikipedia.org/wiki/1889" TargetMode="External"/><Relationship Id="rId2" Type="http://schemas.openxmlformats.org/officeDocument/2006/relationships/hyperlink" Target="http://uk.wikipedia.org/wiki/1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90" TargetMode="External"/><Relationship Id="rId5" Type="http://schemas.openxmlformats.org/officeDocument/2006/relationships/hyperlink" Target="http://uk.wikipedia.org/wiki/1887" TargetMode="External"/><Relationship Id="rId4" Type="http://schemas.openxmlformats.org/officeDocument/2006/relationships/hyperlink" Target="http://uk.wikipedia.org/wiki/1906" TargetMode="External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0" TargetMode="External"/><Relationship Id="rId3" Type="http://schemas.openxmlformats.org/officeDocument/2006/relationships/hyperlink" Target="http://uk.wikipedia.org/wiki/%D0%9E%D0%BF%D0%BE%D0%B2%D1%96%D0%B4%D0%B0%D0%BD%D0%BD%D1%8F" TargetMode="External"/><Relationship Id="rId7" Type="http://schemas.openxmlformats.org/officeDocument/2006/relationships/hyperlink" Target="http://uk.wikipedia.org/wiki/1877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hyperlink" Target="http://uk.wikipedia.org/wiki/%D0%A0%D0%BE%D0%BC%D0%B0%D0%BD_(%D0%B6%D0%B0%D0%BD%D1%80)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uk.wikipedia.org/wiki/%D0%9F%D0%BE%D0%B2%D1%96%D1%81%D1%82%D1%8C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uk.wikipedia.org/wiki/%D0%9D%D0%BE%D0%B2%D0%B5%D0%BB%D0%B0" TargetMode="External"/><Relationship Id="rId9" Type="http://schemas.openxmlformats.org/officeDocument/2006/relationships/hyperlink" Target="http://uk.wikipedia.org/wiki/189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07" TargetMode="External"/><Relationship Id="rId13" Type="http://schemas.openxmlformats.org/officeDocument/2006/relationships/hyperlink" Target="http://uk.wikipedia.org/wiki/1887" TargetMode="External"/><Relationship Id="rId3" Type="http://schemas.openxmlformats.org/officeDocument/2006/relationships/hyperlink" Target="http://uk.wikipedia.org/wiki/%D0%91%D0%BE%D1%80%D0%B8%D1%81%D0%BB%D0%B0%D0%B2_%D1%81%D0%BC%D1%96%D1%94%D1%82%D1%8C%D1%81%D1%8F" TargetMode="External"/><Relationship Id="rId7" Type="http://schemas.openxmlformats.org/officeDocument/2006/relationships/hyperlink" Target="http://uk.wikipedia.org/wiki/1848" TargetMode="External"/><Relationship Id="rId12" Type="http://schemas.openxmlformats.org/officeDocument/2006/relationships/hyperlink" Target="http://uk.wikipedia.org/wiki/1900" TargetMode="External"/><Relationship Id="rId2" Type="http://schemas.openxmlformats.org/officeDocument/2006/relationships/hyperlink" Target="http://uk.wikipedia.org/wiki/18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04" TargetMode="External"/><Relationship Id="rId11" Type="http://schemas.openxmlformats.org/officeDocument/2006/relationships/hyperlink" Target="http://uk.wikipedia.org/wiki/1899" TargetMode="External"/><Relationship Id="rId5" Type="http://schemas.openxmlformats.org/officeDocument/2006/relationships/hyperlink" Target="http://uk.wikipedia.org/wiki/1241" TargetMode="External"/><Relationship Id="rId10" Type="http://schemas.openxmlformats.org/officeDocument/2006/relationships/hyperlink" Target="http://uk.wikipedia.org/wiki/1895" TargetMode="External"/><Relationship Id="rId4" Type="http://schemas.openxmlformats.org/officeDocument/2006/relationships/hyperlink" Target="http://uk.wikipedia.org/wiki/1882" TargetMode="External"/><Relationship Id="rId9" Type="http://schemas.openxmlformats.org/officeDocument/2006/relationships/hyperlink" Target="http://uk.wikipedia.org/wiki/1892" TargetMode="External"/><Relationship Id="rId1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86" TargetMode="External"/><Relationship Id="rId3" Type="http://schemas.openxmlformats.org/officeDocument/2006/relationships/hyperlink" Target="http://uk.wikipedia.org/wiki/1873" TargetMode="External"/><Relationship Id="rId7" Type="http://schemas.openxmlformats.org/officeDocument/2006/relationships/hyperlink" Target="http://uk.wikipedia.org/wiki/1895" TargetMode="External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http://uk.wikipedia.org/wiki/1893" TargetMode="External"/><Relationship Id="rId11" Type="http://schemas.openxmlformats.org/officeDocument/2006/relationships/hyperlink" Target="http://uk.wikipedia.org/wiki/1920" TargetMode="External"/><Relationship Id="rId5" Type="http://schemas.openxmlformats.org/officeDocument/2006/relationships/hyperlink" Target="http://uk.wikipedia.org/wiki/%D0%A3%D0%BA%D1%80%D0%B0%D0%B4%D0%B5%D0%BD%D0%B5_%D1%89%D0%B0%D1%81%D1%82%D1%8F" TargetMode="External"/><Relationship Id="rId10" Type="http://schemas.openxmlformats.org/officeDocument/2006/relationships/hyperlink" Target="http://uk.wikipedia.org/wiki/1879" TargetMode="External"/><Relationship Id="rId4" Type="http://schemas.openxmlformats.org/officeDocument/2006/relationships/hyperlink" Target="http://uk.wikipedia.org/wiki/1874" TargetMode="External"/><Relationship Id="rId9" Type="http://schemas.openxmlformats.org/officeDocument/2006/relationships/hyperlink" Target="http://uk.wikipedia.org/wiki/189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0%D0%BD%D1%82%D0%B5_%D0%90%D0%BB%D1%96%D2%91'%D1%94%D1%80%D1%96" TargetMode="External"/><Relationship Id="rId13" Type="http://schemas.openxmlformats.org/officeDocument/2006/relationships/hyperlink" Target="http://uk.wikipedia.org/wiki/%D0%9F%D1%83%D1%88%D0%BA%D1%96%D0%BD_%D0%9E%D0%BB%D0%B5%D0%BA%D1%81%D0%B0%D0%BD%D0%B4%D1%80_%D0%A1%D0%B5%D1%80%D0%B3%D1%96%D0%B9%D0%BE%D0%B2%D0%B8%D1%87" TargetMode="External"/><Relationship Id="rId18" Type="http://schemas.openxmlformats.org/officeDocument/2006/relationships/hyperlink" Target="http://uk.wikipedia.org/wiki/%D0%9C%D1%96%D1%86%D0%BA%D0%B5%D0%B2%D0%B8%D1%87_%D0%90%D0%B4%D0%B0%D0%BC" TargetMode="External"/><Relationship Id="rId3" Type="http://schemas.openxmlformats.org/officeDocument/2006/relationships/hyperlink" Target="http://uk.wikipedia.org/wiki/1899" TargetMode="External"/><Relationship Id="rId21" Type="http://schemas.openxmlformats.org/officeDocument/2006/relationships/image" Target="../media/image28.jpeg"/><Relationship Id="rId7" Type="http://schemas.openxmlformats.org/officeDocument/2006/relationships/hyperlink" Target="http://uk.wikipedia.org/wiki/%D0%93%D0%BE%D0%BC%D0%B5%D1%80" TargetMode="External"/><Relationship Id="rId12" Type="http://schemas.openxmlformats.org/officeDocument/2006/relationships/hyperlink" Target="http://uk.wikipedia.org/wiki/%D0%91%E2%80%99%D1%94%D1%80%D0%BD%D1%81%D1%82%D1%8C%D1%94%D1%80%D0%BD%D0%B5_%D0%91%E2%80%99%D1%94%D1%80%D0%BD%D1%81%D0%BE%D0%BD" TargetMode="External"/><Relationship Id="rId17" Type="http://schemas.openxmlformats.org/officeDocument/2006/relationships/hyperlink" Target="http://uk.wikipedia.org/wiki/%D0%9D%D0%B5%D0%BA%D1%80%D0%B0%D1%81%D0%BE%D0%B2_%D0%9C%D0%B8%D0%BA%D0%BE%D0%BB%D0%B0_%D0%9E%D0%BB%D0%B5%D0%BA%D1%81%D1%96%D0%B9%D0%BE%D0%B2%D0%B8%D1%87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uk.wikipedia.org/wiki/%D0%93%D0%B5%D1%80%D1%86%D0%B5%D0%BD_%D0%9E%D0%BB%D0%B5%D0%BA%D1%81%D0%B0%D0%BD%D0%B4%D1%80_%D0%86%D0%B2%D0%B0%D0%BD%D0%BE%D0%B2%D0%B8%D1%87" TargetMode="External"/><Relationship Id="rId20" Type="http://schemas.openxmlformats.org/officeDocument/2006/relationships/hyperlink" Target="http://uk.wikipedia.org/w/index.php?title=%D0%9D%D0%B5%D1%80%D1%83%D0%B4%D0%B0_%D0%AF%D0%BD&amp;action=edit&amp;redlink=1" TargetMode="External"/><Relationship Id="rId1" Type="http://schemas.openxmlformats.org/officeDocument/2006/relationships/tags" Target="../tags/tag13.xml"/><Relationship Id="rId6" Type="http://schemas.openxmlformats.org/officeDocument/2006/relationships/hyperlink" Target="http://uk.wikipedia.org/wiki/1895" TargetMode="External"/><Relationship Id="rId11" Type="http://schemas.openxmlformats.org/officeDocument/2006/relationships/hyperlink" Target="http://uk.wikipedia.org/wiki/%D0%97%D0%BE%D0%BB%D1%8F_%D0%95%D0%BC%D1%96%D0%BB%D1%8C" TargetMode="External"/><Relationship Id="rId5" Type="http://schemas.openxmlformats.org/officeDocument/2006/relationships/hyperlink" Target="http://uk.wikipedia.org/wiki/1891" TargetMode="External"/><Relationship Id="rId15" Type="http://schemas.openxmlformats.org/officeDocument/2006/relationships/hyperlink" Target="http://uk.wikipedia.org/wiki/%D0%A7%D0%B5%D1%80%D0%BD%D0%B8%D1%88%D0%B5%D0%B2%D1%81%D1%8C%D0%BA%D0%B8%D0%B9_%D0%9C%D0%B8%D0%BA%D0%BE%D0%BB%D0%B0" TargetMode="External"/><Relationship Id="rId10" Type="http://schemas.openxmlformats.org/officeDocument/2006/relationships/hyperlink" Target="http://uk.wikipedia.org/wiki/%D2%90%D0%B5%D1%82%D0%B5_%D0%99%D0%BE%D0%B3%D0%B0%D0%BD%D0%BD_%D0%92%D0%BE%D0%BB%D1%8C%D1%84%D2%91%D0%B0%D0%BD%D2%91_%D1%84%D0%BE%D0%BD" TargetMode="External"/><Relationship Id="rId19" Type="http://schemas.openxmlformats.org/officeDocument/2006/relationships/hyperlink" Target="http://uk.wikipedia.org/wiki/%D0%90%D1%81%D0%BD%D0%B8%D0%BA_%D0%90%D0%B4%D0%B0%D0%BC" TargetMode="External"/><Relationship Id="rId4" Type="http://schemas.openxmlformats.org/officeDocument/2006/relationships/hyperlink" Target="http://uk.wikipedia.org/wiki/1890" TargetMode="External"/><Relationship Id="rId9" Type="http://schemas.openxmlformats.org/officeDocument/2006/relationships/hyperlink" Target="http://uk.wikipedia.org/wiki/%D0%A8%D0%B5%D0%BA%D1%81%D0%BF%D1%96%D1%80_%D0%92%D1%96%D0%BB%D1%8C%D1%8F%D0%BC" TargetMode="External"/><Relationship Id="rId14" Type="http://schemas.openxmlformats.org/officeDocument/2006/relationships/hyperlink" Target="http://uk.wikipedia.org/wiki/%D0%9B%D0%B5%D1%80%D0%BC%D0%BE%D0%BD%D1%82%D0%BE%D0%B2_%D0%9C%D0%B8%D1%85%D0%B0%D0%B9%D0%BB%D0%BE_%D0%AE%D1%80%D1%96%D0%B9%D0%BE%D0%B2%D0%B8%D1%87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B%D0%B0%D1%81%D0%BD%D1%96%D1%81%D1%82%D1%8C" TargetMode="External"/><Relationship Id="rId13" Type="http://schemas.openxmlformats.org/officeDocument/2006/relationships/hyperlink" Target="http://uk.wikipedia.org/wiki/1900" TargetMode="External"/><Relationship Id="rId3" Type="http://schemas.openxmlformats.org/officeDocument/2006/relationships/hyperlink" Target="http://uk.wikipedia.org/wiki/1906" TargetMode="External"/><Relationship Id="rId7" Type="http://schemas.openxmlformats.org/officeDocument/2006/relationships/hyperlink" Target="http://uk.wikipedia.org/wiki/1881" TargetMode="External"/><Relationship Id="rId12" Type="http://schemas.openxmlformats.org/officeDocument/2006/relationships/hyperlink" Target="http://uk.wikipedia.org/wiki/1895" TargetMode="External"/><Relationship Id="rId2" Type="http://schemas.openxmlformats.org/officeDocument/2006/relationships/hyperlink" Target="http://uk.wikipedia.org/wiki/19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1%80%D1%88_%D0%A4%D0%B5%D0%B4%D1%96%D1%80_%D0%84%D0%B2%D0%B3%D0%B5%D0%BD%D0%BE%D0%B2%D0%B8%D1%87" TargetMode="External"/><Relationship Id="rId11" Type="http://schemas.openxmlformats.org/officeDocument/2006/relationships/hyperlink" Target="http://uk.wikipedia.org/wiki/1892" TargetMode="External"/><Relationship Id="rId5" Type="http://schemas.openxmlformats.org/officeDocument/2006/relationships/hyperlink" Target="http://uk.wikipedia.org/wiki/%D0%A8%D0%B0%D1%85%D0%BC%D0%B0%D1%82%D0%BE%D0%B2_%D0%9E%D0%BB%D0%B5%D0%BA%D1%81%D1%96%D0%B9_%D0%9E%D0%BB%D0%B5%D0%BA%D1%81%D0%B0%D0%BD%D0%B4%D1%80%D0%BE%D0%B2%D0%B8%D1%87" TargetMode="External"/><Relationship Id="rId10" Type="http://schemas.openxmlformats.org/officeDocument/2006/relationships/hyperlink" Target="http://uk.wikipedia.org/wiki/1914" TargetMode="External"/><Relationship Id="rId4" Type="http://schemas.openxmlformats.org/officeDocument/2006/relationships/hyperlink" Target="http://uk.wikipedia.org/wiki/%D0%A5%D0%B0%D1%80%D0%BA%D1%96%D0%B2%D1%81%D1%8C%D0%BA%D0%B8%D0%B9_%D0%BD%D0%B0%D1%86%D1%96%D0%BE%D0%BD%D0%B0%D0%BB%D1%8C%D0%BD%D0%B8%D0%B9_%D1%83%D0%BD%D1%96%D0%B2%D0%B5%D1%80%D1%81%D0%B8%D1%82%D0%B5%D1%82_%D1%96%D0%BC%D0%B5%D0%BD%D1%96_%D0%92%D0%B0%D1%81%D0%B8%D0%BB%D1%8F_%D0%9A%D0%B0%D1%80%D0%B0%D0%B7%D1%96%D0%BD%D0%B0" TargetMode="External"/><Relationship Id="rId9" Type="http://schemas.openxmlformats.org/officeDocument/2006/relationships/hyperlink" Target="http://uk.wikipedia.org/wiki/1887" TargetMode="External"/><Relationship Id="rId14" Type="http://schemas.openxmlformats.org/officeDocument/2006/relationships/hyperlink" Target="http://uk.wikipedia.org/wiki/1902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uk.wikipedia.org/wiki/%D0%92%D0%B5%D0%B4%D0%B8" TargetMode="Externa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hyperlink" Target="http://uk.wikipedia.org/wiki/%D0%A1%D0%B0%D0%BD%D1%81%D0%BA%D1%80%D0%B8%D1%82" TargetMode="Externa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C%D0%B2%D1%96%D0%B2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1%80%D0%BE%D0%B3%D0%BE%D0%B1%D0%B8%D1%87" TargetMode="External"/><Relationship Id="rId3" Type="http://schemas.openxmlformats.org/officeDocument/2006/relationships/hyperlink" Target="http://uk.wikipedia.org/wiki/%D0%AF%D1%81%D0%B5%D0%BD%D0%B8%D1%86%D1%8F-%D0%A1%D1%96%D0%BB%D1%8C%D0%BD%D0%B0" TargetMode="External"/><Relationship Id="rId7" Type="http://schemas.openxmlformats.org/officeDocument/2006/relationships/hyperlink" Target="http://uk.wikipedia.org/wiki/%D0%9C%D0%BE%D0%BD%D0%B0%D1%81%D1%82%D0%B8%D1%80_%D1%81%D0%B2%D1%8F%D1%82%D0%B8%D1%85_%D0%90%D0%BF%D0%BE%D1%81%D1%82%D0%BE%D0%BB%D1%96%D0%B2_%D0%9F%D0%B5%D1%82%D1%80%D0%B0_%D1%96_%D0%9F%D0%B0%D0%B2%D0%BB%D0%B0_(%D0%94%D1%80%D0%BE%D0%B3%D0%BE%D0%B1%D0%B8%D1%87)" TargetMode="Externa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://uk.wikipedia.org/wiki/%D0%92%D0%B0%D1%81%D0%B8%D0%BB%D1%96%D0%B0%D0%BD%D0%B8" TargetMode="External"/><Relationship Id="rId11" Type="http://schemas.openxmlformats.org/officeDocument/2006/relationships/hyperlink" Target="http://uk.wikipedia.org/wiki/%D0%93%D1%96%D0%BC%D0%BD%D0%B0%D0%B7%D1%96%D1%8F" TargetMode="External"/><Relationship Id="rId5" Type="http://schemas.openxmlformats.org/officeDocument/2006/relationships/hyperlink" Target="http://uk.wikipedia.org/wiki/1864" TargetMode="External"/><Relationship Id="rId10" Type="http://schemas.openxmlformats.org/officeDocument/2006/relationships/hyperlink" Target="http://uk.wikipedia.org/wiki/1875" TargetMode="External"/><Relationship Id="rId4" Type="http://schemas.openxmlformats.org/officeDocument/2006/relationships/hyperlink" Target="http://uk.wikipedia.org/wiki/1862" TargetMode="External"/><Relationship Id="rId9" Type="http://schemas.openxmlformats.org/officeDocument/2006/relationships/hyperlink" Target="http://uk.wikipedia.org/wiki/18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A8%D0%B0%D1%88%D0%BA%D0%B5%D0%B2%D0%B8%D1%87_%D0%9C%D0%B0%D1%80%D0%BA%D1%96%D1%8F%D0%BD_%D0%A1%D0%B5%D0%BC%D0%B5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B%D1%8C%D0%B2%D1%96%D0%B2%D1%81%D1%8C%D0%BA%D0%B8%D0%B9_%D0%BD%D0%B0%D1%86%D1%96%D0%BE%D0%BD%D0%B0%D0%BB%D1%8C%D0%BD%D0%B8%D0%B9_%D1%83%D0%BD%D1%96%D0%B2%D0%B5%D1%80%D1%81%D0%B8%D1%82%D0%B5%D1%82_%D1%96%D0%BC%D0%B5%D0%BD%D1%96_%D0%86%D0%B2%D0%B0%D0%BD%D0%B0_%D0%A4%D1%80%D0%B0%D0%BD%D0%BA%D0%B0" TargetMode="External"/><Relationship Id="rId4" Type="http://schemas.openxmlformats.org/officeDocument/2006/relationships/hyperlink" Target="http://uk.wikipedia.org/wiki/187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C%D0%B2%D1%96%D0%B2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uk.wikipedia.org/wiki/%D0%92%D1%96%D1%80%D1%88" TargetMode="External"/><Relationship Id="rId7" Type="http://schemas.openxmlformats.org/officeDocument/2006/relationships/hyperlink" Target="http://uk.wikipedia.org/wiki/%D0%94%D1%80%D0%B0%D0%B3%D0%BE%D0%BC%D0%B0%D0%BD%D0%BE%D0%B2_%D0%9C%D0%B8%D1%85%D0%B0%D0%B9%D0%BB%D0%BE" TargetMode="Externa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uk.wikipedia.org/wiki/1875" TargetMode="External"/><Relationship Id="rId11" Type="http://schemas.openxmlformats.org/officeDocument/2006/relationships/hyperlink" Target="http://uk.wikipedia.org/wiki/1878" TargetMode="External"/><Relationship Id="rId5" Type="http://schemas.openxmlformats.org/officeDocument/2006/relationships/hyperlink" Target="http://uk.wikipedia.org/wiki/%D0%9F%D0%BE%D0%B2%D1%96%D1%81%D1%82%D1%8C" TargetMode="External"/><Relationship Id="rId10" Type="http://schemas.openxmlformats.org/officeDocument/2006/relationships/hyperlink" Target="http://uk.wikipedia.org/wiki/%D0%95%D0%BD%D0%B3%D0%B5%D0%BB%D1%8C%D1%81_%D0%A4%D1%80%D1%96%D0%B4%D1%80%D1%96%D1%85" TargetMode="External"/><Relationship Id="rId4" Type="http://schemas.openxmlformats.org/officeDocument/2006/relationships/hyperlink" Target="http://uk.wikipedia.org/wiki/1874" TargetMode="External"/><Relationship Id="rId9" Type="http://schemas.openxmlformats.org/officeDocument/2006/relationships/hyperlink" Target="http://uk.wikipedia.org/wiki/%D0%9C%D0%B0%D1%80%D0%BA%D1%81_%D0%9A%D0%B0%D1%80%D0%B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82" TargetMode="External"/><Relationship Id="rId3" Type="http://schemas.openxmlformats.org/officeDocument/2006/relationships/hyperlink" Target="http://uk.wikipedia.org/wiki/1878" TargetMode="External"/><Relationship Id="rId7" Type="http://schemas.openxmlformats.org/officeDocument/2006/relationships/hyperlink" Target="http://uk.wikipedia.org/w/index.php?title=%D0%97%D0%B0%D1%85%D0%B0%D1%80_%D0%91%D0%B5%D1%80%D0%BA%D1%83%D1%82_(%D0%BF%D0%BE%D0%B2%D1%96%D1%81%D1%82%D1%8C)&amp;action=edit&amp;redlink=1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://uk.wikipedia.org/wiki/%D0%91%D0%BE%D1%80%D0%B8%D1%81%D0%BB%D0%B0%D0%B2_%D1%81%D0%BC%D1%96%D1%94%D1%82%D1%8C%D1%81%D1%8F" TargetMode="External"/><Relationship Id="rId5" Type="http://schemas.openxmlformats.org/officeDocument/2006/relationships/hyperlink" Target="http://uk.wikipedia.org/wiki/1881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1880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1%81%D0%B5%D0%BD%D0%BA%D0%BE_%D0%9C%D0%B8%D0%BA%D0%BE%D0%BB%D0%B0_%D0%92%D1%96%D1%82%D0%B0%D0%BB%D1%96%D0%B9%D0%BE%D0%B2%D0%B8%D1%87" TargetMode="External"/><Relationship Id="rId3" Type="http://schemas.openxmlformats.org/officeDocument/2006/relationships/hyperlink" Target="http://uk.wikipedia.org/wiki/1881" TargetMode="External"/><Relationship Id="rId7" Type="http://schemas.openxmlformats.org/officeDocument/2006/relationships/hyperlink" Target="http://uk.wikipedia.org/wiki/%D0%9D%D0%B0%D1%80%D0%BE%D0%B4%D0%BE%D0%B2%D1%86%D1%96" TargetMode="Externa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uk.wikipedia.org/wiki/1885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uk.wikipedia.org/wiki/1883" TargetMode="External"/><Relationship Id="rId10" Type="http://schemas.openxmlformats.org/officeDocument/2006/relationships/hyperlink" Target="http://uk.wikipedia.org/wiki/%D0%A4%D1%80%D0%B0%D0%BD%D0%BA%D0%BE_%D0%9E%D0%BB%D1%8C%D0%B3%D0%B0" TargetMode="External"/><Relationship Id="rId4" Type="http://schemas.openxmlformats.org/officeDocument/2006/relationships/hyperlink" Target="http://uk.wikipedia.org/wiki/%D0%94%D1%96%D0%BB%D0%BE_(%D0%B3%D0%B0%D0%B7%D0%B5%D1%82%D0%B0)" TargetMode="External"/><Relationship Id="rId9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888" y="692696"/>
            <a:ext cx="5426236" cy="2304288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Іван Якович Франко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Виталий Козловский - Чого являєшся мені у сні... ( стихи - Іван Франко 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00800" y="407707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4F81BD"/>
              </a:buClr>
            </a:pPr>
            <a:r>
              <a:rPr lang="uk-UA" sz="2000" spc="120" dirty="0" smtClean="0">
                <a:solidFill>
                  <a:srgbClr val="1F497D"/>
                </a:solidFill>
              </a:rPr>
              <a:t>                                                                                      </a:t>
            </a:r>
            <a:endParaRPr lang="ru-RU" sz="2000" spc="120" dirty="0">
              <a:solidFill>
                <a:srgbClr val="1F497D"/>
              </a:solidFill>
            </a:endParaRPr>
          </a:p>
          <a:p>
            <a:pPr>
              <a:spcBef>
                <a:spcPts val="600"/>
              </a:spcBef>
              <a:buClr>
                <a:srgbClr val="4F81BD"/>
              </a:buClr>
            </a:pPr>
            <a:endParaRPr lang="uk-UA" sz="2000" spc="120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8388" y="4389566"/>
            <a:ext cx="6838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І курсу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КНУТД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Тарасюк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Б9-4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9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586">
        <p:split orient="vert"/>
      </p:transition>
    </mc:Choice>
    <mc:Fallback>
      <p:transition spd="slow" advTm="95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728" y="228601"/>
            <a:ext cx="4752529" cy="106680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Політична діяльність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991544" y="908720"/>
            <a:ext cx="8496944" cy="26642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uk-UA" sz="2000" dirty="0">
                <a:hlinkClick r:id="rId2" tooltip="1888"/>
              </a:rPr>
              <a:t>1888</a:t>
            </a:r>
            <a:r>
              <a:rPr lang="uk-UA" sz="2000" dirty="0"/>
              <a:t> р. Франко деякий час працював у </a:t>
            </a:r>
            <a:r>
              <a:rPr lang="uk-UA" sz="2000" dirty="0" err="1"/>
              <a:t>часописі</a:t>
            </a:r>
            <a:r>
              <a:rPr lang="uk-UA" sz="2000" dirty="0"/>
              <a:t> «Правда». Зв'язки з </a:t>
            </a:r>
            <a:r>
              <a:rPr lang="uk-UA" sz="2000" dirty="0" err="1"/>
              <a:t>наддніпрянцями</a:t>
            </a:r>
            <a:r>
              <a:rPr lang="uk-UA" sz="2000" dirty="0"/>
              <a:t> спричинили третій арешт (</a:t>
            </a:r>
            <a:r>
              <a:rPr lang="uk-UA" sz="2000" dirty="0">
                <a:hlinkClick r:id="rId3" tooltip="1889"/>
              </a:rPr>
              <a:t>1889</a:t>
            </a:r>
            <a:r>
              <a:rPr lang="uk-UA" sz="2000" dirty="0"/>
              <a:t> р.). </a:t>
            </a:r>
            <a:r>
              <a:rPr lang="uk-UA" sz="2000" dirty="0">
                <a:hlinkClick r:id="rId4" tooltip="1890"/>
              </a:rPr>
              <a:t>1890</a:t>
            </a:r>
            <a:r>
              <a:rPr lang="uk-UA" sz="2000" dirty="0"/>
              <a:t> р. за підтримкою </a:t>
            </a:r>
            <a:r>
              <a:rPr lang="uk-UA" sz="2000" dirty="0">
                <a:hlinkClick r:id="rId5" tooltip="Драгоманов Михайло Петрович"/>
              </a:rPr>
              <a:t>М. Драгоманова</a:t>
            </a:r>
            <a:r>
              <a:rPr lang="uk-UA" sz="2000" dirty="0"/>
              <a:t> Франко стає співзасновником </a:t>
            </a:r>
            <a:r>
              <a:rPr lang="uk-UA" sz="2000" dirty="0">
                <a:hlinkClick r:id="rId6" tooltip="Русько-українська радикальна партія"/>
              </a:rPr>
              <a:t>Русько-Української Радикальної Партії</a:t>
            </a:r>
            <a:r>
              <a:rPr lang="uk-UA" sz="2000" dirty="0"/>
              <a:t>, підготувавши для неї програму, та разом з М. Павликом видає </a:t>
            </a:r>
            <a:r>
              <a:rPr lang="uk-UA" sz="2000" dirty="0" err="1"/>
              <a:t>півмісячник</a:t>
            </a:r>
            <a:r>
              <a:rPr lang="uk-UA" sz="2000" dirty="0"/>
              <a:t> «Народ» (</a:t>
            </a:r>
            <a:r>
              <a:rPr lang="uk-UA" sz="2000" dirty="0">
                <a:hlinkClick r:id="rId4" tooltip="1890"/>
              </a:rPr>
              <a:t>1890</a:t>
            </a:r>
            <a:r>
              <a:rPr lang="uk-UA" sz="2000" dirty="0"/>
              <a:t>—</a:t>
            </a:r>
            <a:r>
              <a:rPr lang="uk-UA" sz="2000" dirty="0">
                <a:hlinkClick r:id="rId7" tooltip="1895"/>
              </a:rPr>
              <a:t>1895</a:t>
            </a:r>
            <a:r>
              <a:rPr lang="uk-UA" sz="2000" dirty="0"/>
              <a:t> рр.). В </a:t>
            </a:r>
            <a:r>
              <a:rPr lang="uk-UA" sz="2000" dirty="0">
                <a:hlinkClick r:id="rId7" tooltip="1895"/>
              </a:rPr>
              <a:t>1895</a:t>
            </a:r>
            <a:r>
              <a:rPr lang="uk-UA" sz="2000" dirty="0"/>
              <a:t>, </a:t>
            </a:r>
            <a:r>
              <a:rPr lang="uk-UA" sz="2000" dirty="0">
                <a:hlinkClick r:id="rId8" tooltip="1897"/>
              </a:rPr>
              <a:t>1897</a:t>
            </a:r>
            <a:r>
              <a:rPr lang="uk-UA" sz="2000" dirty="0"/>
              <a:t> і </a:t>
            </a:r>
            <a:r>
              <a:rPr lang="uk-UA" sz="2000" dirty="0">
                <a:hlinkClick r:id="rId9" tooltip="1898"/>
              </a:rPr>
              <a:t>1898</a:t>
            </a:r>
            <a:r>
              <a:rPr lang="uk-UA" sz="2000" dirty="0"/>
              <a:t> рр. Радикальна Партія висувала Франка на посла віденського парламенту і галицького сейму, але, через виборчі маніпуляції адміністрації і провокації ідеологічних і політичних супротивників, без успіху. </a:t>
            </a:r>
            <a:r>
              <a:rPr lang="uk-UA" sz="2000" dirty="0">
                <a:hlinkClick r:id="rId10" tooltip="1899"/>
              </a:rPr>
              <a:t>1899</a:t>
            </a:r>
            <a:r>
              <a:rPr lang="uk-UA" sz="2000" dirty="0"/>
              <a:t> р. в Радикальній Партії зайшла криза, і Франко спільно з народовцями заснував </a:t>
            </a:r>
            <a:r>
              <a:rPr lang="uk-UA" sz="2000" dirty="0">
                <a:hlinkClick r:id="rId11" tooltip="УНДП"/>
              </a:rPr>
              <a:t>Національно-Демократичну Партію</a:t>
            </a:r>
            <a:r>
              <a:rPr lang="uk-UA" sz="2000" dirty="0"/>
              <a:t>, з якою співпрацював до </a:t>
            </a:r>
            <a:r>
              <a:rPr lang="uk-UA" sz="2000" dirty="0">
                <a:hlinkClick r:id="rId12" tooltip="1904"/>
              </a:rPr>
              <a:t>1904</a:t>
            </a:r>
            <a:r>
              <a:rPr lang="uk-UA" sz="2000" dirty="0"/>
              <a:t> р., і відтоді покинув активну участь у політичному житті.</a:t>
            </a:r>
            <a:endParaRPr lang="uk-UA" sz="2000" dirty="0"/>
          </a:p>
        </p:txBody>
      </p:sp>
      <p:pic>
        <p:nvPicPr>
          <p:cNvPr id="9218" name="Picture 2" descr="C:\Users\Vova\Desktop\0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429000"/>
            <a:ext cx="3312368" cy="3277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6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732">
        <p:blinds dir="vert"/>
      </p:transition>
    </mc:Choice>
    <mc:Fallback>
      <p:transition spd="slow" advTm="473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15880" y="188640"/>
            <a:ext cx="5423306" cy="49685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uk-UA" dirty="0"/>
              <a:t>На громадсько-політичному відтинку Франко довгі роки співпрацював з М. Драгомановим, цінуючи у ньому «європейського політика». Згодом Франко розійшовся з Драгомановим у поглядах на соціалізм і в питанні національної самостійності, закидаючи йому пов'язання долі </a:t>
            </a:r>
            <a:r>
              <a:rPr lang="uk-UA" dirty="0">
                <a:hlinkClick r:id="rId2" tooltip="Україна"/>
              </a:rPr>
              <a:t>України</a:t>
            </a:r>
            <a:r>
              <a:rPr lang="uk-UA" dirty="0"/>
              <a:t> з </a:t>
            </a:r>
            <a:r>
              <a:rPr lang="uk-UA" dirty="0">
                <a:hlinkClick r:id="rId3" tooltip="Росія"/>
              </a:rPr>
              <a:t>Росією</a:t>
            </a:r>
            <a:r>
              <a:rPr lang="uk-UA" dirty="0"/>
              <a:t> («Суспільно-політичні погляди </a:t>
            </a:r>
            <a:r>
              <a:rPr lang="uk-UA" dirty="0">
                <a:hlinkClick r:id="rId4" tooltip="Драгоманов Михайло Петрович"/>
              </a:rPr>
              <a:t>М. Драгоманова»</a:t>
            </a:r>
            <a:r>
              <a:rPr lang="uk-UA" dirty="0"/>
              <a:t>, </a:t>
            </a:r>
            <a:r>
              <a:rPr lang="uk-UA" dirty="0">
                <a:hlinkClick r:id="rId5" tooltip="1906"/>
              </a:rPr>
              <a:t>1906</a:t>
            </a:r>
            <a:r>
              <a:rPr lang="uk-UA" dirty="0"/>
              <a:t> р.).</a:t>
            </a:r>
          </a:p>
          <a:p>
            <a:r>
              <a:rPr lang="uk-UA" dirty="0"/>
              <a:t>Іванові Франку належить ініціатива ширшого вживання в Галичині назви «українці» замість «русини» — так традиційно називали себе корінні галичани. В «Одвертому листі до галицької української </a:t>
            </a:r>
            <a:r>
              <a:rPr lang="uk-UA" dirty="0" err="1"/>
              <a:t>молодежі</a:t>
            </a:r>
            <a:r>
              <a:rPr lang="uk-UA" dirty="0"/>
              <a:t>» Франко писав: «Ми мусимо навчитися чути себе українцями — не галицькими, не буковинськими, а українцями без соціальних кордонів…»</a:t>
            </a:r>
          </a:p>
          <a:p>
            <a:endParaRPr lang="uk-UA" dirty="0"/>
          </a:p>
        </p:txBody>
      </p:sp>
      <p:pic>
        <p:nvPicPr>
          <p:cNvPr id="10242" name="Picture 2" descr="C:\Users\Vova\Desktop\15-2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36712"/>
            <a:ext cx="3175000" cy="425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41094"/>
      </p:ext>
    </p:extLst>
  </p:cSld>
  <p:clrMapOvr>
    <a:masterClrMapping/>
  </p:clrMapOvr>
  <p:transition spd="slow" advTm="5147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728" y="116633"/>
            <a:ext cx="5472608" cy="1066801"/>
          </a:xfrm>
        </p:spPr>
        <p:txBody>
          <a:bodyPr>
            <a:normAutofit fontScale="90000"/>
          </a:bodyPr>
          <a:lstStyle/>
          <a:p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Наукова діяльність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8320" y="1298448"/>
            <a:ext cx="393764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000" dirty="0"/>
              <a:t>Поряд з активною громадською і літературною діяльністю, Франко продовжував свої студії, спочатку в </a:t>
            </a:r>
            <a:r>
              <a:rPr lang="uk-UA" sz="2000" dirty="0">
                <a:hlinkClick r:id="rId3" tooltip="Чернівецький національний університет імені Юрія Федьковича"/>
              </a:rPr>
              <a:t>Чернівецькому університеті</a:t>
            </a:r>
            <a:r>
              <a:rPr lang="uk-UA" sz="2000" dirty="0"/>
              <a:t> (</a:t>
            </a:r>
            <a:r>
              <a:rPr lang="uk-UA" sz="2000" dirty="0">
                <a:hlinkClick r:id="rId4" tooltip="1891"/>
              </a:rPr>
              <a:t>1891</a:t>
            </a:r>
            <a:r>
              <a:rPr lang="uk-UA" sz="2000" dirty="0"/>
              <a:t> р.), готуючи дисертацію про </a:t>
            </a:r>
            <a:r>
              <a:rPr lang="uk-UA" sz="2000" dirty="0">
                <a:hlinkClick r:id="rId5" tooltip="Вишенський Іван"/>
              </a:rPr>
              <a:t>І. Вишенського</a:t>
            </a:r>
            <a:r>
              <a:rPr lang="uk-UA" sz="2000" dirty="0"/>
              <a:t>, згодом у </a:t>
            </a:r>
            <a:r>
              <a:rPr lang="uk-UA" sz="2000" dirty="0">
                <a:hlinkClick r:id="rId6" tooltip="Віденьський університет (ще не написана)"/>
              </a:rPr>
              <a:t>Віденському</a:t>
            </a:r>
            <a:r>
              <a:rPr lang="uk-UA" sz="2000" dirty="0"/>
              <a:t>; там </a:t>
            </a:r>
            <a:r>
              <a:rPr lang="uk-UA" sz="2000" dirty="0">
                <a:hlinkClick r:id="rId7" tooltip="1 липня"/>
              </a:rPr>
              <a:t>1 липня</a:t>
            </a:r>
            <a:r>
              <a:rPr lang="uk-UA" sz="2000" dirty="0"/>
              <a:t> </a:t>
            </a:r>
            <a:r>
              <a:rPr lang="uk-UA" sz="2000" dirty="0">
                <a:hlinkClick r:id="rId8" tooltip="1893"/>
              </a:rPr>
              <a:t>1893</a:t>
            </a:r>
            <a:r>
              <a:rPr lang="uk-UA" sz="2000" dirty="0"/>
              <a:t> захистив докторську дисертацію у відомого </a:t>
            </a:r>
            <a:r>
              <a:rPr lang="uk-UA" sz="2000" dirty="0">
                <a:hlinkClick r:id="rId9" tooltip="Славіст"/>
              </a:rPr>
              <a:t>славіста</a:t>
            </a:r>
            <a:r>
              <a:rPr lang="uk-UA" sz="2000" dirty="0"/>
              <a:t> </a:t>
            </a:r>
            <a:r>
              <a:rPr lang="uk-UA" sz="2000" dirty="0">
                <a:hlinkClick r:id="rId10" tooltip="Яґіч Ватрослав"/>
              </a:rPr>
              <a:t>В. </a:t>
            </a:r>
            <a:r>
              <a:rPr lang="uk-UA" sz="2000" dirty="0" err="1">
                <a:hlinkClick r:id="rId10" tooltip="Яґіч Ватрослав"/>
              </a:rPr>
              <a:t>Яґіча</a:t>
            </a:r>
            <a:r>
              <a:rPr lang="uk-UA" sz="2000" dirty="0"/>
              <a:t> про духовний </a:t>
            </a:r>
            <a:r>
              <a:rPr lang="uk-UA" sz="2000" dirty="0">
                <a:hlinkClick r:id="rId11" tooltip="Роман (жанр)"/>
              </a:rPr>
              <a:t>роман</a:t>
            </a:r>
            <a:r>
              <a:rPr lang="uk-UA" sz="2000" dirty="0"/>
              <a:t> «</a:t>
            </a:r>
            <a:r>
              <a:rPr lang="uk-UA" sz="2000" dirty="0" err="1"/>
              <a:t>Варлаам</a:t>
            </a:r>
            <a:r>
              <a:rPr lang="uk-UA" sz="2000" dirty="0"/>
              <a:t> і </a:t>
            </a:r>
            <a:r>
              <a:rPr lang="uk-UA" sz="2000" dirty="0" err="1"/>
              <a:t>Йоасаф</a:t>
            </a:r>
            <a:r>
              <a:rPr lang="uk-UA" sz="2000" dirty="0"/>
              <a:t>».</a:t>
            </a:r>
            <a:r>
              <a:rPr lang="uk-UA" sz="2000" baseline="30000" dirty="0">
                <a:hlinkClick r:id="rId12"/>
              </a:rPr>
              <a:t>[</a:t>
            </a:r>
            <a:endParaRPr lang="uk-UA" sz="2000" dirty="0"/>
          </a:p>
        </p:txBody>
      </p:sp>
      <p:pic>
        <p:nvPicPr>
          <p:cNvPr id="11266" name="Picture 2" descr="C:\Users\Vova\Desktop\0_25f80_ec8b2d98_X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556793"/>
            <a:ext cx="4313014" cy="2878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5123892" y="2577565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14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783">
        <p14:ripple/>
      </p:transition>
    </mc:Choice>
    <mc:Fallback>
      <p:transition spd="slow" advTm="77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8320" y="4005064"/>
            <a:ext cx="8595360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dirty="0">
                <a:hlinkClick r:id="rId2" tooltip="1894"/>
              </a:rPr>
              <a:t>1894</a:t>
            </a:r>
            <a:r>
              <a:rPr lang="uk-UA" dirty="0"/>
              <a:t> р. Франко </a:t>
            </a:r>
            <a:r>
              <a:rPr lang="uk-UA" dirty="0" err="1">
                <a:hlinkClick r:id="rId3" tooltip="Габілітація"/>
              </a:rPr>
              <a:t>габілітувався</a:t>
            </a:r>
            <a:r>
              <a:rPr lang="uk-UA" dirty="0"/>
              <a:t> у Львівському університеті з історії української літератури, але професури не здобув через опір намісника </a:t>
            </a:r>
            <a:r>
              <a:rPr lang="uk-UA" dirty="0" err="1">
                <a:hlinkClick r:id="rId4" tooltip="Бадені Казімір"/>
              </a:rPr>
              <a:t>Бадені</a:t>
            </a:r>
            <a:r>
              <a:rPr lang="uk-UA" dirty="0"/>
              <a:t> і галицьких реакційних кіл. У </a:t>
            </a:r>
            <a:r>
              <a:rPr lang="uk-UA" dirty="0">
                <a:hlinkClick r:id="rId2" tooltip="1894"/>
              </a:rPr>
              <a:t>1894</a:t>
            </a:r>
            <a:r>
              <a:rPr lang="uk-UA" dirty="0"/>
              <a:t>—</a:t>
            </a:r>
            <a:r>
              <a:rPr lang="uk-UA" dirty="0">
                <a:hlinkClick r:id="rId5" tooltip="1897"/>
              </a:rPr>
              <a:t>1897</a:t>
            </a:r>
            <a:r>
              <a:rPr lang="uk-UA" dirty="0"/>
              <a:t> рр. Франко разом з дружиною Ольгою видавав часопис «</a:t>
            </a:r>
            <a:r>
              <a:rPr lang="uk-UA" dirty="0" err="1"/>
              <a:t>Житє</a:t>
            </a:r>
            <a:r>
              <a:rPr lang="uk-UA" dirty="0"/>
              <a:t> і Слово», в якому серед інших з'явилась його стаття «Соціалізм і соціал-демократизм» (</a:t>
            </a:r>
            <a:r>
              <a:rPr lang="uk-UA" dirty="0">
                <a:hlinkClick r:id="rId5" tooltip="1897"/>
              </a:rPr>
              <a:t>1897</a:t>
            </a:r>
            <a:r>
              <a:rPr lang="uk-UA" dirty="0"/>
              <a:t> р.) з гострою критикою української соціал-демократії й соціалізму </a:t>
            </a:r>
            <a:r>
              <a:rPr lang="uk-UA" dirty="0">
                <a:hlinkClick r:id="rId6" tooltip="Карл Маркс"/>
              </a:rPr>
              <a:t>Маркса</a:t>
            </a:r>
            <a:r>
              <a:rPr lang="uk-UA" dirty="0"/>
              <a:t> й </a:t>
            </a:r>
            <a:r>
              <a:rPr lang="uk-UA" dirty="0">
                <a:hlinkClick r:id="rId7" tooltip="Енгельс Фрідріх"/>
              </a:rPr>
              <a:t>Енгельса</a:t>
            </a:r>
            <a:r>
              <a:rPr lang="uk-UA" dirty="0"/>
              <a:t>. Критику марксизму, як «релігії, основаної на догмах </a:t>
            </a:r>
            <a:r>
              <a:rPr lang="uk-UA" dirty="0" err="1"/>
              <a:t>ненависти</a:t>
            </a:r>
            <a:r>
              <a:rPr lang="uk-UA" dirty="0"/>
              <a:t> і класової боротьби», Франко продовжив у передмові до збірки «Мій </a:t>
            </a:r>
            <a:r>
              <a:rPr lang="uk-UA" dirty="0" err="1"/>
              <a:t>Ізмарагд</a:t>
            </a:r>
            <a:r>
              <a:rPr lang="uk-UA" dirty="0"/>
              <a:t>» (</a:t>
            </a:r>
            <a:r>
              <a:rPr lang="uk-UA" dirty="0">
                <a:hlinkClick r:id="rId5" tooltip="1897"/>
              </a:rPr>
              <a:t>1897</a:t>
            </a:r>
            <a:r>
              <a:rPr lang="uk-UA" dirty="0"/>
              <a:t> р.).</a:t>
            </a:r>
            <a:endParaRPr lang="uk-UA" dirty="0"/>
          </a:p>
        </p:txBody>
      </p:sp>
      <p:pic>
        <p:nvPicPr>
          <p:cNvPr id="12290" name="Picture 2" descr="C:\Users\Vova\Desktop\fr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32655"/>
            <a:ext cx="2470522" cy="35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3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548">
        <p14:honeycomb/>
      </p:transition>
    </mc:Choice>
    <mc:Fallback>
      <p:transition spd="slow" advTm="5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31353" y="836712"/>
            <a:ext cx="4896544" cy="5702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 </a:t>
            </a:r>
            <a:r>
              <a:rPr lang="uk-UA" dirty="0" smtClean="0">
                <a:solidFill>
                  <a:schemeClr val="tx1"/>
                </a:solidFill>
                <a:hlinkClick r:id="rId3" tooltip="1894"/>
              </a:rPr>
              <a:t>1894</a:t>
            </a:r>
            <a:r>
              <a:rPr lang="uk-UA" dirty="0" smtClean="0">
                <a:solidFill>
                  <a:schemeClr val="tx1"/>
                </a:solidFill>
              </a:rPr>
              <a:t> р., </a:t>
            </a:r>
            <a:r>
              <a:rPr lang="uk-UA" dirty="0" err="1" smtClean="0">
                <a:solidFill>
                  <a:schemeClr val="tx1"/>
                </a:solidFill>
              </a:rPr>
              <a:t>з</a:t>
            </a:r>
            <a:r>
              <a:rPr lang="uk-UA" dirty="0" smtClean="0">
                <a:solidFill>
                  <a:schemeClr val="tx1"/>
                </a:solidFill>
              </a:rPr>
              <a:t> приїздом </a:t>
            </a:r>
            <a:r>
              <a:rPr lang="uk-UA" dirty="0" smtClean="0">
                <a:solidFill>
                  <a:schemeClr val="tx1"/>
                </a:solidFill>
                <a:hlinkClick r:id="rId4" tooltip="Грушевський Михайло Сергійович"/>
              </a:rPr>
              <a:t>М. Грушевського</a:t>
            </a:r>
            <a:r>
              <a:rPr lang="uk-UA" dirty="0" smtClean="0">
                <a:solidFill>
                  <a:schemeClr val="tx1"/>
                </a:solidFill>
              </a:rPr>
              <a:t> до Львова, Франко тісно співпрацював з </a:t>
            </a:r>
            <a:r>
              <a:rPr lang="uk-UA" dirty="0" smtClean="0">
                <a:solidFill>
                  <a:srgbClr val="FFFF00"/>
                </a:solidFill>
                <a:hlinkClick r:id="rId5" tooltip="НТШ"/>
              </a:rPr>
              <a:t>НТШ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(</a:t>
            </a:r>
            <a:r>
              <a:rPr lang="uk-UA" dirty="0" smtClean="0">
                <a:solidFill>
                  <a:schemeClr val="tx1"/>
                </a:solidFill>
                <a:hlinkClick r:id="rId6" tooltip="1899"/>
              </a:rPr>
              <a:t>1899</a:t>
            </a:r>
            <a:r>
              <a:rPr lang="uk-UA" dirty="0" smtClean="0">
                <a:solidFill>
                  <a:schemeClr val="tx1"/>
                </a:solidFill>
              </a:rPr>
              <a:t>  р. став його дійсним членом, </a:t>
            </a:r>
            <a:r>
              <a:rPr lang="uk-UA" dirty="0" smtClean="0">
                <a:solidFill>
                  <a:schemeClr val="tx1"/>
                </a:solidFill>
                <a:hlinkClick r:id="rId7" tooltip="1904"/>
              </a:rPr>
              <a:t>1904</a:t>
            </a:r>
            <a:r>
              <a:rPr lang="uk-UA" dirty="0" smtClean="0">
                <a:solidFill>
                  <a:schemeClr val="tx1"/>
                </a:solidFill>
              </a:rPr>
              <a:t> р. — почесним), публікуючи у «ЗНТШ» більшість своїх наукових праць, історико-літературних нотаток, рецензій; Франко працював також в Етнографічній Комісії, очолював Філологічну Секцію </a:t>
            </a:r>
            <a:r>
              <a:rPr lang="uk-UA" dirty="0" smtClean="0">
                <a:solidFill>
                  <a:schemeClr val="tx1"/>
                </a:solidFill>
                <a:hlinkClick r:id="rId5" tooltip="НТШ"/>
              </a:rPr>
              <a:t>НТШ</a:t>
            </a:r>
            <a:r>
              <a:rPr lang="uk-UA" dirty="0" smtClean="0">
                <a:solidFill>
                  <a:schemeClr val="tx1"/>
                </a:solidFill>
              </a:rPr>
              <a:t> (</a:t>
            </a:r>
            <a:r>
              <a:rPr lang="uk-UA" dirty="0" smtClean="0">
                <a:solidFill>
                  <a:schemeClr val="tx1"/>
                </a:solidFill>
                <a:hlinkClick r:id="rId8" tooltip="1898"/>
              </a:rPr>
              <a:t>1898</a:t>
            </a:r>
            <a:r>
              <a:rPr lang="uk-UA" dirty="0" smtClean="0">
                <a:solidFill>
                  <a:schemeClr val="tx1"/>
                </a:solidFill>
              </a:rPr>
              <a:t>—</a:t>
            </a:r>
            <a:r>
              <a:rPr lang="uk-UA" dirty="0" smtClean="0">
                <a:solidFill>
                  <a:schemeClr val="tx1"/>
                </a:solidFill>
                <a:hlinkClick r:id="rId9" tooltip="1908"/>
              </a:rPr>
              <a:t>1908</a:t>
            </a:r>
            <a:r>
              <a:rPr lang="uk-UA" dirty="0" smtClean="0">
                <a:solidFill>
                  <a:schemeClr val="tx1"/>
                </a:solidFill>
              </a:rPr>
              <a:t> рр.). Саме завдяки Франку і Грушевському НТШ стало фактичною академією наук напередодні війни </a:t>
            </a:r>
            <a:r>
              <a:rPr lang="uk-UA" dirty="0" smtClean="0">
                <a:solidFill>
                  <a:schemeClr val="tx1"/>
                </a:solidFill>
                <a:hlinkClick r:id="rId10" tooltip="1914"/>
              </a:rPr>
              <a:t>1914</a:t>
            </a:r>
            <a:r>
              <a:rPr lang="uk-UA" dirty="0" smtClean="0">
                <a:solidFill>
                  <a:schemeClr val="tx1"/>
                </a:solidFill>
              </a:rPr>
              <a:t> р. </a:t>
            </a:r>
            <a:r>
              <a:rPr lang="uk-UA" dirty="0" smtClean="0">
                <a:solidFill>
                  <a:schemeClr val="tx1"/>
                </a:solidFill>
                <a:hlinkClick r:id="rId8" tooltip="1898"/>
              </a:rPr>
              <a:t>1898</a:t>
            </a:r>
            <a:r>
              <a:rPr lang="uk-UA" dirty="0" smtClean="0">
                <a:solidFill>
                  <a:schemeClr val="tx1"/>
                </a:solidFill>
              </a:rPr>
              <a:t> р. українська громада урочисто відзначила 25-літній ювілей літературної діяльност</a:t>
            </a:r>
            <a:r>
              <a:rPr lang="uk-UA" dirty="0">
                <a:solidFill>
                  <a:schemeClr val="tx1"/>
                </a:solidFill>
              </a:rPr>
              <a:t>і</a:t>
            </a:r>
            <a:r>
              <a:rPr lang="uk-UA" dirty="0" smtClean="0">
                <a:solidFill>
                  <a:schemeClr val="tx1"/>
                </a:solidFill>
              </a:rPr>
              <a:t> Франка.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6080" y="188641"/>
            <a:ext cx="3456384" cy="10081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dirty="0">
                <a:solidFill>
                  <a:schemeClr val="accent1"/>
                </a:solidFill>
              </a:rPr>
              <a:t> 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Літературно-меморіальний музей</a:t>
            </a:r>
            <a:r>
              <a:rPr lang="uk-U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Івана Франка 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uk-UA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Криворівні</a:t>
            </a:r>
            <a:r>
              <a:rPr lang="uk-UA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uk-UA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Vova\Desktop\0201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412776"/>
            <a:ext cx="3888432" cy="26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9480376" y="76470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53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306">
        <p14:glitter pattern="hexagon"/>
      </p:transition>
    </mc:Choice>
    <mc:Fallback>
      <p:transition spd="slow" advTm="7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188640"/>
            <a:ext cx="8595360" cy="1944216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Покинувши в </a:t>
            </a:r>
            <a:r>
              <a:rPr lang="uk-UA" dirty="0" smtClean="0">
                <a:hlinkClick r:id="rId2" tooltip="1897"/>
              </a:rPr>
              <a:t>1897</a:t>
            </a:r>
            <a:r>
              <a:rPr lang="uk-UA" dirty="0" smtClean="0"/>
              <a:t> р. журналістику, до чого призвела його стаття у віденській газеті «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Zeit</a:t>
            </a:r>
            <a:r>
              <a:rPr lang="uk-UA" dirty="0" smtClean="0"/>
              <a:t>», в якій він назвав </a:t>
            </a:r>
            <a:r>
              <a:rPr lang="uk-UA" dirty="0" smtClean="0">
                <a:hlinkClick r:id="rId3" tooltip="Адам Міцкевич"/>
              </a:rPr>
              <a:t>Міцкевича</a:t>
            </a:r>
            <a:r>
              <a:rPr lang="uk-UA" dirty="0" smtClean="0"/>
              <a:t> поетом зради (</a:t>
            </a:r>
            <a:r>
              <a:rPr lang="uk-UA" dirty="0" err="1" smtClean="0"/>
              <a:t>Der</a:t>
            </a:r>
            <a:r>
              <a:rPr lang="uk-UA" dirty="0" smtClean="0"/>
              <a:t> </a:t>
            </a:r>
            <a:r>
              <a:rPr lang="uk-UA" dirty="0" err="1" smtClean="0"/>
              <a:t>Dichter</a:t>
            </a:r>
            <a:r>
              <a:rPr lang="uk-UA" dirty="0" smtClean="0"/>
              <a:t> </a:t>
            </a:r>
            <a:r>
              <a:rPr lang="uk-UA" dirty="0" err="1" smtClean="0"/>
              <a:t>des</a:t>
            </a:r>
            <a:r>
              <a:rPr lang="uk-UA" dirty="0" smtClean="0"/>
              <a:t> </a:t>
            </a:r>
            <a:r>
              <a:rPr lang="uk-UA" dirty="0" err="1" smtClean="0"/>
              <a:t>Verrates</a:t>
            </a:r>
            <a:r>
              <a:rPr lang="uk-UA" dirty="0" smtClean="0"/>
              <a:t>), Франко повністю віддається спільно з </a:t>
            </a:r>
            <a:r>
              <a:rPr lang="uk-UA" dirty="0" smtClean="0">
                <a:hlinkClick r:id="rId4" tooltip="Грушевський Михайло Сергійович"/>
              </a:rPr>
              <a:t>Грушевським</a:t>
            </a:r>
            <a:r>
              <a:rPr lang="uk-UA" dirty="0" smtClean="0"/>
              <a:t> і </a:t>
            </a:r>
            <a:r>
              <a:rPr lang="uk-UA" dirty="0" smtClean="0">
                <a:hlinkClick r:id="rId5" tooltip="Гнатюк Володимир Михайлович"/>
              </a:rPr>
              <a:t>В. Гнатюком</a:t>
            </a:r>
            <a:r>
              <a:rPr lang="uk-UA" dirty="0" smtClean="0"/>
              <a:t> редагуванню </a:t>
            </a:r>
            <a:r>
              <a:rPr lang="uk-UA" dirty="0" smtClean="0">
                <a:hlinkClick r:id="rId6" tooltip="Літературно-науковий вісник"/>
              </a:rPr>
              <a:t>«Літературно-Наукового Вісника»</a:t>
            </a:r>
            <a:r>
              <a:rPr lang="uk-UA" dirty="0" smtClean="0"/>
              <a:t>; фактично вся редакція була в руках Франка.</a:t>
            </a:r>
            <a:endParaRPr lang="uk-UA" dirty="0"/>
          </a:p>
        </p:txBody>
      </p:sp>
      <p:pic>
        <p:nvPicPr>
          <p:cNvPr id="14338" name="Picture 2" descr="C:\Users\Vova\Desktop\grushevs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262568"/>
            <a:ext cx="2592288" cy="310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717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434">
        <p14:vortex dir="r"/>
      </p:transition>
    </mc:Choice>
    <mc:Fallback>
      <p:transition spd="slow" advTm="54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71864" y="1196752"/>
            <a:ext cx="5688632" cy="2664296"/>
          </a:xfrm>
        </p:spPr>
        <p:txBody>
          <a:bodyPr>
            <a:normAutofit fontScale="92500"/>
          </a:bodyPr>
          <a:lstStyle/>
          <a:p>
            <a:r>
              <a:rPr lang="uk-UA" sz="1800" dirty="0"/>
              <a:t>З </a:t>
            </a:r>
            <a:r>
              <a:rPr lang="uk-UA" sz="1800" dirty="0">
                <a:hlinkClick r:id="rId3" tooltip="1908"/>
              </a:rPr>
              <a:t>1908</a:t>
            </a:r>
            <a:r>
              <a:rPr lang="uk-UA" sz="1800" dirty="0"/>
              <a:t> р. стан здоров'я Франка значно погіршився, однак він продовжував працювати до кінця свого життя. За останній період він написав «Нарис історії українсько-руської літератури» (</a:t>
            </a:r>
            <a:r>
              <a:rPr lang="uk-UA" sz="1800" dirty="0">
                <a:hlinkClick r:id="rId4" tooltip="1910"/>
              </a:rPr>
              <a:t>1910</a:t>
            </a:r>
            <a:r>
              <a:rPr lang="uk-UA" sz="1800" dirty="0"/>
              <a:t> р.), «Студії над українськими народними піснями» (</a:t>
            </a:r>
            <a:r>
              <a:rPr lang="uk-UA" sz="1800" dirty="0">
                <a:hlinkClick r:id="rId5" tooltip="1913"/>
              </a:rPr>
              <a:t>1913</a:t>
            </a:r>
            <a:r>
              <a:rPr lang="uk-UA" sz="1800" dirty="0"/>
              <a:t> р.), здійснив велику кількість перекладів з античних поетів. </a:t>
            </a:r>
            <a:r>
              <a:rPr lang="uk-UA" sz="1800" dirty="0">
                <a:hlinkClick r:id="rId5" tooltip="1913"/>
              </a:rPr>
              <a:t>1913</a:t>
            </a:r>
            <a:r>
              <a:rPr lang="uk-UA" sz="1800" dirty="0"/>
              <a:t> р. вся Україна святкувала сорокарічний ювілей літературної праці Франка.</a:t>
            </a:r>
          </a:p>
          <a:p>
            <a:r>
              <a:rPr lang="uk-UA" sz="1800" dirty="0"/>
              <a:t>                   (Могила Івана Франка у </a:t>
            </a:r>
            <a:r>
              <a:rPr lang="uk-UA" sz="1800" dirty="0">
                <a:hlinkClick r:id="rId6" tooltip="Львів"/>
              </a:rPr>
              <a:t>Львові</a:t>
            </a:r>
            <a:r>
              <a:rPr lang="uk-UA" sz="1800" dirty="0"/>
              <a:t>)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31904" y="188640"/>
            <a:ext cx="4968552" cy="1512168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uk-UA" b="1" cap="none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 роки життя</a:t>
            </a:r>
            <a:br>
              <a:rPr lang="uk-UA" b="1" cap="none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uk-UA" b="1" cap="none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Vova\Desktop\437px-Pamjatnyk_Fran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88" y="980729"/>
            <a:ext cx="3294058" cy="451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5400000">
            <a:off x="5339916" y="3609020"/>
            <a:ext cx="504056" cy="5760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09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5475">
        <p14:shred/>
      </p:transition>
    </mc:Choice>
    <mc:Fallback>
      <p:transition spd="slow" advTm="15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260648"/>
            <a:ext cx="8595360" cy="1986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000" dirty="0"/>
              <a:t>Помер Іван Франко 28 травня 1916 р. у Львові. Через два дні відбулося кількатисячне урочисте прощання на </a:t>
            </a:r>
            <a:r>
              <a:rPr lang="uk-UA" sz="2000" dirty="0">
                <a:hlinkClick r:id="rId2" tooltip="Личаківський цвинтар"/>
              </a:rPr>
              <a:t>Личаківському цвинтарі</a:t>
            </a:r>
            <a:r>
              <a:rPr lang="uk-UA" sz="2000" dirty="0"/>
              <a:t>. Спочатку поховали Івана Яковича в чужому склепі. Лише через 10 років останки Франка були перенесені в окрему могилу, відому своїм пам'ятником, на якому Франко-Каменяр «лупає сю скалу».(Пам'ятник у Києві)</a:t>
            </a:r>
            <a:endParaRPr lang="uk-UA" sz="2000" dirty="0"/>
          </a:p>
        </p:txBody>
      </p:sp>
      <p:pic>
        <p:nvPicPr>
          <p:cNvPr id="2050" name="Picture 2" descr="C:\Users\Vova\Desktop\IMG_1713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060848"/>
            <a:ext cx="2754306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3663900">
            <a:off x="8402222" y="2013158"/>
            <a:ext cx="492000" cy="527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8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6022">
        <p14:switch dir="r"/>
      </p:transition>
    </mc:Choice>
    <mc:Fallback>
      <p:transition spd="slow" advTm="6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95600" y="2060848"/>
            <a:ext cx="6992848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/>
              <a:t>Усебічно обдарований, енциклопедично освічений і надзвичайно працьовитий, Франко виявив себе на багатьох ділянках української культури. Він був </a:t>
            </a:r>
            <a:r>
              <a:rPr lang="uk-UA" dirty="0">
                <a:hlinkClick r:id="rId2" tooltip="Поет"/>
              </a:rPr>
              <a:t>поетом</a:t>
            </a:r>
            <a:r>
              <a:rPr lang="uk-UA" dirty="0"/>
              <a:t>, </a:t>
            </a:r>
            <a:r>
              <a:rPr lang="uk-UA" dirty="0">
                <a:hlinkClick r:id="rId3" tooltip="Прозаїк"/>
              </a:rPr>
              <a:t>прозаїком</a:t>
            </a:r>
            <a:r>
              <a:rPr lang="uk-UA" dirty="0"/>
              <a:t>, </a:t>
            </a:r>
            <a:r>
              <a:rPr lang="uk-UA" dirty="0">
                <a:hlinkClick r:id="rId4" tooltip="Драматург"/>
              </a:rPr>
              <a:t>драматургом</a:t>
            </a:r>
            <a:r>
              <a:rPr lang="uk-UA" dirty="0"/>
              <a:t>, </a:t>
            </a:r>
            <a:r>
              <a:rPr lang="uk-UA" dirty="0">
                <a:hlinkClick r:id="rId5" tooltip="Критик"/>
              </a:rPr>
              <a:t>критиком</a:t>
            </a:r>
            <a:r>
              <a:rPr lang="uk-UA" dirty="0"/>
              <a:t> й істориком літератури, </a:t>
            </a:r>
            <a:r>
              <a:rPr lang="uk-UA" dirty="0">
                <a:hlinkClick r:id="rId6" tooltip="Перекладач"/>
              </a:rPr>
              <a:t>перекладачем</a:t>
            </a:r>
            <a:r>
              <a:rPr lang="uk-UA" dirty="0"/>
              <a:t> і </a:t>
            </a:r>
            <a:r>
              <a:rPr lang="uk-UA" dirty="0">
                <a:hlinkClick r:id="rId7" tooltip="Видавець"/>
              </a:rPr>
              <a:t>видавцем</a:t>
            </a:r>
            <a:r>
              <a:rPr lang="uk-UA" dirty="0"/>
              <a:t>. Сюжети для своїх творів Франко черпав з життя і боротьби рідного народу, але також з першоджерел людської культури — зі Сходу, античної доби й Ренесансу. Він був «золотим мостом» між українською і світовими літературами.</a:t>
            </a:r>
          </a:p>
          <a:p>
            <a:r>
              <a:rPr lang="uk-UA" dirty="0"/>
              <a:t>Нерідко Івана Франка називають </a:t>
            </a:r>
            <a:r>
              <a:rPr lang="uk-UA" i="1" dirty="0"/>
              <a:t>титаном праці</a:t>
            </a:r>
            <a:r>
              <a:rPr lang="uk-UA" dirty="0"/>
              <a:t>. </a:t>
            </a:r>
            <a:r>
              <a:rPr lang="uk-UA" dirty="0">
                <a:hlinkClick r:id="rId8" tooltip="Євген Маланюк"/>
              </a:rPr>
              <a:t>Євген Маланюк</a:t>
            </a:r>
            <a:r>
              <a:rPr lang="uk-UA" dirty="0"/>
              <a:t> свого часу писав: «Свідомо чи несвідомо, з власного пересвідчення чи ж чужого голосу, але кожен, почувши ім'я Франка, здіймає шапку незалежно від свого місця народження. Тут діє інстинкт величі».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3027" y="188640"/>
            <a:ext cx="4824536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  <a:normAutofit/>
          </a:bodyPr>
          <a:lstStyle/>
          <a:p>
            <a:pPr algn="just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1897" y="46447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 спадщина</a:t>
            </a: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4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779">
        <p14:flip dir="r"/>
      </p:transition>
    </mc:Choice>
    <mc:Fallback>
      <p:transition spd="slow" advTm="77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80" y="188641"/>
            <a:ext cx="2376264" cy="1066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uk-UA" b="1" dirty="0" smtClean="0"/>
              <a:t>Поезія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75520" y="1412776"/>
            <a:ext cx="4009648" cy="4937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err="1" smtClean="0"/>
              <a:t>Стильово</a:t>
            </a:r>
            <a:r>
              <a:rPr lang="uk-UA" dirty="0" smtClean="0"/>
              <a:t> Франко належить до перших реалістів в українській літературі. Він — найвизначніший поет </a:t>
            </a:r>
            <a:r>
              <a:rPr lang="uk-UA" dirty="0" err="1" smtClean="0"/>
              <a:t>пошевченківської</a:t>
            </a:r>
            <a:r>
              <a:rPr lang="uk-UA" dirty="0" smtClean="0"/>
              <a:t> доби. Новаторською була вже його друга збірка </a:t>
            </a:r>
            <a:r>
              <a:rPr lang="uk-UA" dirty="0" smtClean="0">
                <a:hlinkClick r:id="rId3" tooltip="З вершин і низин"/>
              </a:rPr>
              <a:t>«З вершин і низин»</a:t>
            </a:r>
            <a:r>
              <a:rPr lang="uk-UA" dirty="0" smtClean="0"/>
              <a:t> (</a:t>
            </a:r>
            <a:r>
              <a:rPr lang="uk-UA" dirty="0" smtClean="0">
                <a:hlinkClick r:id="rId4" tooltip="1887"/>
              </a:rPr>
              <a:t>1887</a:t>
            </a:r>
            <a:r>
              <a:rPr lang="uk-UA" dirty="0" smtClean="0"/>
              <a:t> р., поширена </a:t>
            </a:r>
            <a:r>
              <a:rPr lang="uk-UA" dirty="0" smtClean="0">
                <a:hlinkClick r:id="rId5" tooltip="1893"/>
              </a:rPr>
              <a:t>1893</a:t>
            </a:r>
            <a:r>
              <a:rPr lang="uk-UA" dirty="0" smtClean="0"/>
              <a:t> р.), охоплювала головні твори його суспільної лірики («Товаришам з тюрми», «Вічний Революціонер», «Каменярі», «Земле моя», «Тюремні сонети» та інші). Вона революціонізувала молоде покоління, через що в Росії була заборонена. Вершиною інтимної лірики Франка є його </a:t>
            </a:r>
            <a:r>
              <a:rPr lang="uk-UA" dirty="0" smtClean="0">
                <a:hlinkClick r:id="rId6" tooltip="Зів'яле листя"/>
              </a:rPr>
              <a:t>«Зів'яле листя»</a:t>
            </a:r>
            <a:r>
              <a:rPr lang="uk-UA" dirty="0" smtClean="0"/>
              <a:t> (</a:t>
            </a:r>
            <a:r>
              <a:rPr lang="uk-UA" dirty="0" smtClean="0">
                <a:hlinkClick r:id="rId7" tooltip="1896"/>
              </a:rPr>
              <a:t>1896</a:t>
            </a:r>
            <a:r>
              <a:rPr lang="uk-UA" dirty="0" smtClean="0"/>
              <a:t> р.). У збірці </a:t>
            </a:r>
            <a:r>
              <a:rPr lang="uk-UA" dirty="0" smtClean="0">
                <a:hlinkClick r:id="rId8" tooltip="Мій Ізмарагд"/>
              </a:rPr>
              <a:t>«Мій </a:t>
            </a:r>
            <a:r>
              <a:rPr lang="uk-UA" dirty="0" err="1" smtClean="0">
                <a:hlinkClick r:id="rId8" tooltip="Мій Ізмарагд"/>
              </a:rPr>
              <a:t>Ізмарагд</a:t>
            </a:r>
            <a:r>
              <a:rPr lang="uk-UA" dirty="0" smtClean="0">
                <a:hlinkClick r:id="rId8" tooltip="Мій Ізмарагд"/>
              </a:rPr>
              <a:t>»</a:t>
            </a:r>
            <a:r>
              <a:rPr lang="uk-UA" dirty="0" smtClean="0"/>
              <a:t> (</a:t>
            </a:r>
            <a:r>
              <a:rPr lang="uk-UA" dirty="0" smtClean="0">
                <a:hlinkClick r:id="rId9" tooltip="1897"/>
              </a:rPr>
              <a:t>1897</a:t>
            </a:r>
            <a:r>
              <a:rPr lang="uk-UA" dirty="0" smtClean="0"/>
              <a:t> р.) переважають філософські мотиви: рефлексії поета про добро й зло, красу і вірність, обов'язок і зміст людського життя.</a:t>
            </a:r>
            <a:endParaRPr lang="uk-UA" dirty="0"/>
          </a:p>
        </p:txBody>
      </p:sp>
      <p:pic>
        <p:nvPicPr>
          <p:cNvPr id="3074" name="Picture 2" descr="C:\Users\Vova\Desktop\19992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72816"/>
            <a:ext cx="2592288" cy="3812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44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320">
        <p14:gallery dir="l"/>
      </p:transition>
    </mc:Choice>
    <mc:Fallback>
      <p:transition spd="slow" advTm="12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1" y="116632"/>
            <a:ext cx="4079751" cy="648072"/>
          </a:xfrm>
        </p:spPr>
        <p:txBody>
          <a:bodyPr>
            <a:norm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Біографія. Ранні роки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03512" y="1484784"/>
            <a:ext cx="4968552" cy="37444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Іван Франко народився 27 серпня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1856 р. в селі </a:t>
            </a:r>
            <a:r>
              <a:rPr lang="uk-UA" sz="2000" dirty="0">
                <a:hlinkClick r:id="rId2" tooltip="Нагуєвичі"/>
              </a:rPr>
              <a:t>Нагуєвичі</a:t>
            </a:r>
            <a:r>
              <a:rPr lang="uk-UA" sz="2000" dirty="0"/>
              <a:t> Дрогобицького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повіту в Східній Галичині, поблизу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 м. </a:t>
            </a:r>
            <a:r>
              <a:rPr lang="uk-UA" sz="2000" dirty="0">
                <a:hlinkClick r:id="rId3" tooltip="Борислав"/>
              </a:rPr>
              <a:t>Борислав</a:t>
            </a:r>
            <a:r>
              <a:rPr lang="uk-UA" sz="2000" dirty="0"/>
              <a:t>, в родині селянина-коваля.       Його батько, коваль, заробляв не тільки на власну сім'ю, але й на всю рідню, він дуже хотів дати синові добру освіту. Мати, Марія </a:t>
            </a:r>
            <a:r>
              <a:rPr lang="uk-UA" sz="2000" dirty="0" err="1"/>
              <a:t>Кульчицька</a:t>
            </a:r>
            <a:r>
              <a:rPr lang="uk-UA" sz="2000" dirty="0"/>
              <a:t>, походила із зубожілого українського шляхетського роду — «</a:t>
            </a:r>
            <a:r>
              <a:rPr lang="uk-UA" sz="2000" dirty="0" err="1"/>
              <a:t>ходачкової</a:t>
            </a:r>
            <a:r>
              <a:rPr lang="uk-UA" sz="2000" dirty="0"/>
              <a:t> </a:t>
            </a:r>
            <a:r>
              <a:rPr lang="uk-UA" sz="2000" dirty="0" err="1"/>
              <a:t>шляхти».Про</a:t>
            </a:r>
            <a:r>
              <a:rPr lang="uk-UA" sz="2000" dirty="0"/>
              <a:t> себе завжди розповідав як про сина мужика.</a:t>
            </a:r>
            <a:endParaRPr lang="uk-UA" sz="2000" dirty="0"/>
          </a:p>
        </p:txBody>
      </p:sp>
      <p:pic>
        <p:nvPicPr>
          <p:cNvPr id="1027" name="Picture 3" descr="C:\Users\Vova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980728"/>
            <a:ext cx="3600400" cy="506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4420"/>
      </p:ext>
    </p:extLst>
  </p:cSld>
  <p:clrMapOvr>
    <a:masterClrMapping/>
  </p:clrMapOvr>
  <p:transition spd="slow" advTm="7942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188640"/>
            <a:ext cx="8595360" cy="34266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dirty="0"/>
              <a:t>Але й у ній знаходимо зразок суспільної лірики, в якій Франко увіковічнив страждання рідного народу («По селах», «До Бразилії» та інші). Драму власного життя Франко відобразив у збірці «Із днів журби» (</a:t>
            </a:r>
            <a:r>
              <a:rPr lang="uk-UA" dirty="0">
                <a:hlinkClick r:id="rId2" tooltip="1900"/>
              </a:rPr>
              <a:t>1900</a:t>
            </a:r>
            <a:r>
              <a:rPr lang="uk-UA" dirty="0"/>
              <a:t> р.). Програмова збірка </a:t>
            </a:r>
            <a:r>
              <a:rPr lang="uk-UA" dirty="0">
                <a:hlinkClick r:id="rId3" tooltip="Semper tiro"/>
              </a:rPr>
              <a:t>«</a:t>
            </a:r>
            <a:r>
              <a:rPr lang="uk-UA" dirty="0" err="1">
                <a:hlinkClick r:id="rId3" tooltip="Semper tiro"/>
              </a:rPr>
              <a:t>Semper</a:t>
            </a:r>
            <a:r>
              <a:rPr lang="uk-UA" dirty="0">
                <a:hlinkClick r:id="rId3" tooltip="Semper tiro"/>
              </a:rPr>
              <a:t> </a:t>
            </a:r>
            <a:r>
              <a:rPr lang="uk-UA" dirty="0" err="1">
                <a:hlinkClick r:id="rId3" tooltip="Semper tiro"/>
              </a:rPr>
              <a:t>tiro</a:t>
            </a:r>
            <a:r>
              <a:rPr lang="uk-UA" dirty="0">
                <a:hlinkClick r:id="rId3" tooltip="Semper tiro"/>
              </a:rPr>
              <a:t>»</a:t>
            </a:r>
            <a:r>
              <a:rPr lang="uk-UA" dirty="0"/>
              <a:t> (</a:t>
            </a:r>
            <a:r>
              <a:rPr lang="uk-UA" dirty="0">
                <a:hlinkClick r:id="rId4" tooltip="1906"/>
              </a:rPr>
              <a:t>1906</a:t>
            </a:r>
            <a:r>
              <a:rPr lang="uk-UA" dirty="0"/>
              <a:t> р.) є містичним кредо поета-борця. "</a:t>
            </a:r>
            <a:r>
              <a:rPr lang="uk-UA" i="1" dirty="0"/>
              <a:t>Давнє і нове"</a:t>
            </a:r>
            <a:r>
              <a:rPr lang="uk-UA" dirty="0"/>
              <a:t>(1911р.)поетична збірка. Велику майстерність виявив Франко і в широких епічних поемах «Панські жарти» (</a:t>
            </a:r>
            <a:r>
              <a:rPr lang="uk-UA" dirty="0">
                <a:hlinkClick r:id="rId5" tooltip="1887"/>
              </a:rPr>
              <a:t>1887</a:t>
            </a:r>
            <a:r>
              <a:rPr lang="uk-UA" dirty="0"/>
              <a:t> р.), «</a:t>
            </a:r>
            <a:r>
              <a:rPr lang="uk-UA" dirty="0" err="1"/>
              <a:t>Сурка</a:t>
            </a:r>
            <a:r>
              <a:rPr lang="uk-UA" dirty="0"/>
              <a:t>» (</a:t>
            </a:r>
            <a:r>
              <a:rPr lang="uk-UA" dirty="0">
                <a:hlinkClick r:id="rId6" tooltip="1890"/>
              </a:rPr>
              <a:t>1890</a:t>
            </a:r>
            <a:r>
              <a:rPr lang="uk-UA" dirty="0"/>
              <a:t> р.), «Смерть Каїна» (</a:t>
            </a:r>
            <a:r>
              <a:rPr lang="uk-UA" dirty="0">
                <a:hlinkClick r:id="rId7" tooltip="1889"/>
              </a:rPr>
              <a:t>1889</a:t>
            </a:r>
            <a:r>
              <a:rPr lang="uk-UA" dirty="0"/>
              <a:t> р.), «Іван Вишенський» (</a:t>
            </a:r>
            <a:r>
              <a:rPr lang="uk-UA" dirty="0">
                <a:hlinkClick r:id="rId2" tooltip="1900"/>
              </a:rPr>
              <a:t>1900</a:t>
            </a:r>
            <a:r>
              <a:rPr lang="uk-UA" dirty="0"/>
              <a:t> р.) й інших. Багато автобіографічного вклав Франко у свою найвизначнішу поему «Мойсей» (</a:t>
            </a:r>
            <a:r>
              <a:rPr lang="uk-UA" dirty="0">
                <a:hlinkClick r:id="rId8" tooltip="1905"/>
              </a:rPr>
              <a:t>1905</a:t>
            </a:r>
            <a:r>
              <a:rPr lang="uk-UA" dirty="0"/>
              <a:t> р.), в якій на матеріалі біблійного сюжету показано конфлікт вождя з народом, засуджується зрада національних інтересів та проголошується ідея служіння рідному народові</a:t>
            </a:r>
            <a:endParaRPr lang="uk-UA" dirty="0"/>
          </a:p>
        </p:txBody>
      </p:sp>
      <p:pic>
        <p:nvPicPr>
          <p:cNvPr id="4098" name="Picture 2" descr="C:\Users\Vova\Desktop\19-23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123686"/>
            <a:ext cx="2462274" cy="3545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4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69">
        <p14:prism/>
      </p:transition>
    </mc:Choice>
    <mc:Fallback>
      <p:transition spd="slow" advTm="6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729396">
            <a:off x="1800224" y="228601"/>
            <a:ext cx="3503688" cy="968152"/>
          </a:xfrm>
        </p:spPr>
        <p:txBody>
          <a:bodyPr>
            <a:noAutofit/>
          </a:bodyPr>
          <a:lstStyle/>
          <a:p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Прозова творчість</a:t>
            </a:r>
            <a:b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uk-UA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015880" y="116632"/>
            <a:ext cx="5400600" cy="33843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Проза Франка охоплює понад 100 </a:t>
            </a:r>
            <a:r>
              <a:rPr lang="uk-UA" dirty="0" smtClean="0">
                <a:solidFill>
                  <a:schemeClr val="tx1"/>
                </a:solidFill>
                <a:hlinkClick r:id="rId3" tooltip="Оповідання"/>
              </a:rPr>
              <a:t>оповідань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  <a:hlinkClick r:id="rId4" tooltip="Новела"/>
              </a:rPr>
              <a:t>новел</a:t>
            </a:r>
            <a:r>
              <a:rPr lang="uk-UA" dirty="0" smtClean="0">
                <a:solidFill>
                  <a:schemeClr val="tx1"/>
                </a:solidFill>
              </a:rPr>
              <a:t> та десять </a:t>
            </a:r>
            <a:r>
              <a:rPr lang="uk-UA" dirty="0" smtClean="0">
                <a:solidFill>
                  <a:schemeClr val="tx1"/>
                </a:solidFill>
                <a:hlinkClick r:id="rId5" tooltip="Повість"/>
              </a:rPr>
              <a:t>повістей</a:t>
            </a:r>
            <a:r>
              <a:rPr lang="uk-UA" dirty="0" smtClean="0">
                <a:solidFill>
                  <a:schemeClr val="tx1"/>
                </a:solidFill>
              </a:rPr>
              <a:t> і </a:t>
            </a:r>
            <a:r>
              <a:rPr lang="uk-UA" dirty="0" smtClean="0">
                <a:solidFill>
                  <a:schemeClr val="tx1"/>
                </a:solidFill>
                <a:hlinkClick r:id="rId6" tooltip="Роман (жанр)"/>
              </a:rPr>
              <a:t>романів</a:t>
            </a:r>
            <a:r>
              <a:rPr lang="uk-UA" dirty="0" smtClean="0">
                <a:solidFill>
                  <a:schemeClr val="tx1"/>
                </a:solidFill>
              </a:rPr>
              <a:t>. Вона починається з так званого «бориславського циклу» (від </a:t>
            </a:r>
            <a:r>
              <a:rPr lang="uk-UA" dirty="0" smtClean="0">
                <a:solidFill>
                  <a:schemeClr val="tx1"/>
                </a:solidFill>
                <a:hlinkClick r:id="rId7" tooltip="1877"/>
              </a:rPr>
              <a:t>1877</a:t>
            </a:r>
            <a:r>
              <a:rPr lang="uk-UA" dirty="0" smtClean="0">
                <a:solidFill>
                  <a:schemeClr val="tx1"/>
                </a:solidFill>
              </a:rPr>
              <a:t> р.), в якому Франко подає жахливий образ і глибокий аналіз соціального зла в тогочасній Галичині. Зубожіння й пролетаризація галицького села лягли в основу його збірки «В поті чола» (</a:t>
            </a:r>
            <a:r>
              <a:rPr lang="uk-UA" dirty="0" smtClean="0">
                <a:solidFill>
                  <a:schemeClr val="tx1"/>
                </a:solidFill>
                <a:hlinkClick r:id="rId8" tooltip="1890"/>
              </a:rPr>
              <a:t>1890</a:t>
            </a:r>
            <a:r>
              <a:rPr lang="uk-UA" dirty="0" smtClean="0">
                <a:solidFill>
                  <a:schemeClr val="tx1"/>
                </a:solidFill>
              </a:rPr>
              <a:t> р.) і «Галицькі образки» (</a:t>
            </a:r>
            <a:r>
              <a:rPr lang="uk-UA" dirty="0" smtClean="0">
                <a:solidFill>
                  <a:schemeClr val="tx1"/>
                </a:solidFill>
                <a:hlinkClick r:id="rId9" tooltip="1897"/>
              </a:rPr>
              <a:t>1897</a:t>
            </a:r>
            <a:r>
              <a:rPr lang="uk-UA" dirty="0" smtClean="0">
                <a:solidFill>
                  <a:schemeClr val="tx1"/>
                </a:solidFill>
              </a:rPr>
              <a:t> р.), до яких належать автобіографічні оповідання «Малий Мирон», «Грицева шкільна наука», «Олівець», «</a:t>
            </a:r>
            <a:r>
              <a:rPr lang="uk-UA" dirty="0" err="1" smtClean="0">
                <a:solidFill>
                  <a:schemeClr val="tx1"/>
                </a:solidFill>
              </a:rPr>
              <a:t>Schönschreiben</a:t>
            </a:r>
            <a:r>
              <a:rPr lang="uk-UA" dirty="0" smtClean="0">
                <a:solidFill>
                  <a:schemeClr val="tx1"/>
                </a:solidFill>
              </a:rPr>
              <a:t>» та інші.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Vova\Desktop\pencil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149080"/>
            <a:ext cx="2413000" cy="241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ova\Desktop\03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708920"/>
            <a:ext cx="3312368" cy="3958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91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453">
        <p14:prism/>
      </p:transition>
    </mc:Choice>
    <mc:Fallback>
      <p:transition spd="slow" advTm="84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03512" y="188640"/>
            <a:ext cx="8595360" cy="3960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uk-UA" dirty="0"/>
              <a:t>Вершиною прози Франка є повість «</a:t>
            </a:r>
            <a:r>
              <a:rPr lang="uk-UA" dirty="0" err="1"/>
              <a:t>Boa</a:t>
            </a:r>
            <a:r>
              <a:rPr lang="uk-UA" dirty="0"/>
              <a:t> </a:t>
            </a:r>
            <a:r>
              <a:rPr lang="uk-UA" dirty="0" err="1"/>
              <a:t>constrictor</a:t>
            </a:r>
            <a:r>
              <a:rPr lang="uk-UA" dirty="0"/>
              <a:t>» (</a:t>
            </a:r>
            <a:r>
              <a:rPr lang="uk-UA" dirty="0">
                <a:hlinkClick r:id="rId2" tooltip="1878"/>
              </a:rPr>
              <a:t>1878</a:t>
            </a:r>
            <a:r>
              <a:rPr lang="uk-UA" dirty="0"/>
              <a:t> р.) і соціальний роман </a:t>
            </a:r>
            <a:r>
              <a:rPr lang="uk-UA" dirty="0">
                <a:hlinkClick r:id="rId3" tooltip="Борислав сміється"/>
              </a:rPr>
              <a:t>«Борислав сміється»</a:t>
            </a:r>
            <a:r>
              <a:rPr lang="uk-UA" dirty="0"/>
              <a:t> (</a:t>
            </a:r>
            <a:r>
              <a:rPr lang="uk-UA" dirty="0">
                <a:hlinkClick r:id="rId4" tooltip="1882"/>
              </a:rPr>
              <a:t>1882</a:t>
            </a:r>
            <a:r>
              <a:rPr lang="uk-UA" dirty="0"/>
              <a:t> р.). У них уперше відображені початкові форми революційної боротьби робітництва та стихійне пробудження його класової свідомості.</a:t>
            </a:r>
          </a:p>
          <a:p>
            <a:r>
              <a:rPr lang="uk-UA" dirty="0"/>
              <a:t>На основі старих українських літописів Франко написав історичну повість «Захар Беркут» (</a:t>
            </a:r>
            <a:r>
              <a:rPr lang="uk-UA" dirty="0">
                <a:hlinkClick r:id="rId4" tooltip="1882"/>
              </a:rPr>
              <a:t>1882</a:t>
            </a:r>
            <a:r>
              <a:rPr lang="uk-UA" dirty="0"/>
              <a:t> р.), в якій відобразив героїчну боротьбу українських верховинців проти монголів </a:t>
            </a:r>
            <a:r>
              <a:rPr lang="uk-UA" dirty="0">
                <a:hlinkClick r:id="rId5" tooltip="1241"/>
              </a:rPr>
              <a:t>1241</a:t>
            </a:r>
            <a:r>
              <a:rPr lang="uk-UA" dirty="0"/>
              <a:t> р. До історичних творів ще належать «Герой поневолі» (</a:t>
            </a:r>
            <a:r>
              <a:rPr lang="uk-UA" dirty="0">
                <a:hlinkClick r:id="rId6" tooltip="1904"/>
              </a:rPr>
              <a:t>1904</a:t>
            </a:r>
            <a:r>
              <a:rPr lang="uk-UA" dirty="0"/>
              <a:t> р.) про революцію </a:t>
            </a:r>
            <a:r>
              <a:rPr lang="uk-UA" dirty="0">
                <a:hlinkClick r:id="rId7" tooltip="1848"/>
              </a:rPr>
              <a:t>1848</a:t>
            </a:r>
            <a:r>
              <a:rPr lang="uk-UA" dirty="0"/>
              <a:t> р. у Львові та «Великий шум» (</a:t>
            </a:r>
            <a:r>
              <a:rPr lang="uk-UA" dirty="0">
                <a:hlinkClick r:id="rId8" tooltip="1907"/>
              </a:rPr>
              <a:t>1907</a:t>
            </a:r>
            <a:r>
              <a:rPr lang="uk-UA" dirty="0"/>
              <a:t> р.) про скасування панщини.</a:t>
            </a:r>
          </a:p>
          <a:p>
            <a:r>
              <a:rPr lang="uk-UA" dirty="0"/>
              <a:t>Моральному розкладові «верхів» тогочасного суспільства в Галичині Франко присвятив романи «Для домашнього вогнища» (</a:t>
            </a:r>
            <a:r>
              <a:rPr lang="uk-UA" dirty="0">
                <a:hlinkClick r:id="rId9" tooltip="1892"/>
              </a:rPr>
              <a:t>1892</a:t>
            </a:r>
            <a:r>
              <a:rPr lang="uk-UA" dirty="0"/>
              <a:t> р.), «Основи </a:t>
            </a:r>
            <a:r>
              <a:rPr lang="uk-UA" dirty="0" err="1"/>
              <a:t>суспільности</a:t>
            </a:r>
            <a:r>
              <a:rPr lang="uk-UA" dirty="0"/>
              <a:t>» (</a:t>
            </a:r>
            <a:r>
              <a:rPr lang="uk-UA" dirty="0">
                <a:hlinkClick r:id="rId10" tooltip="1895"/>
              </a:rPr>
              <a:t>1895</a:t>
            </a:r>
            <a:r>
              <a:rPr lang="uk-UA" dirty="0"/>
              <a:t> р.) і «Перехресні стежки» (</a:t>
            </a:r>
            <a:r>
              <a:rPr lang="uk-UA" dirty="0">
                <a:hlinkClick r:id="rId11" tooltip="1899"/>
              </a:rPr>
              <a:t>1899</a:t>
            </a:r>
            <a:r>
              <a:rPr lang="uk-UA" dirty="0"/>
              <a:t>—</a:t>
            </a:r>
            <a:r>
              <a:rPr lang="uk-UA" dirty="0">
                <a:hlinkClick r:id="rId12" tooltip="1900"/>
              </a:rPr>
              <a:t>1900</a:t>
            </a:r>
            <a:r>
              <a:rPr lang="uk-UA" dirty="0"/>
              <a:t> рр.). Повість «Лель і </a:t>
            </a:r>
            <a:r>
              <a:rPr lang="uk-UA" dirty="0" err="1"/>
              <a:t>Полель</a:t>
            </a:r>
            <a:r>
              <a:rPr lang="uk-UA" dirty="0"/>
              <a:t>» (</a:t>
            </a:r>
            <a:r>
              <a:rPr lang="uk-UA" dirty="0">
                <a:hlinkClick r:id="rId13" tooltip="1887"/>
              </a:rPr>
              <a:t>1887</a:t>
            </a:r>
            <a:r>
              <a:rPr lang="uk-UA" dirty="0"/>
              <a:t> р.) має дидактичний характер. Проза Франка відзначається жанровим багатством і реалістичним зображенням життя всіх прошарків суспільства.</a:t>
            </a:r>
          </a:p>
          <a:p>
            <a:endParaRPr lang="uk-UA" sz="1600" dirty="0"/>
          </a:p>
        </p:txBody>
      </p:sp>
      <p:pic>
        <p:nvPicPr>
          <p:cNvPr id="6146" name="Picture 2" descr="C:\Users\Vova\Desktop\b5456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81081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454">
        <p14:doors dir="vert"/>
      </p:transition>
    </mc:Choice>
    <mc:Fallback>
      <p:transition spd="slow" advTm="54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1504" y="260648"/>
            <a:ext cx="3312368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/>
              <a:t>У драматургії Франко виявив себе майстром соціально-психологічної та історичної драми й комедії. Перші його спроби на цьому полі походять ще з гімназії: «</a:t>
            </a:r>
            <a:r>
              <a:rPr lang="uk-UA" sz="1600" dirty="0" err="1"/>
              <a:t>Юґурта</a:t>
            </a:r>
            <a:r>
              <a:rPr lang="uk-UA" sz="1600" dirty="0"/>
              <a:t>» (</a:t>
            </a:r>
            <a:r>
              <a:rPr lang="uk-UA" sz="1600" dirty="0">
                <a:hlinkClick r:id="rId3" tooltip="1873"/>
              </a:rPr>
              <a:t>1873</a:t>
            </a:r>
            <a:r>
              <a:rPr lang="uk-UA" sz="1600" dirty="0"/>
              <a:t> р.), «Три князі на один престол» (</a:t>
            </a:r>
            <a:r>
              <a:rPr lang="uk-UA" sz="1600" dirty="0">
                <a:hlinkClick r:id="rId4" tooltip="1874"/>
              </a:rPr>
              <a:t>1874</a:t>
            </a:r>
            <a:r>
              <a:rPr lang="uk-UA" sz="1600" dirty="0"/>
              <a:t> р.) та інші. Найбільше п'єс Франко написав у дев'яностих роках. </a:t>
            </a:r>
            <a:r>
              <a:rPr lang="uk-UA" sz="1600" dirty="0" err="1"/>
              <a:t>Визначніші</a:t>
            </a:r>
            <a:r>
              <a:rPr lang="uk-UA" sz="1600" dirty="0"/>
              <a:t> з них — соціально-психологічна драма </a:t>
            </a:r>
            <a:r>
              <a:rPr lang="uk-UA" sz="1600" dirty="0">
                <a:hlinkClick r:id="rId5" tooltip="Украдене щастя"/>
              </a:rPr>
              <a:t>«Украдене щастя»</a:t>
            </a:r>
            <a:r>
              <a:rPr lang="uk-UA" sz="1600" dirty="0"/>
              <a:t> (</a:t>
            </a:r>
            <a:r>
              <a:rPr lang="uk-UA" sz="1600" dirty="0">
                <a:hlinkClick r:id="rId6" tooltip="1893"/>
              </a:rPr>
              <a:t>1893</a:t>
            </a:r>
            <a:r>
              <a:rPr lang="uk-UA" sz="1600" dirty="0"/>
              <a:t> р.) й віршована історична драма «Сон князя Святослава» (</a:t>
            </a:r>
            <a:r>
              <a:rPr lang="uk-UA" sz="1600" dirty="0">
                <a:hlinkClick r:id="rId7" tooltip="1895"/>
              </a:rPr>
              <a:t>1895</a:t>
            </a:r>
            <a:r>
              <a:rPr lang="uk-UA" sz="1600" dirty="0"/>
              <a:t> р.). З більших п'єс відомі ще комедії «Рябина» (</a:t>
            </a:r>
            <a:r>
              <a:rPr lang="uk-UA" sz="1600" dirty="0">
                <a:hlinkClick r:id="rId8" tooltip="1886"/>
              </a:rPr>
              <a:t>1886</a:t>
            </a:r>
            <a:r>
              <a:rPr lang="uk-UA" sz="1600" dirty="0"/>
              <a:t> р.) й «Учитель» (</a:t>
            </a:r>
            <a:r>
              <a:rPr lang="uk-UA" sz="1600" dirty="0">
                <a:hlinkClick r:id="rId9" tooltip="1896"/>
              </a:rPr>
              <a:t>1896</a:t>
            </a:r>
            <a:r>
              <a:rPr lang="uk-UA" sz="1600" dirty="0"/>
              <a:t> р.), з одноактівок «Останній </a:t>
            </a:r>
            <a:r>
              <a:rPr lang="uk-UA" sz="1600" dirty="0" err="1"/>
              <a:t>крейцар</a:t>
            </a:r>
            <a:r>
              <a:rPr lang="uk-UA" sz="1600" dirty="0"/>
              <a:t>» (</a:t>
            </a:r>
            <a:r>
              <a:rPr lang="uk-UA" sz="1600" dirty="0">
                <a:hlinkClick r:id="rId10" tooltip="1879"/>
              </a:rPr>
              <a:t>1879</a:t>
            </a:r>
            <a:r>
              <a:rPr lang="uk-UA" sz="1600" dirty="0"/>
              <a:t> р.), «Будка ч. 27» (</a:t>
            </a:r>
            <a:r>
              <a:rPr lang="uk-UA" sz="1600" dirty="0">
                <a:hlinkClick r:id="rId6" tooltip="1893"/>
              </a:rPr>
              <a:t>1893</a:t>
            </a:r>
            <a:r>
              <a:rPr lang="uk-UA" sz="1600" dirty="0"/>
              <a:t> р.), «Кам'яна душа» (</a:t>
            </a:r>
            <a:r>
              <a:rPr lang="uk-UA" sz="1600" dirty="0">
                <a:hlinkClick r:id="rId7" tooltip="1895"/>
              </a:rPr>
              <a:t>1895</a:t>
            </a:r>
            <a:r>
              <a:rPr lang="uk-UA" sz="1600" dirty="0"/>
              <a:t> р.), «Майстер Черняк» (</a:t>
            </a:r>
            <a:r>
              <a:rPr lang="uk-UA" sz="1600" dirty="0">
                <a:hlinkClick r:id="rId9" tooltip="1896"/>
              </a:rPr>
              <a:t>1896</a:t>
            </a:r>
            <a:r>
              <a:rPr lang="uk-UA" sz="1600" dirty="0"/>
              <a:t> р.) і «Суд святого Миколая» (вперше вийшла </a:t>
            </a:r>
            <a:r>
              <a:rPr lang="uk-UA" sz="1600" dirty="0">
                <a:hlinkClick r:id="rId11" tooltip="1920"/>
              </a:rPr>
              <a:t>1920</a:t>
            </a:r>
            <a:r>
              <a:rPr lang="uk-UA" sz="1600" dirty="0"/>
              <a:t> р.).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5920" y="260648"/>
            <a:ext cx="5120640" cy="1368152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uk-UA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Драматургія</a:t>
            </a:r>
            <a:br>
              <a:rPr lang="uk-UA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uk-UA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Vova\Desktop\66549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1772817"/>
            <a:ext cx="3512411" cy="2522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8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734">
        <p14:prism isInverted="1"/>
      </p:transition>
    </mc:Choice>
    <mc:Fallback>
      <p:transition spd="slow" advTm="5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47928" y="188640"/>
            <a:ext cx="4968552" cy="5544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У жанрі дитячої літератури Франко збагатив українську літературу книгами «Коли ще звірі говорили» (</a:t>
            </a:r>
            <a:r>
              <a:rPr lang="uk-UA" dirty="0">
                <a:hlinkClick r:id="rId3" tooltip="1899"/>
              </a:rPr>
              <a:t>1899</a:t>
            </a:r>
            <a:r>
              <a:rPr lang="uk-UA" dirty="0"/>
              <a:t> р.), «Лис Микита» (</a:t>
            </a:r>
            <a:r>
              <a:rPr lang="uk-UA" dirty="0">
                <a:hlinkClick r:id="rId4" tooltip="1890"/>
              </a:rPr>
              <a:t>1890</a:t>
            </a:r>
            <a:r>
              <a:rPr lang="uk-UA" dirty="0"/>
              <a:t> р.), «Пригоди </a:t>
            </a:r>
            <a:r>
              <a:rPr lang="uk-UA" dirty="0" err="1"/>
              <a:t>Дон-Кіхота</a:t>
            </a:r>
            <a:r>
              <a:rPr lang="uk-UA" dirty="0"/>
              <a:t>» (</a:t>
            </a:r>
            <a:r>
              <a:rPr lang="uk-UA" dirty="0">
                <a:hlinkClick r:id="rId5" tooltip="1891"/>
              </a:rPr>
              <a:t>1891</a:t>
            </a:r>
            <a:r>
              <a:rPr lang="uk-UA" dirty="0"/>
              <a:t> р.), «Коваль </a:t>
            </a:r>
            <a:r>
              <a:rPr lang="uk-UA" dirty="0" err="1"/>
              <a:t>Бассім</a:t>
            </a:r>
            <a:r>
              <a:rPr lang="uk-UA" dirty="0"/>
              <a:t>», «</a:t>
            </a:r>
            <a:r>
              <a:rPr lang="uk-UA" dirty="0" err="1"/>
              <a:t>Абу-Касимові</a:t>
            </a:r>
            <a:r>
              <a:rPr lang="uk-UA" dirty="0"/>
              <a:t> капці» (</a:t>
            </a:r>
            <a:r>
              <a:rPr lang="uk-UA" dirty="0">
                <a:hlinkClick r:id="rId6" tooltip="1895"/>
              </a:rPr>
              <a:t>1895</a:t>
            </a:r>
            <a:r>
              <a:rPr lang="uk-UA" dirty="0"/>
              <a:t> р.) тощо. Особливо треба відзначити перекладницьку діяльність Франка, яку він не припиняв усе своє життя. Франко перекладав з 14 мов, серед інших </a:t>
            </a:r>
            <a:r>
              <a:rPr lang="uk-UA" dirty="0">
                <a:hlinkClick r:id="rId7" tooltip="Гомер"/>
              </a:rPr>
              <a:t>Гомера</a:t>
            </a:r>
            <a:r>
              <a:rPr lang="uk-UA" dirty="0"/>
              <a:t>, </a:t>
            </a:r>
            <a:r>
              <a:rPr lang="uk-UA" dirty="0">
                <a:hlinkClick r:id="rId8" tooltip="Данте Аліґ'єрі"/>
              </a:rPr>
              <a:t>Данте</a:t>
            </a:r>
            <a:r>
              <a:rPr lang="uk-UA" dirty="0"/>
              <a:t>, </a:t>
            </a:r>
            <a:r>
              <a:rPr lang="uk-UA" dirty="0">
                <a:hlinkClick r:id="rId9" tooltip="Шекспір Вільям"/>
              </a:rPr>
              <a:t>Шекспіра</a:t>
            </a:r>
            <a:r>
              <a:rPr lang="uk-UA" dirty="0"/>
              <a:t>, </a:t>
            </a:r>
            <a:r>
              <a:rPr lang="uk-UA" dirty="0">
                <a:hlinkClick r:id="rId10" tooltip="Ґете Йоганн Вольфґанґ фон"/>
              </a:rPr>
              <a:t>Ґете</a:t>
            </a:r>
            <a:r>
              <a:rPr lang="uk-UA" dirty="0"/>
              <a:t>, </a:t>
            </a:r>
            <a:r>
              <a:rPr lang="uk-UA" dirty="0">
                <a:hlinkClick r:id="rId11" tooltip="Золя Еміль"/>
              </a:rPr>
              <a:t>Золя</a:t>
            </a:r>
            <a:r>
              <a:rPr lang="uk-UA" dirty="0"/>
              <a:t>, </a:t>
            </a:r>
            <a:r>
              <a:rPr lang="uk-UA" dirty="0" err="1">
                <a:hlinkClick r:id="rId12" tooltip="Б’єрнстьєрне Б’єрнсон"/>
              </a:rPr>
              <a:t>Б'єрнсона</a:t>
            </a:r>
            <a:r>
              <a:rPr lang="uk-UA" dirty="0"/>
              <a:t>. З слов'янських класиків Франко перекладав </a:t>
            </a:r>
            <a:r>
              <a:rPr lang="uk-UA" dirty="0">
                <a:hlinkClick r:id="rId13" tooltip="Пушкін Олександр Сергійович"/>
              </a:rPr>
              <a:t>Пушкіна</a:t>
            </a:r>
            <a:r>
              <a:rPr lang="uk-UA" dirty="0"/>
              <a:t>, </a:t>
            </a:r>
            <a:r>
              <a:rPr lang="uk-UA" dirty="0">
                <a:hlinkClick r:id="rId14" tooltip="Лермонтов Михайло Юрійович"/>
              </a:rPr>
              <a:t>Лермонтова</a:t>
            </a:r>
            <a:r>
              <a:rPr lang="uk-UA" dirty="0"/>
              <a:t>, </a:t>
            </a:r>
            <a:r>
              <a:rPr lang="uk-UA" dirty="0">
                <a:hlinkClick r:id="rId15" tooltip="Чернишевський Микола"/>
              </a:rPr>
              <a:t>Чернишевського</a:t>
            </a:r>
            <a:r>
              <a:rPr lang="uk-UA" dirty="0"/>
              <a:t>, </a:t>
            </a:r>
            <a:r>
              <a:rPr lang="uk-UA" dirty="0">
                <a:hlinkClick r:id="rId16" tooltip="Герцен Олександр Іванович"/>
              </a:rPr>
              <a:t>Герцена</a:t>
            </a:r>
            <a:r>
              <a:rPr lang="uk-UA" dirty="0"/>
              <a:t>, </a:t>
            </a:r>
            <a:r>
              <a:rPr lang="uk-UA" dirty="0">
                <a:hlinkClick r:id="rId17" tooltip="Некрасов Микола Олексійович"/>
              </a:rPr>
              <a:t>Некрасова</a:t>
            </a:r>
            <a:r>
              <a:rPr lang="uk-UA" dirty="0"/>
              <a:t>, </a:t>
            </a:r>
            <a:r>
              <a:rPr lang="uk-UA" dirty="0">
                <a:hlinkClick r:id="rId18" tooltip="Міцкевич Адам"/>
              </a:rPr>
              <a:t>Міцкевича</a:t>
            </a:r>
            <a:r>
              <a:rPr lang="uk-UA" dirty="0"/>
              <a:t>, </a:t>
            </a:r>
            <a:r>
              <a:rPr lang="uk-UA" dirty="0" err="1"/>
              <a:t>Ґомуліцького</a:t>
            </a:r>
            <a:r>
              <a:rPr lang="uk-UA" dirty="0"/>
              <a:t>, </a:t>
            </a:r>
            <a:r>
              <a:rPr lang="uk-UA" dirty="0" err="1">
                <a:hlinkClick r:id="rId19" tooltip="Асник Адам"/>
              </a:rPr>
              <a:t>Асника</a:t>
            </a:r>
            <a:r>
              <a:rPr lang="uk-UA" dirty="0"/>
              <a:t>, </a:t>
            </a:r>
            <a:r>
              <a:rPr lang="uk-UA" dirty="0" err="1"/>
              <a:t>Гавлічка-Боровського</a:t>
            </a:r>
            <a:r>
              <a:rPr lang="uk-UA" dirty="0"/>
              <a:t>, </a:t>
            </a:r>
            <a:r>
              <a:rPr lang="uk-UA" dirty="0">
                <a:hlinkClick r:id="rId20" tooltip="Неруда Ян (ще не написана)"/>
              </a:rPr>
              <a:t>Яна Неруду</a:t>
            </a:r>
            <a:r>
              <a:rPr lang="uk-UA" dirty="0"/>
              <a:t>, </a:t>
            </a:r>
            <a:r>
              <a:rPr lang="uk-UA" dirty="0" err="1"/>
              <a:t>Махара</a:t>
            </a:r>
            <a:r>
              <a:rPr lang="uk-UA" dirty="0"/>
              <a:t>, Халупку та інших.</a:t>
            </a:r>
            <a:endParaRPr lang="uk-UA" dirty="0"/>
          </a:p>
        </p:txBody>
      </p:sp>
      <p:pic>
        <p:nvPicPr>
          <p:cNvPr id="8194" name="Picture 2" descr="C:\Users\Vova\Desktop\images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20689"/>
            <a:ext cx="2808312" cy="3180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25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738">
        <p14:warp dir="in"/>
      </p:transition>
    </mc:Choice>
    <mc:Fallback>
      <p:transition spd="slow" advTm="5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75520" y="548680"/>
            <a:ext cx="859536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2800" b="1" dirty="0"/>
              <a:t>Мовознавство</a:t>
            </a:r>
          </a:p>
          <a:p>
            <a:r>
              <a:rPr lang="uk-UA" sz="1600" dirty="0"/>
              <a:t>На відтинку мовознавства Франко присвятив увагу питанню літературної мови: «Етимологія і фонетика в </a:t>
            </a:r>
            <a:r>
              <a:rPr lang="uk-UA" sz="1600" dirty="0" err="1"/>
              <a:t>южноруській</a:t>
            </a:r>
            <a:r>
              <a:rPr lang="uk-UA" sz="1600" dirty="0"/>
              <a:t> літературі», «Літературна мова і діалекти» (</a:t>
            </a:r>
            <a:r>
              <a:rPr lang="uk-UA" sz="1600" dirty="0">
                <a:hlinkClick r:id="rId2" tooltip="1907"/>
              </a:rPr>
              <a:t>1907</a:t>
            </a:r>
            <a:r>
              <a:rPr lang="uk-UA" sz="1600" dirty="0"/>
              <a:t> р.), «Причинки до української ономастики» (</a:t>
            </a:r>
            <a:r>
              <a:rPr lang="uk-UA" sz="1600" dirty="0">
                <a:hlinkClick r:id="rId3" tooltip="1906"/>
              </a:rPr>
              <a:t>1906</a:t>
            </a:r>
            <a:r>
              <a:rPr lang="uk-UA" sz="1600" dirty="0"/>
              <a:t> р.) та ін. Франко відстоював думку про єдину українську літературну мову, вироблену на наддніпрянських діалектах і збагачену західноукраїнськими говірками. За праці на відтинку філології </a:t>
            </a:r>
            <a:r>
              <a:rPr lang="uk-UA" sz="1600" dirty="0">
                <a:hlinkClick r:id="rId4" tooltip="Харківський національний університет імені Василя Каразіна"/>
              </a:rPr>
              <a:t>Харківський університет</a:t>
            </a:r>
            <a:r>
              <a:rPr lang="uk-UA" sz="1600" dirty="0"/>
              <a:t> </a:t>
            </a:r>
            <a:r>
              <a:rPr lang="uk-UA" sz="1600" dirty="0">
                <a:hlinkClick r:id="rId3" tooltip="1906"/>
              </a:rPr>
              <a:t>1906</a:t>
            </a:r>
            <a:r>
              <a:rPr lang="uk-UA" sz="1600" dirty="0"/>
              <a:t> р. нагородив Франка почесним докторатом, крім того, він був членом багатьох </a:t>
            </a:r>
            <a:r>
              <a:rPr lang="uk-UA" sz="1600" dirty="0" err="1"/>
              <a:t>словянських</a:t>
            </a:r>
            <a:r>
              <a:rPr lang="uk-UA" sz="1600" dirty="0"/>
              <a:t> наукових товариств. Пропозиція </a:t>
            </a:r>
            <a:r>
              <a:rPr lang="uk-UA" sz="1600" dirty="0">
                <a:hlinkClick r:id="rId5" tooltip="Шахматов Олексій Олександрович"/>
              </a:rPr>
              <a:t>О. </a:t>
            </a:r>
            <a:r>
              <a:rPr lang="uk-UA" sz="1600" dirty="0" err="1">
                <a:hlinkClick r:id="rId5" tooltip="Шахматов Олексій Олександрович"/>
              </a:rPr>
              <a:t>Шахматова</a:t>
            </a:r>
            <a:r>
              <a:rPr lang="uk-UA" sz="1600" dirty="0"/>
              <a:t> і </a:t>
            </a:r>
            <a:r>
              <a:rPr lang="uk-UA" sz="1600" dirty="0">
                <a:hlinkClick r:id="rId6" tooltip="Корш Федір Євгенович"/>
              </a:rPr>
              <a:t>Ф. </a:t>
            </a:r>
            <a:r>
              <a:rPr lang="uk-UA" sz="1600" dirty="0" err="1">
                <a:hlinkClick r:id="rId6" tooltip="Корш Федір Євгенович"/>
              </a:rPr>
              <a:t>Корша</a:t>
            </a:r>
            <a:r>
              <a:rPr lang="uk-UA" sz="1600" dirty="0"/>
              <a:t> про обрання Франка членом Російської АН, не була здійснена через заборону царського уряду.</a:t>
            </a:r>
          </a:p>
          <a:p>
            <a:r>
              <a:rPr lang="uk-UA" sz="3200" b="1" dirty="0"/>
              <a:t>Економіка</a:t>
            </a:r>
          </a:p>
          <a:p>
            <a:r>
              <a:rPr lang="uk-UA" sz="1600" dirty="0"/>
              <a:t>Економічні праці Франка, трактовані в історичному плані, присвячені станові робітництва: «Промислові робітники в східної Галичині й їх плата 1870 р.» (</a:t>
            </a:r>
            <a:r>
              <a:rPr lang="uk-UA" sz="1600" dirty="0">
                <a:hlinkClick r:id="rId7" tooltip="1881"/>
              </a:rPr>
              <a:t>1881</a:t>
            </a:r>
            <a:r>
              <a:rPr lang="uk-UA" sz="1600" dirty="0"/>
              <a:t> р.), «Про працю» (</a:t>
            </a:r>
            <a:r>
              <a:rPr lang="uk-UA" sz="1600" dirty="0">
                <a:hlinkClick r:id="rId7" tooltip="1881"/>
              </a:rPr>
              <a:t>1881</a:t>
            </a:r>
            <a:r>
              <a:rPr lang="uk-UA" sz="1600" dirty="0"/>
              <a:t> р.), а також селянства в Галичині: «Земельна </a:t>
            </a:r>
            <a:r>
              <a:rPr lang="uk-UA" sz="1600" dirty="0">
                <a:hlinkClick r:id="rId8" tooltip="Власність"/>
              </a:rPr>
              <a:t>власність</a:t>
            </a:r>
            <a:r>
              <a:rPr lang="uk-UA" sz="1600" dirty="0"/>
              <a:t> у Галичині» (</a:t>
            </a:r>
            <a:r>
              <a:rPr lang="uk-UA" sz="1600" dirty="0">
                <a:hlinkClick r:id="rId9" tooltip="1887"/>
              </a:rPr>
              <a:t>1887</a:t>
            </a:r>
            <a:r>
              <a:rPr lang="uk-UA" sz="1600" dirty="0"/>
              <a:t> і </a:t>
            </a:r>
            <a:r>
              <a:rPr lang="uk-UA" sz="1600" dirty="0">
                <a:hlinkClick r:id="rId10" tooltip="1914"/>
              </a:rPr>
              <a:t>1914</a:t>
            </a:r>
            <a:r>
              <a:rPr lang="uk-UA" sz="1600" dirty="0"/>
              <a:t> рр.), «</a:t>
            </a:r>
            <a:r>
              <a:rPr lang="uk-UA" sz="1600" dirty="0" err="1"/>
              <a:t>Еміґрація</a:t>
            </a:r>
            <a:r>
              <a:rPr lang="uk-UA" sz="1600" dirty="0"/>
              <a:t> галицьких селян» (</a:t>
            </a:r>
            <a:r>
              <a:rPr lang="uk-UA" sz="1600" dirty="0">
                <a:hlinkClick r:id="rId11" tooltip="1892"/>
              </a:rPr>
              <a:t>1892</a:t>
            </a:r>
            <a:r>
              <a:rPr lang="uk-UA" sz="1600" dirty="0"/>
              <a:t> р.), «Селянський рух у Галичині» (</a:t>
            </a:r>
            <a:r>
              <a:rPr lang="uk-UA" sz="1600" dirty="0">
                <a:hlinkClick r:id="rId12" tooltip="1895"/>
              </a:rPr>
              <a:t>1895</a:t>
            </a:r>
            <a:r>
              <a:rPr lang="uk-UA" sz="1600" dirty="0"/>
              <a:t> р.), «</a:t>
            </a:r>
            <a:r>
              <a:rPr lang="uk-UA" sz="1600" dirty="0" err="1"/>
              <a:t>Гримайлівський</a:t>
            </a:r>
            <a:r>
              <a:rPr lang="uk-UA" sz="1600" dirty="0"/>
              <a:t> ключ в 1800 р.» (</a:t>
            </a:r>
            <a:r>
              <a:rPr lang="uk-UA" sz="1600" dirty="0">
                <a:hlinkClick r:id="rId13" tooltip="1900"/>
              </a:rPr>
              <a:t>1900</a:t>
            </a:r>
            <a:r>
              <a:rPr lang="uk-UA" sz="1600" dirty="0"/>
              <a:t> р.), «Селянський страйк в Східній Галичині» (</a:t>
            </a:r>
            <a:r>
              <a:rPr lang="uk-UA" sz="1600" dirty="0">
                <a:hlinkClick r:id="rId14" tooltip="1902"/>
              </a:rPr>
              <a:t>1902</a:t>
            </a:r>
            <a:r>
              <a:rPr lang="uk-UA" sz="1600" dirty="0"/>
              <a:t> р.), «Громадські </a:t>
            </a:r>
            <a:r>
              <a:rPr lang="uk-UA" sz="1600" dirty="0" err="1"/>
              <a:t>шпихлірі</a:t>
            </a:r>
            <a:r>
              <a:rPr lang="uk-UA" sz="1600" dirty="0"/>
              <a:t> і </a:t>
            </a:r>
            <a:r>
              <a:rPr lang="uk-UA" sz="1600" dirty="0" err="1"/>
              <a:t>шпихлірський</a:t>
            </a:r>
            <a:r>
              <a:rPr lang="uk-UA" sz="1600" dirty="0"/>
              <a:t> фонд у Галичині 1784—1840 рр.» (</a:t>
            </a:r>
            <a:r>
              <a:rPr lang="uk-UA" sz="1600" dirty="0">
                <a:hlinkClick r:id="rId2" tooltip="1907"/>
              </a:rPr>
              <a:t>1907</a:t>
            </a:r>
            <a:r>
              <a:rPr lang="uk-UA" sz="1600" dirty="0"/>
              <a:t> р.).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98820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6358">
        <p14:pan dir="u"/>
      </p:transition>
    </mc:Choice>
    <mc:Fallback>
      <p:transition spd="slow" advTm="63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93" y="116632"/>
            <a:ext cx="3503687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   Сходознавство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00224" y="1298448"/>
            <a:ext cx="8400232" cy="834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/>
              <a:t>Франко відомий своїм інтересом до індійської культури, він вивчав літературу, філософські твори, тексти </a:t>
            </a:r>
            <a:r>
              <a:rPr lang="uk-UA" dirty="0">
                <a:hlinkClick r:id="rId3" tooltip="Веди"/>
              </a:rPr>
              <a:t>Вед</a:t>
            </a:r>
            <a:r>
              <a:rPr lang="uk-UA" dirty="0"/>
              <a:t> на </a:t>
            </a:r>
            <a:r>
              <a:rPr lang="uk-UA" dirty="0">
                <a:hlinkClick r:id="rId4" tooltip="Санскрит"/>
              </a:rPr>
              <a:t>санскриті</a:t>
            </a:r>
            <a:r>
              <a:rPr lang="uk-UA" dirty="0"/>
              <a:t>. Сам він говорив: «Жаль, що я не орієнталіст.»</a:t>
            </a:r>
            <a:endParaRPr lang="uk-UA" dirty="0"/>
          </a:p>
        </p:txBody>
      </p:sp>
      <p:pic>
        <p:nvPicPr>
          <p:cNvPr id="9218" name="Picture 2" descr="C:\Users\Vova\Desktop\20-Hryvnia-2000-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276872"/>
            <a:ext cx="2840144" cy="141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ova\Desktop\800px-20-Hryvnia-2003-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2208410"/>
            <a:ext cx="2336451" cy="125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ova\Desktop\S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4" y="4119712"/>
            <a:ext cx="2239417" cy="1581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ova\Desktop\S74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160561"/>
            <a:ext cx="1858406" cy="1319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Vova\Desktop\Franko_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22" y="2276873"/>
            <a:ext cx="1986557" cy="1986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Vova\Desktop\Franko_A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820386"/>
            <a:ext cx="1510008" cy="1510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6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3">
        <p14:ferris dir="l"/>
      </p:transition>
    </mc:Choice>
    <mc:Fallback>
      <p:transition spd="slow" advTm="5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3" y="-99392"/>
            <a:ext cx="4007743" cy="1066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Музеї Франка</a:t>
            </a:r>
            <a:br>
              <a:rPr lang="uk-UA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03512" y="692697"/>
            <a:ext cx="4248150" cy="5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Будинок Івана Франка у </a:t>
            </a:r>
            <a:r>
              <a:rPr lang="uk-UA" dirty="0" smtClean="0">
                <a:hlinkClick r:id="rId3" tooltip="Львів"/>
              </a:rPr>
              <a:t>Львові</a:t>
            </a:r>
            <a:r>
              <a:rPr lang="uk-UA" dirty="0" smtClean="0"/>
              <a:t>. Зараз тут розташовано музей письменника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323601" y="976931"/>
            <a:ext cx="3816424" cy="509587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          Меморіальна дошка</a:t>
            </a:r>
            <a:endParaRPr lang="uk-UA" dirty="0"/>
          </a:p>
        </p:txBody>
      </p:sp>
      <p:pic>
        <p:nvPicPr>
          <p:cNvPr id="10242" name="Picture 2" descr="C:\Users\Vova\Desktop\629px-Івана_Франка_будин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12776"/>
            <a:ext cx="4310001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ova\Desktop\558px-Museum_ivan_frank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519729"/>
            <a:ext cx="3744416" cy="4019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4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59">
        <p14:conveyor dir="l"/>
      </p:transition>
    </mc:Choice>
    <mc:Fallback>
      <p:transition spd="slow" advTm="5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ova\Desktop\Fra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8640"/>
            <a:ext cx="3415386" cy="410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ova\Desktop\IMG_4388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33" y="4265817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Users\Vova\Desktop\IMG_5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6370"/>
            <a:ext cx="2783014" cy="371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7">
        <p14:prism isContent="1"/>
      </p:transition>
    </mc:Choice>
    <mc:Fallback>
      <p:transition spd="slow" advTm="32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15880" y="116632"/>
            <a:ext cx="5544616" cy="4248472"/>
          </a:xfrm>
        </p:spPr>
        <p:txBody>
          <a:bodyPr>
            <a:normAutofit fontScale="25000" lnSpcReduction="20000"/>
          </a:bodyPr>
          <a:lstStyle/>
          <a:p>
            <a:r>
              <a:rPr lang="uk-UA" sz="7200" dirty="0"/>
              <a:t>Навчався спочатку в школі села </a:t>
            </a:r>
            <a:r>
              <a:rPr lang="uk-UA" sz="7200" dirty="0" err="1">
                <a:hlinkClick r:id="rId3" tooltip="Ясениця-Сільна"/>
              </a:rPr>
              <a:t>Ясениця-Сільна</a:t>
            </a:r>
            <a:r>
              <a:rPr lang="uk-UA" sz="7200" dirty="0"/>
              <a:t> (</a:t>
            </a:r>
            <a:r>
              <a:rPr lang="uk-UA" sz="7200" dirty="0">
                <a:hlinkClick r:id="rId4" tooltip="1862"/>
              </a:rPr>
              <a:t>1862</a:t>
            </a:r>
            <a:r>
              <a:rPr lang="uk-UA" sz="7200" dirty="0"/>
              <a:t>—</a:t>
            </a:r>
            <a:r>
              <a:rPr lang="uk-UA" sz="7200" dirty="0">
                <a:hlinkClick r:id="rId5" tooltip="1864"/>
              </a:rPr>
              <a:t>1864</a:t>
            </a:r>
            <a:r>
              <a:rPr lang="uk-UA" sz="7200" dirty="0"/>
              <a:t>), потім у т. </a:t>
            </a:r>
            <a:r>
              <a:rPr lang="uk-UA" sz="7200" dirty="0" err="1"/>
              <a:t>зв</a:t>
            </a:r>
            <a:r>
              <a:rPr lang="uk-UA" sz="7200" dirty="0"/>
              <a:t>. нормальній школі при </a:t>
            </a:r>
            <a:r>
              <a:rPr lang="uk-UA" sz="7200" dirty="0">
                <a:hlinkClick r:id="rId6" tooltip="Василіани"/>
              </a:rPr>
              <a:t>василіанському</a:t>
            </a:r>
            <a:r>
              <a:rPr lang="uk-UA" sz="7200" dirty="0"/>
              <a:t> </a:t>
            </a:r>
            <a:r>
              <a:rPr lang="uk-UA" sz="7200" dirty="0">
                <a:hlinkClick r:id="rId7" tooltip="Монастир святих Апостолів Петра і Павла (Дрогобич)"/>
              </a:rPr>
              <a:t>монастирі</a:t>
            </a:r>
            <a:r>
              <a:rPr lang="uk-UA" sz="7200" dirty="0"/>
              <a:t> у </a:t>
            </a:r>
            <a:r>
              <a:rPr lang="uk-UA" sz="7200" dirty="0">
                <a:hlinkClick r:id="rId8" tooltip="Дрогобич"/>
              </a:rPr>
              <a:t>Дрогобичі</a:t>
            </a:r>
            <a:r>
              <a:rPr lang="uk-UA" sz="7200" dirty="0"/>
              <a:t> (</a:t>
            </a:r>
            <a:r>
              <a:rPr lang="uk-UA" sz="7200" dirty="0">
                <a:hlinkClick r:id="rId5" tooltip="1864"/>
              </a:rPr>
              <a:t>1864</a:t>
            </a:r>
            <a:r>
              <a:rPr lang="uk-UA" sz="7200" dirty="0"/>
              <a:t>—</a:t>
            </a:r>
            <a:r>
              <a:rPr lang="uk-UA" sz="7200" dirty="0">
                <a:hlinkClick r:id="rId9" tooltip="1867"/>
              </a:rPr>
              <a:t>1867</a:t>
            </a:r>
            <a:r>
              <a:rPr lang="uk-UA" sz="7200" dirty="0"/>
              <a:t>).</a:t>
            </a:r>
          </a:p>
          <a:p>
            <a:r>
              <a:rPr lang="uk-UA" sz="7200" dirty="0">
                <a:hlinkClick r:id="rId10" tooltip="1875"/>
              </a:rPr>
              <a:t>1875</a:t>
            </a:r>
            <a:r>
              <a:rPr lang="uk-UA" sz="7200" dirty="0"/>
              <a:t> — закінчив у </a:t>
            </a:r>
            <a:r>
              <a:rPr lang="uk-UA" sz="7200" dirty="0">
                <a:hlinkClick r:id="rId8" tooltip="Дрогобич"/>
              </a:rPr>
              <a:t>Дрогобичі</a:t>
            </a:r>
            <a:r>
              <a:rPr lang="uk-UA" sz="7200" dirty="0"/>
              <a:t> </a:t>
            </a:r>
            <a:r>
              <a:rPr lang="uk-UA" sz="7200" dirty="0">
                <a:hlinkClick r:id="rId11" tooltip="Гімназія"/>
              </a:rPr>
              <a:t>гімназію</a:t>
            </a:r>
            <a:r>
              <a:rPr lang="uk-UA" sz="7200" dirty="0"/>
              <a:t>. У багатьох оповіданнях («Грицева шкільна наука», «Олівець») художньо передано окремі моменти з цієї пори життя автора. З них довідуємося, як важко було здобувати освіту навіть обдарованому сільському хлопцеві. Доводилося жити на квартирі у далекої родички на околиці </a:t>
            </a:r>
            <a:r>
              <a:rPr lang="uk-UA" sz="7200" dirty="0">
                <a:hlinkClick r:id="rId8" tooltip="Дрогобич"/>
              </a:rPr>
              <a:t>Дрогобича</a:t>
            </a:r>
            <a:r>
              <a:rPr lang="uk-UA" sz="7200" dirty="0"/>
              <a:t>, нерідко спати у трунах, які виготовлялися у її столярній майстерні («У столярні»). </a:t>
            </a:r>
          </a:p>
          <a:p>
            <a:endParaRPr lang="uk-UA" sz="5500" dirty="0"/>
          </a:p>
        </p:txBody>
      </p:sp>
      <p:pic>
        <p:nvPicPr>
          <p:cNvPr id="2050" name="Picture 2" descr="C:\Users\Vova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149080"/>
            <a:ext cx="4046499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394063"/>
      </p:ext>
    </p:extLst>
  </p:cSld>
  <p:clrMapOvr>
    <a:masterClrMapping/>
  </p:clrMapOvr>
  <p:transition spd="slow" advTm="81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116632"/>
            <a:ext cx="8712968" cy="2808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uk-UA" sz="2400" dirty="0"/>
              <a:t>Інтенсивній самоосвіті гімназиста сприяла зібрана ним бібліотека, в якій нараховувалося близько 500 книжок і українською, й іншими європейськими мовами. Знайомство з творами </a:t>
            </a:r>
            <a:r>
              <a:rPr lang="uk-UA" sz="2400" dirty="0">
                <a:hlinkClick r:id="rId2" tooltip="Шашкевич Маркіян Семенович"/>
              </a:rPr>
              <a:t>Маркіяна Шашкевича</a:t>
            </a:r>
            <a:r>
              <a:rPr lang="uk-UA" sz="2400" dirty="0"/>
              <a:t>, </a:t>
            </a:r>
            <a:r>
              <a:rPr lang="uk-UA" sz="2400" dirty="0">
                <a:hlinkClick r:id="rId3" tooltip="Тарас Шевченко"/>
              </a:rPr>
              <a:t>Тараса Шевченка</a:t>
            </a:r>
            <a:r>
              <a:rPr lang="uk-UA" sz="2400" dirty="0"/>
              <a:t>, захоплення багатством і красою української мови викликають у нього підвищений інтерес до усної народної творчості, стимулюють запис її зразків.</a:t>
            </a:r>
          </a:p>
          <a:p>
            <a:r>
              <a:rPr lang="uk-UA" sz="2400" dirty="0"/>
              <a:t>Осінь </a:t>
            </a:r>
            <a:r>
              <a:rPr lang="uk-UA" sz="2400" dirty="0">
                <a:hlinkClick r:id="rId4" tooltip="1875"/>
              </a:rPr>
              <a:t>1875</a:t>
            </a:r>
            <a:r>
              <a:rPr lang="uk-UA" sz="2400" dirty="0"/>
              <a:t> — став студентом філософського факультету у </a:t>
            </a:r>
            <a:r>
              <a:rPr lang="uk-UA" sz="2400" dirty="0">
                <a:hlinkClick r:id="rId5" tooltip="Львівський національний університет імені Івана Франка"/>
              </a:rPr>
              <a:t>Львівському університеті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 descr="C:\Users\Vova\Desktop\6b98d1f918_1959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60" y="270892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953">
        <p:circle/>
      </p:transition>
    </mc:Choice>
    <mc:Fallback>
      <p:transition spd="slow" advTm="495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31904" y="764705"/>
            <a:ext cx="5184576" cy="3980279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Перші літературні твори Франка — </a:t>
            </a:r>
            <a:r>
              <a:rPr lang="uk-UA" dirty="0">
                <a:solidFill>
                  <a:schemeClr val="tx1"/>
                </a:solidFill>
                <a:hlinkClick r:id="rId3" tooltip="Вірш"/>
              </a:rPr>
              <a:t>вірш</a:t>
            </a:r>
            <a:r>
              <a:rPr lang="uk-UA" dirty="0">
                <a:solidFill>
                  <a:schemeClr val="tx1"/>
                </a:solidFill>
              </a:rPr>
              <a:t> «Народна пісня»(</a:t>
            </a:r>
            <a:r>
              <a:rPr lang="uk-UA" dirty="0">
                <a:solidFill>
                  <a:schemeClr val="tx1"/>
                </a:solidFill>
                <a:hlinkClick r:id="rId4" tooltip="1874"/>
              </a:rPr>
              <a:t>1874</a:t>
            </a:r>
            <a:r>
              <a:rPr lang="uk-UA" dirty="0">
                <a:solidFill>
                  <a:schemeClr val="tx1"/>
                </a:solidFill>
              </a:rPr>
              <a:t> р.) і </a:t>
            </a:r>
            <a:r>
              <a:rPr lang="uk-UA" dirty="0">
                <a:solidFill>
                  <a:schemeClr val="tx1"/>
                </a:solidFill>
                <a:hlinkClick r:id="rId5" tooltip="Повість"/>
              </a:rPr>
              <a:t>повість</a:t>
            </a:r>
            <a:r>
              <a:rPr lang="uk-UA" dirty="0">
                <a:solidFill>
                  <a:schemeClr val="tx1"/>
                </a:solidFill>
              </a:rPr>
              <a:t> «</a:t>
            </a:r>
            <a:r>
              <a:rPr lang="uk-UA" dirty="0" err="1">
                <a:solidFill>
                  <a:schemeClr val="tx1"/>
                </a:solidFill>
              </a:rPr>
              <a:t>Петрії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Довбущуки</a:t>
            </a:r>
            <a:r>
              <a:rPr lang="uk-UA" dirty="0">
                <a:solidFill>
                  <a:schemeClr val="tx1"/>
                </a:solidFill>
              </a:rPr>
              <a:t>» (</a:t>
            </a:r>
            <a:r>
              <a:rPr lang="uk-UA" dirty="0">
                <a:solidFill>
                  <a:schemeClr val="tx1"/>
                </a:solidFill>
                <a:hlinkClick r:id="rId6" tooltip="1875"/>
              </a:rPr>
              <a:t>1875</a:t>
            </a:r>
            <a:r>
              <a:rPr lang="uk-UA" dirty="0">
                <a:solidFill>
                  <a:schemeClr val="tx1"/>
                </a:solidFill>
              </a:rPr>
              <a:t> р.) були друковані в студентському </a:t>
            </a:r>
            <a:r>
              <a:rPr lang="uk-UA" dirty="0" err="1">
                <a:solidFill>
                  <a:schemeClr val="tx1"/>
                </a:solidFill>
              </a:rPr>
              <a:t>часописі</a:t>
            </a:r>
            <a:r>
              <a:rPr lang="uk-UA" dirty="0">
                <a:solidFill>
                  <a:schemeClr val="tx1"/>
                </a:solidFill>
              </a:rPr>
              <a:t> «Друг», членом редакції якого він став з 1875 року. Активна громадсько-політична і видавнича діяльність та листування з </a:t>
            </a:r>
            <a:r>
              <a:rPr lang="uk-UA" dirty="0">
                <a:solidFill>
                  <a:schemeClr val="tx1"/>
                </a:solidFill>
                <a:hlinkClick r:id="rId7" tooltip="Драгоманов Михайло"/>
              </a:rPr>
              <a:t>Михайлом Драгомановим</a:t>
            </a:r>
            <a:r>
              <a:rPr lang="uk-UA" dirty="0">
                <a:solidFill>
                  <a:schemeClr val="tx1"/>
                </a:solidFill>
              </a:rPr>
              <a:t> організації гуртків у </a:t>
            </a:r>
            <a:r>
              <a:rPr lang="uk-UA" dirty="0">
                <a:solidFill>
                  <a:schemeClr val="tx1"/>
                </a:solidFill>
                <a:hlinkClick r:id="rId8" tooltip="Львів"/>
              </a:rPr>
              <a:t>Львові</a:t>
            </a:r>
            <a:r>
              <a:rPr lang="uk-UA" dirty="0">
                <a:solidFill>
                  <a:schemeClr val="tx1"/>
                </a:solidFill>
              </a:rPr>
              <a:t>, дописує до польської газети «</a:t>
            </a:r>
            <a:r>
              <a:rPr lang="uk-UA" dirty="0" err="1">
                <a:solidFill>
                  <a:schemeClr val="tx1"/>
                </a:solidFill>
              </a:rPr>
              <a:t>Praca</a:t>
            </a:r>
            <a:r>
              <a:rPr lang="uk-UA" dirty="0">
                <a:solidFill>
                  <a:schemeClr val="tx1"/>
                </a:solidFill>
              </a:rPr>
              <a:t>», знайомиться з працями </a:t>
            </a:r>
            <a:r>
              <a:rPr lang="uk-UA" dirty="0">
                <a:solidFill>
                  <a:schemeClr val="tx1"/>
                </a:solidFill>
                <a:hlinkClick r:id="rId9" tooltip="Маркс Карл"/>
              </a:rPr>
              <a:t>Карла Маркса</a:t>
            </a:r>
            <a:r>
              <a:rPr lang="uk-UA" dirty="0">
                <a:solidFill>
                  <a:schemeClr val="tx1"/>
                </a:solidFill>
              </a:rPr>
              <a:t> й </a:t>
            </a:r>
            <a:r>
              <a:rPr lang="uk-UA" dirty="0">
                <a:solidFill>
                  <a:schemeClr val="tx1"/>
                </a:solidFill>
                <a:hlinkClick r:id="rId10" tooltip="Енгельс Фрідріх"/>
              </a:rPr>
              <a:t>Фрідріха </a:t>
            </a:r>
            <a:r>
              <a:rPr lang="uk-UA" dirty="0" err="1">
                <a:solidFill>
                  <a:schemeClr val="tx1"/>
                </a:solidFill>
                <a:hlinkClick r:id="rId10" tooltip="Енгельс Фрідріх"/>
              </a:rPr>
              <a:t>Енґельса</a:t>
            </a:r>
            <a:r>
              <a:rPr lang="uk-UA" dirty="0">
                <a:solidFill>
                  <a:schemeClr val="tx1"/>
                </a:solidFill>
              </a:rPr>
              <a:t>, та разом з Павликом засновує </a:t>
            </a:r>
            <a:r>
              <a:rPr lang="uk-UA" dirty="0">
                <a:solidFill>
                  <a:schemeClr val="tx1"/>
                </a:solidFill>
                <a:hlinkClick r:id="rId11" tooltip="1878"/>
              </a:rPr>
              <a:t>1878</a:t>
            </a:r>
            <a:r>
              <a:rPr lang="uk-UA" dirty="0">
                <a:solidFill>
                  <a:schemeClr val="tx1"/>
                </a:solidFill>
              </a:rPr>
              <a:t> р. часопис «Громадський Друг», який після конфіскації виходив під назвами «Дзвін» і «Молот».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6252" y="985257"/>
            <a:ext cx="6592792" cy="1196752"/>
          </a:xfrm>
        </p:spPr>
        <p:txBody>
          <a:bodyPr>
            <a:normAutofit fontScale="90000"/>
          </a:bodyPr>
          <a:lstStyle/>
          <a:p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 літературні твори</a:t>
            </a: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Vova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36" y="604205"/>
            <a:ext cx="1872208" cy="215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Vova\Desktop\378px-Ivan_Frank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805926"/>
            <a:ext cx="2448272" cy="3878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114659"/>
      </p:ext>
    </p:extLst>
  </p:cSld>
  <p:clrMapOvr>
    <a:masterClrMapping/>
  </p:clrMapOvr>
  <p:transition spd="slow" advTm="1132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75520" y="188640"/>
            <a:ext cx="8595360" cy="1800200"/>
          </a:xfrm>
          <a:prstGeom prst="rect">
            <a:avLst/>
          </a:prstGeom>
        </p:spPr>
        <p:txBody>
          <a:bodyPr/>
          <a:lstStyle/>
          <a:p>
            <a:r>
              <a:rPr lang="uk-UA" dirty="0" smtClean="0">
                <a:hlinkClick r:id="rId3" tooltip="1880"/>
              </a:rPr>
              <a:t>1880</a:t>
            </a:r>
            <a:r>
              <a:rPr lang="uk-UA" dirty="0" smtClean="0"/>
              <a:t> р. Франка вдруге заарештовують, обвинувачуючи в підбурюванні селян проти влади. Після трьохмісячного ув'язнення Франко перебував під наглядом поліції і був змушений припинити студії в університеті.</a:t>
            </a:r>
            <a:endParaRPr lang="uk-UA" dirty="0"/>
          </a:p>
        </p:txBody>
      </p:sp>
      <p:pic>
        <p:nvPicPr>
          <p:cNvPr id="5122" name="Picture 2" descr="C:\Users\Vova\Desktop\527px-МД_Фран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756474"/>
            <a:ext cx="3933626" cy="44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670470"/>
      </p:ext>
    </p:extLst>
  </p:cSld>
  <p:clrMapOvr>
    <a:masterClrMapping/>
  </p:clrMapOvr>
  <p:transition spd="slow" advTm="62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87888" y="692697"/>
            <a:ext cx="5120640" cy="2700511"/>
          </a:xfrm>
        </p:spPr>
        <p:txBody>
          <a:bodyPr>
            <a:noAutofit/>
          </a:bodyPr>
          <a:lstStyle/>
          <a:p>
            <a:r>
              <a:rPr lang="uk-UA" sz="1800" dirty="0"/>
              <a:t>Перший період Франка визначають його політичні поезії, своєрідні народні гімни: «Каменярі» (</a:t>
            </a:r>
            <a:r>
              <a:rPr lang="uk-UA" sz="1800" dirty="0">
                <a:hlinkClick r:id="rId3" tooltip="1878"/>
              </a:rPr>
              <a:t>1878</a:t>
            </a:r>
            <a:r>
              <a:rPr lang="uk-UA" sz="1800" dirty="0"/>
              <a:t> р.), «Вічний революціонер» (</a:t>
            </a:r>
            <a:r>
              <a:rPr lang="uk-UA" sz="1800" dirty="0">
                <a:hlinkClick r:id="rId4" tooltip="1880"/>
              </a:rPr>
              <a:t>1880</a:t>
            </a:r>
            <a:r>
              <a:rPr lang="uk-UA" sz="1800" dirty="0"/>
              <a:t> р.), «Не пора…» (</a:t>
            </a:r>
            <a:r>
              <a:rPr lang="uk-UA" sz="1800" dirty="0">
                <a:hlinkClick r:id="rId4" tooltip="1880"/>
              </a:rPr>
              <a:t>1880</a:t>
            </a:r>
            <a:r>
              <a:rPr lang="uk-UA" sz="1800" dirty="0"/>
              <a:t> р.) та інші, а також повісті «</a:t>
            </a:r>
            <a:r>
              <a:rPr lang="uk-UA" sz="1800" dirty="0" err="1"/>
              <a:t>Boa</a:t>
            </a:r>
            <a:r>
              <a:rPr lang="uk-UA" sz="1800" dirty="0"/>
              <a:t> </a:t>
            </a:r>
            <a:r>
              <a:rPr lang="uk-UA" sz="1800" dirty="0" err="1"/>
              <a:t>constrictor</a:t>
            </a:r>
            <a:r>
              <a:rPr lang="uk-UA" sz="1800" dirty="0"/>
              <a:t>» (</a:t>
            </a:r>
            <a:r>
              <a:rPr lang="uk-UA" sz="1800" dirty="0">
                <a:hlinkClick r:id="rId5" tooltip="1881"/>
              </a:rPr>
              <a:t>1881</a:t>
            </a:r>
            <a:r>
              <a:rPr lang="uk-UA" sz="1800" dirty="0"/>
              <a:t> р.), </a:t>
            </a:r>
            <a:r>
              <a:rPr lang="uk-UA" sz="1800" dirty="0">
                <a:hlinkClick r:id="rId6" tooltip="Борислав сміється"/>
              </a:rPr>
              <a:t>«Борислав сміється»</a:t>
            </a:r>
            <a:r>
              <a:rPr lang="uk-UA" sz="1800" dirty="0"/>
              <a:t> (</a:t>
            </a:r>
            <a:r>
              <a:rPr lang="uk-UA" sz="1800" dirty="0">
                <a:hlinkClick r:id="rId5" tooltip="1881"/>
              </a:rPr>
              <a:t>1881</a:t>
            </a:r>
            <a:r>
              <a:rPr lang="uk-UA" sz="1800" dirty="0"/>
              <a:t>), </a:t>
            </a:r>
            <a:r>
              <a:rPr lang="uk-UA" sz="1800" dirty="0">
                <a:hlinkClick r:id="rId7" tooltip="Захар Беркут (повість) (ще не написана)"/>
              </a:rPr>
              <a:t>«Захар Беркут»</a:t>
            </a:r>
            <a:r>
              <a:rPr lang="uk-UA" sz="1800" dirty="0"/>
              <a:t> (</a:t>
            </a:r>
            <a:r>
              <a:rPr lang="uk-UA" sz="1800" dirty="0">
                <a:hlinkClick r:id="rId8" tooltip="1882"/>
              </a:rPr>
              <a:t>1882</a:t>
            </a:r>
            <a:r>
              <a:rPr lang="uk-UA" sz="1800" dirty="0"/>
              <a:t>) та низка літературознавчих і публіцистичних статей.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7889" y="116633"/>
            <a:ext cx="5129543" cy="74942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Перший </a:t>
            </a:r>
            <a:r>
              <a:rPr lang="uk-UA" sz="2800" b="1" dirty="0"/>
              <a:t>період</a:t>
            </a:r>
            <a:r>
              <a:rPr lang="ru-RU" sz="2800" b="1" dirty="0"/>
              <a:t> </a:t>
            </a:r>
            <a:r>
              <a:rPr lang="uk-UA" sz="2800" b="1" dirty="0"/>
              <a:t>творчості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6146" name="Picture 2" descr="C:\Users\Vova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4664"/>
            <a:ext cx="236558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va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356992"/>
            <a:ext cx="2232248" cy="32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780">
        <p14:flash/>
      </p:transition>
    </mc:Choice>
    <mc:Fallback>
      <p:transition spd="slow" advTm="7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260648"/>
            <a:ext cx="8186112" cy="31386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uk-UA" sz="2000" dirty="0"/>
              <a:t>У </a:t>
            </a:r>
            <a:r>
              <a:rPr lang="uk-UA" sz="2000" dirty="0">
                <a:hlinkClick r:id="rId3" tooltip="1881"/>
              </a:rPr>
              <a:t>1881</a:t>
            </a:r>
            <a:r>
              <a:rPr lang="uk-UA" sz="2000" dirty="0"/>
              <a:t>  році Франко став співвидавцем часопису «Світ», після закриття (1882 р.) якого працював у редакції часопису «Зоря» і газеті </a:t>
            </a:r>
            <a:r>
              <a:rPr lang="uk-UA" sz="2000" dirty="0">
                <a:hlinkClick r:id="rId4" tooltip="Діло (газета)"/>
              </a:rPr>
              <a:t>«Діло»</a:t>
            </a:r>
            <a:r>
              <a:rPr lang="uk-UA" sz="2000" dirty="0"/>
              <a:t> (</a:t>
            </a:r>
            <a:r>
              <a:rPr lang="uk-UA" sz="2000" dirty="0">
                <a:hlinkClick r:id="rId5" tooltip="1883"/>
              </a:rPr>
              <a:t>1883</a:t>
            </a:r>
            <a:r>
              <a:rPr lang="uk-UA" sz="2000" dirty="0"/>
              <a:t>—</a:t>
            </a:r>
            <a:r>
              <a:rPr lang="uk-UA" sz="2000" dirty="0">
                <a:hlinkClick r:id="rId6" tooltip="1885"/>
              </a:rPr>
              <a:t>1885</a:t>
            </a:r>
            <a:r>
              <a:rPr lang="uk-UA" sz="2000" dirty="0"/>
              <a:t> рр.). Розійшовшись з </a:t>
            </a:r>
            <a:r>
              <a:rPr lang="uk-UA" sz="2000" dirty="0">
                <a:hlinkClick r:id="rId7" tooltip="Народовці"/>
              </a:rPr>
              <a:t>народовцями</a:t>
            </a:r>
            <a:r>
              <a:rPr lang="uk-UA" sz="2000" dirty="0"/>
              <a:t>, які побоювалися його радикально-соціалістичних і революційних ідей, Франко пробував заснувати незалежний орган і для здобуття підтримки двічі їздив до Києва — 1885 і 1886 рр.; там познайомився з київськими культурними діячами, серед інших з </a:t>
            </a:r>
            <a:r>
              <a:rPr lang="uk-UA" sz="2000" dirty="0">
                <a:hlinkClick r:id="rId8" tooltip="Лисенко Микола Віталійович"/>
              </a:rPr>
              <a:t>М. Лисенком</a:t>
            </a:r>
            <a:r>
              <a:rPr lang="uk-UA" sz="2000" dirty="0"/>
              <a:t> і </a:t>
            </a:r>
            <a:r>
              <a:rPr lang="uk-UA" sz="2000" dirty="0">
                <a:hlinkClick r:id="rId9" tooltip="Старицький Михайло Петрович"/>
              </a:rPr>
              <a:t>М. Старицьким</a:t>
            </a:r>
            <a:r>
              <a:rPr lang="uk-UA" sz="2000" dirty="0"/>
              <a:t>, і в травні 1886 р. одружився з </a:t>
            </a:r>
            <a:r>
              <a:rPr lang="uk-UA" sz="2000" dirty="0">
                <a:hlinkClick r:id="rId10" tooltip="Франко Ольга"/>
              </a:rPr>
              <a:t>О. </a:t>
            </a:r>
            <a:r>
              <a:rPr lang="uk-UA" sz="2000" dirty="0" err="1">
                <a:hlinkClick r:id="rId10" tooltip="Франко Ольга"/>
              </a:rPr>
              <a:t>Хоружинською</a:t>
            </a:r>
            <a:r>
              <a:rPr lang="uk-UA" sz="2000" dirty="0"/>
              <a:t>.</a:t>
            </a:r>
            <a:endParaRPr lang="uk-UA" sz="2000" dirty="0"/>
          </a:p>
        </p:txBody>
      </p:sp>
      <p:pic>
        <p:nvPicPr>
          <p:cNvPr id="7170" name="Picture 2" descr="C:\Users\Vova\Desktop\s320x24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996952"/>
            <a:ext cx="239782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ova\Desktop\0_516fe_d6869c7c_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911812"/>
            <a:ext cx="25202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18380603">
            <a:off x="6707140" y="2831941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25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504">
        <p:dissolve/>
      </p:transition>
    </mc:Choice>
    <mc:Fallback>
      <p:transition spd="slow" advTm="95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299935" y="533400"/>
            <a:ext cx="5063266" cy="3759696"/>
          </a:xfrm>
          <a:prstGeom prst="rect">
            <a:avLst/>
          </a:prstGeom>
        </p:spPr>
        <p:txBody>
          <a:bodyPr/>
          <a:lstStyle/>
          <a:p>
            <a:r>
              <a:rPr lang="uk-UA" dirty="0" smtClean="0"/>
              <a:t>На весіллі говорили, що цей шлюб — символ єдності Заходу і Сходу України. Та спокійне подружнє життя тривало недовго. У його житті з'являлися нові жінки: Ольга </a:t>
            </a:r>
            <a:r>
              <a:rPr lang="uk-UA" dirty="0" err="1" smtClean="0"/>
              <a:t>Рошкевич</a:t>
            </a:r>
            <a:r>
              <a:rPr lang="uk-UA" dirty="0" smtClean="0"/>
              <a:t> (перша наречена), Юзефа </a:t>
            </a:r>
            <a:r>
              <a:rPr lang="uk-UA" dirty="0" err="1" smtClean="0"/>
              <a:t>Дзвонковська</a:t>
            </a:r>
            <a:r>
              <a:rPr lang="uk-UA" dirty="0" smtClean="0"/>
              <a:t>, Уляна Кравченко, </a:t>
            </a:r>
            <a:r>
              <a:rPr lang="uk-UA" dirty="0" err="1" smtClean="0"/>
              <a:t>Климентина</a:t>
            </a:r>
            <a:r>
              <a:rPr lang="uk-UA" dirty="0" smtClean="0"/>
              <a:t> Попович, Ольга </a:t>
            </a:r>
            <a:r>
              <a:rPr lang="uk-UA" dirty="0" err="1" smtClean="0"/>
              <a:t>Білецька</a:t>
            </a:r>
            <a:r>
              <a:rPr lang="uk-UA" dirty="0" smtClean="0"/>
              <a:t>, </a:t>
            </a:r>
            <a:r>
              <a:rPr lang="uk-UA" dirty="0" err="1" smtClean="0"/>
              <a:t>Целіна</a:t>
            </a:r>
            <a:r>
              <a:rPr lang="uk-UA" dirty="0" smtClean="0"/>
              <a:t> </a:t>
            </a:r>
            <a:r>
              <a:rPr lang="uk-UA" dirty="0" err="1" smtClean="0"/>
              <a:t>Журовська</a:t>
            </a:r>
            <a:r>
              <a:rPr lang="uk-UA" dirty="0" smtClean="0"/>
              <a:t>. Сам Іван Якович визнавав: «Значний вплив на моє життя, а, значить, також на літературу мали зносини мої з жіноцтвом…».</a:t>
            </a:r>
            <a:endParaRPr lang="uk-UA" dirty="0"/>
          </a:p>
        </p:txBody>
      </p:sp>
      <p:pic>
        <p:nvPicPr>
          <p:cNvPr id="8194" name="Picture 2" descr="C:\Users\Vova\Desktop\Roshkevych_Olha_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14" y="332657"/>
            <a:ext cx="1584176" cy="2666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Vova\Desktop\kravch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07" y="3356992"/>
            <a:ext cx="2068912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92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194">
        <p:checker/>
      </p:transition>
    </mc:Choice>
    <mc:Fallback>
      <p:transition spd="slow" advTm="1019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459</Words>
  <Application>Microsoft Office PowerPoint</Application>
  <PresentationFormat>Широкоэкранный</PresentationFormat>
  <Paragraphs>60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Легкий дым</vt:lpstr>
      <vt:lpstr>Іван Якович Франко</vt:lpstr>
      <vt:lpstr>Біографія. Ранні роки</vt:lpstr>
      <vt:lpstr>Презентация PowerPoint</vt:lpstr>
      <vt:lpstr>Презентация PowerPoint</vt:lpstr>
      <vt:lpstr>Перші літературні твори </vt:lpstr>
      <vt:lpstr>Презентация PowerPoint</vt:lpstr>
      <vt:lpstr>Перший період творчості </vt:lpstr>
      <vt:lpstr>Презентация PowerPoint</vt:lpstr>
      <vt:lpstr>Презентация PowerPoint</vt:lpstr>
      <vt:lpstr>Політична діяльність </vt:lpstr>
      <vt:lpstr>Презентация PowerPoint</vt:lpstr>
      <vt:lpstr>Наукова діяльність </vt:lpstr>
      <vt:lpstr>Презентация PowerPoint</vt:lpstr>
      <vt:lpstr>Презентация PowerPoint</vt:lpstr>
      <vt:lpstr>Презентация PowerPoint</vt:lpstr>
      <vt:lpstr>Останні роки життя </vt:lpstr>
      <vt:lpstr>Презентация PowerPoint</vt:lpstr>
      <vt:lpstr> </vt:lpstr>
      <vt:lpstr>    Поезія </vt:lpstr>
      <vt:lpstr>Презентация PowerPoint</vt:lpstr>
      <vt:lpstr>Прозова творчість </vt:lpstr>
      <vt:lpstr>Презентация PowerPoint</vt:lpstr>
      <vt:lpstr>Драматургія </vt:lpstr>
      <vt:lpstr>Презентация PowerPoint</vt:lpstr>
      <vt:lpstr>Презентация PowerPoint</vt:lpstr>
      <vt:lpstr>   Сходознавство </vt:lpstr>
      <vt:lpstr>     Музеї Франка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Якович Франко</dc:title>
  <dc:creator>Дженнифер</dc:creator>
  <cp:lastModifiedBy>Дженнифер</cp:lastModifiedBy>
  <cp:revision>1</cp:revision>
  <dcterms:created xsi:type="dcterms:W3CDTF">2013-10-31T04:22:02Z</dcterms:created>
  <dcterms:modified xsi:type="dcterms:W3CDTF">2013-10-31T04:28:51Z</dcterms:modified>
</cp:coreProperties>
</file>