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332136"/>
            <a:ext cx="3600400" cy="50765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27712" y="620688"/>
            <a:ext cx="6204528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uk-UA" sz="6000" dirty="0" smtClean="0">
                <a:ln w="28575">
                  <a:solidFill>
                    <a:schemeClr val="accent1"/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Мультфільм «Енеїда»</a:t>
            </a:r>
            <a:endParaRPr lang="ru-RU" sz="6000" dirty="0">
              <a:ln w="28575">
                <a:solidFill>
                  <a:schemeClr val="accent1"/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507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«</a:t>
            </a:r>
            <a:r>
              <a:rPr lang="ru-RU" sz="24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Енеїда</a:t>
            </a:r>
            <a:r>
              <a:rPr lang="ru-RU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»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 — 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мультфільм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,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створений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 за мотивами 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однойменної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поеми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 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Івана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4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Котляревського</a:t>
            </a:r>
            <a:r>
              <a:rPr lang="ru-RU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444" y="184482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chemeClr val="accent5">
                    <a:lumMod val="50000"/>
                  </a:schemeClr>
                </a:solidFill>
              </a:rPr>
              <a:t>Енеї́да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 — 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</a:rPr>
              <a:t>епічний твір латинською мовою, автором якого є Вергілій. Написана між 29 та 19 р. до н. е., і присвячена історії Енея, легендарного троянського героя, який переселився в Італію з решткою свого народу, об'єднався з латинами й заснував місто Альба Лонга.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205582"/>
            <a:ext cx="3672408" cy="32423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427984" y="3183978"/>
            <a:ext cx="4464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 1798 році 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вийшла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українська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бурлескно-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травестійна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поема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Котляревського, що написана на сюжет поеми Вергілія і в якій все перебудовано на український лад: персонажі, мова, одяг і т.д.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Енеїда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— перша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пам'ятка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українського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письменнитва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була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написана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розмовною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українською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мовою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Поема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започаткувала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становлення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нової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української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літератури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818857"/>
            <a:ext cx="2462018" cy="37814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7426684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129126"/>
              </p:ext>
            </p:extLst>
          </p:nvPr>
        </p:nvGraphicFramePr>
        <p:xfrm>
          <a:off x="1748878" y="116632"/>
          <a:ext cx="7416824" cy="6644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08412"/>
                <a:gridCol w="3708412"/>
              </a:tblGrid>
              <a:tr h="432047">
                <a:tc>
                  <a:txBody>
                    <a:bodyPr/>
                    <a:lstStyle/>
                    <a:p>
                      <a:r>
                        <a:rPr lang="uk-UA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Мова</a:t>
                      </a:r>
                      <a:endParaRPr lang="ru-RU" b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Відхід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старокнижної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мови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—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твір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написаний народною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мовою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Автор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вдається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фразеологізмів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нагромадження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синонімів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жаргонізмів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народно-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поетичних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порівнянь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У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поемі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названі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українські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імена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згадуються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назви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міст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тощо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Автор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використовує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макаронічну</a:t>
                      </a:r>
                      <a:r>
                        <a:rPr lang="ru-RU" sz="1400" b="0" i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мову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вживає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рідкісні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й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вигадані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слова «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старовину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446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Фольклор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Органічно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вжиті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народні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прислів'я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приказки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пісні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На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щиті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Енея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Вулкан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викував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героїв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українських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казок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Телесика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Котигорошка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Івана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-Царевича,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змію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Жеретію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Українська природа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Змальована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українська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природа: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рослини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дерева,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кущі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папороть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васильки,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петрів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батіг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конвалія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терен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шипшина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липа, дуб, сосна);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тварини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дикі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свійські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вовк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ведмідь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тхір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заєць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28446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Харчування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Відтворення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традиційної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української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кухні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страв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(свиняча голова з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хріном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локшина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куліш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каша,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пиріжки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ковбаса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борщ) і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напоїв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горілка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пиво,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слив'янка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узвар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5149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Одяг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Точне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зображення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деталей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чоловічого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(сорочка,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каптан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китайки, шапка, пояс з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каламайки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бриль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постоли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свита) і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жіночого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(кораблик, кунтуш, запаска,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червоні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чоботи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одягу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Зображуючи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український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костюм, автор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захоплюється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його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естетичністю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зручністю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підкреслює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народний</a:t>
                      </a:r>
                      <a:r>
                        <a:rPr lang="ru-RU" sz="1400" b="0" i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смак.</a:t>
                      </a: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504" y="1844824"/>
            <a:ext cx="15121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Основні зміни порівняно з «Енеїдою» Вергілія, що присутні у поемі та мультфільмі: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5556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744967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Дрімучий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рік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нашої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ери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Троянська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Січ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Мужні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запорожці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обороняють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місто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набігу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кровожерливих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греків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Головнокомандувач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Еней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кошовий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отаман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війська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троянського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отримує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телеграму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попередженням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забратися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міста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Зевс, Венера й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інша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небожителі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будуть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йому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заважати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і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допомагати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для них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Еней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буде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ставати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основою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інтриг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і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задумів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Загалом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мультфільм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є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гумористичною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оповідкою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про те, як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козак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Еней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пройшов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довгий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шлях,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повний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курйозних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ситуацій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битв і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дивовижних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відкриттів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і в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кінці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заснував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Римську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Січ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04664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Сюжет</a:t>
            </a:r>
            <a:endParaRPr lang="ru-RU" sz="4400" dirty="0">
              <a:solidFill>
                <a:schemeClr val="accent5">
                  <a:lumMod val="40000"/>
                  <a:lumOff val="6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" y="666750"/>
            <a:ext cx="6896100" cy="5524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52524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 Black" pitchFamily="34" charset="0"/>
              </a:rPr>
              <a:t>Студія «</a:t>
            </a:r>
            <a:r>
              <a:rPr lang="uk-UA" sz="40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 Black" pitchFamily="34" charset="0"/>
              </a:rPr>
              <a:t>Укранімафільм</a:t>
            </a:r>
            <a:r>
              <a:rPr lang="uk-UA" sz="4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 Black" pitchFamily="34" charset="0"/>
              </a:rPr>
              <a:t>»</a:t>
            </a:r>
            <a:endParaRPr lang="ru-RU" sz="4000" dirty="0">
              <a:solidFill>
                <a:schemeClr val="accent5">
                  <a:lumMod val="40000"/>
                  <a:lumOff val="6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444" y="1844824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Мультфільм знято студією «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Укранімафільм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».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Повна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назва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Державне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підприємство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Українська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кіностудія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анімаційних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фільмів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».</a:t>
            </a:r>
          </a:p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Історія підприємства:</a:t>
            </a:r>
            <a:b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1961 р.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вийшли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перші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фільми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 — «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Пригоди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Перця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 та «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Веснянка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»;</a:t>
            </a:r>
          </a:p>
          <a:p>
            <a:r>
              <a:rPr lang="uk-UA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-Середина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60-х -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Маруся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Богуславка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», «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Микита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Кожум'яка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»;</a:t>
            </a:r>
          </a:p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70-і - «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Як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жінки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чоловіків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продавали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 та «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Як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чоловіки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жінок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провчили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».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Інтенсивно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розвивається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лялькова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анімація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Середина 70-х - «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Пригоди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трьох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козаків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«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Пригоди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капітана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Врунгеля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»,«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Острів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скарбів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», «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Лікар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Айболить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«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Аліса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країні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чудес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 та «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Аліса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Задзеркаллі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»;</a:t>
            </a:r>
          </a:p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-1991 – «</a:t>
            </a:r>
            <a:r>
              <a:rPr lang="uk-UA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Енеїда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»;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2002 р. на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студії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вийшов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пластиліновий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мультфільм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«</a:t>
            </a:r>
            <a:r>
              <a:rPr lang="ru-RU" i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Йшов</a:t>
            </a:r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трамвай № 9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 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який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2003 р.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отримав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Срібного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ведмедя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 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Берлінському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кінофестивалі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 2009 р.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студія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знаходиться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грані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банкрутства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4" y="1837968"/>
            <a:ext cx="3027088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299" y="1067985"/>
            <a:ext cx="4429125" cy="31337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4" y="4546929"/>
            <a:ext cx="5496272" cy="20954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46128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323528" y="1732166"/>
            <a:ext cx="8056813" cy="3859519"/>
            <a:chOff x="323528" y="1732166"/>
            <a:chExt cx="8056813" cy="3859519"/>
          </a:xfrm>
        </p:grpSpPr>
        <p:sp>
          <p:nvSpPr>
            <p:cNvPr id="4" name="TextBox 3"/>
            <p:cNvSpPr txBox="1"/>
            <p:nvPr/>
          </p:nvSpPr>
          <p:spPr>
            <a:xfrm>
              <a:off x="323528" y="1732166"/>
              <a:ext cx="5112568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Режисер – Володимир Дахно;</a:t>
              </a:r>
            </a:p>
            <a:p>
              <a:endParaRPr lang="ru-RU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8797" y="1844824"/>
              <a:ext cx="2711544" cy="374686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  <p:grpSp>
        <p:nvGrpSpPr>
          <p:cNvPr id="11" name="Группа 10"/>
          <p:cNvGrpSpPr/>
          <p:nvPr/>
        </p:nvGrpSpPr>
        <p:grpSpPr>
          <a:xfrm>
            <a:off x="323528" y="1844824"/>
            <a:ext cx="8121213" cy="4248547"/>
            <a:chOff x="296322" y="1844824"/>
            <a:chExt cx="8121213" cy="4248547"/>
          </a:xfrm>
        </p:grpSpPr>
        <p:sp>
          <p:nvSpPr>
            <p:cNvPr id="8" name="TextBox 7"/>
            <p:cNvSpPr txBox="1"/>
            <p:nvPr/>
          </p:nvSpPr>
          <p:spPr>
            <a:xfrm>
              <a:off x="296322" y="2852936"/>
              <a:ext cx="4392488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Автор сценарію – Юрій </a:t>
              </a:r>
              <a:r>
                <a:rPr lang="uk-UA" sz="3200" dirty="0" err="1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Аліков</a:t>
              </a:r>
              <a:endParaRPr lang="uk-UA" sz="32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endParaRPr lang="ru-RU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1602" y="1844824"/>
              <a:ext cx="2785933" cy="424854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  <p:grpSp>
        <p:nvGrpSpPr>
          <p:cNvPr id="14" name="Группа 13"/>
          <p:cNvGrpSpPr/>
          <p:nvPr/>
        </p:nvGrpSpPr>
        <p:grpSpPr>
          <a:xfrm>
            <a:off x="323281" y="1958007"/>
            <a:ext cx="7981908" cy="4022179"/>
            <a:chOff x="323281" y="1958007"/>
            <a:chExt cx="7981908" cy="4022179"/>
          </a:xfrm>
        </p:grpSpPr>
        <p:sp>
          <p:nvSpPr>
            <p:cNvPr id="12" name="TextBox 11"/>
            <p:cNvSpPr txBox="1"/>
            <p:nvPr/>
          </p:nvSpPr>
          <p:spPr>
            <a:xfrm>
              <a:off x="323281" y="4026281"/>
              <a:ext cx="3960440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Композитор – Ігор Поклад</a:t>
              </a:r>
              <a:endParaRPr lang="uk-UA" sz="32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endParaRPr lang="ru-RU" dirty="0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3010" y="1958007"/>
              <a:ext cx="4022179" cy="402217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15426798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8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493298" y="1700808"/>
            <a:ext cx="7632848" cy="4619105"/>
            <a:chOff x="493298" y="1700808"/>
            <a:chExt cx="7632848" cy="4619105"/>
          </a:xfrm>
        </p:grpSpPr>
        <p:sp>
          <p:nvSpPr>
            <p:cNvPr id="4" name="TextBox 3"/>
            <p:cNvSpPr txBox="1"/>
            <p:nvPr/>
          </p:nvSpPr>
          <p:spPr>
            <a:xfrm>
              <a:off x="493298" y="1700808"/>
              <a:ext cx="7632848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Мультиплікатори:   Едуард </a:t>
              </a:r>
              <a:r>
                <a:rPr lang="uk-UA" sz="3200" dirty="0" err="1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Кирич</a:t>
              </a:r>
              <a:r>
                <a:rPr lang="uk-UA" sz="3200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uk-UA" sz="3200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uk-UA" sz="3200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				Адольф </a:t>
              </a:r>
              <a:r>
                <a:rPr lang="uk-UA" sz="3200" dirty="0" err="1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Педан</a:t>
              </a:r>
              <a:r>
                <a:rPr lang="uk-UA" sz="3200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uk-UA" sz="3200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uk-UA" sz="3200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				Ніна </a:t>
              </a:r>
              <a:r>
                <a:rPr lang="uk-UA" sz="3200" dirty="0" err="1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Чурилова</a:t>
              </a:r>
              <a:endParaRPr lang="uk-UA" sz="3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uk-UA" sz="32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	</a:t>
              </a:r>
              <a:r>
                <a:rPr lang="uk-UA" sz="3200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			</a:t>
              </a:r>
              <a:r>
                <a:rPr lang="uk-UA" sz="3200" dirty="0" err="1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Марк</a:t>
              </a:r>
              <a:r>
                <a:rPr lang="uk-UA" sz="3200" dirty="0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uk-UA" sz="3200" dirty="0" err="1" smtClean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Драйцун</a:t>
              </a:r>
              <a:endParaRPr lang="ru-RU" sz="32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720" y="3906927"/>
              <a:ext cx="1714500" cy="240982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4008" y="3910089"/>
              <a:ext cx="1861667" cy="240982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146968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95</TotalTime>
  <Words>298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2014-05-11T13:37:18Z</dcterms:created>
  <dcterms:modified xsi:type="dcterms:W3CDTF">2014-05-11T16:48:41Z</dcterms:modified>
</cp:coreProperties>
</file>