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75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0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3474" autoAdjust="0"/>
  </p:normalViewPr>
  <p:slideViewPr>
    <p:cSldViewPr>
      <p:cViewPr>
        <p:scale>
          <a:sx n="97" d="100"/>
          <a:sy n="97" d="100"/>
        </p:scale>
        <p:origin x="-102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1015"/>
          </a:xfrm>
          <a:prstGeom prst="rect">
            <a:avLst/>
          </a:prstGeom>
        </p:spPr>
        <p:txBody>
          <a:bodyPr vert="horz" lIns="96614" tIns="48307" rIns="96614" bIns="48307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1015"/>
          </a:xfrm>
          <a:prstGeom prst="rect">
            <a:avLst/>
          </a:prstGeom>
        </p:spPr>
        <p:txBody>
          <a:bodyPr vert="horz" lIns="96614" tIns="48307" rIns="96614" bIns="48307" rtlCol="0"/>
          <a:lstStyle>
            <a:lvl1pPr algn="r">
              <a:defRPr sz="1300"/>
            </a:lvl1pPr>
          </a:lstStyle>
          <a:p>
            <a:fld id="{DC404434-744C-41D2-8B0E-77C3CDB36264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4" tIns="48307" rIns="96614" bIns="483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4" tIns="48307" rIns="96614" bIns="4830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4" tIns="48307" rIns="96614" bIns="48307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1" cy="501015"/>
          </a:xfrm>
          <a:prstGeom prst="rect">
            <a:avLst/>
          </a:prstGeom>
        </p:spPr>
        <p:txBody>
          <a:bodyPr vert="horz" lIns="96614" tIns="48307" rIns="96614" bIns="48307" rtlCol="0" anchor="b"/>
          <a:lstStyle>
            <a:lvl1pPr algn="r">
              <a:defRPr sz="1300"/>
            </a:lvl1pPr>
          </a:lstStyle>
          <a:p>
            <a:fld id="{D2CC08E1-0577-4D3D-8A26-A988AC9EC1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422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C08E1-0577-4D3D-8A26-A988AC9EC17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C08E1-0577-4D3D-8A26-A988AC9EC17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 bright="2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7AB43941-EC19-417A-B100-29F02C417FF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01ADDB94-EE29-4D81-965A-2A230E9AB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9"/>
            <a:ext cx="8229600" cy="2428892"/>
          </a:xfrm>
        </p:spPr>
        <p:txBody>
          <a:bodyPr/>
          <a:lstStyle/>
          <a:p>
            <a:pPr algn="ctr">
              <a:buNone/>
            </a:pPr>
            <a:r>
              <a:rPr lang="uk-UA" sz="7200" dirty="0" smtClean="0">
                <a:solidFill>
                  <a:srgbClr val="FFC000"/>
                </a:solidFill>
                <a:latin typeface="Monotype Corsiva" pitchFamily="66" charset="0"/>
              </a:rPr>
              <a:t>Життя та творчість Анни Ахматової</a:t>
            </a:r>
            <a:endParaRPr lang="ru-RU" sz="72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81834" y="5157192"/>
            <a:ext cx="76328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 advTm="6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642918"/>
            <a:ext cx="4329114" cy="5429288"/>
          </a:xfrm>
        </p:spPr>
        <p:txBody>
          <a:bodyPr/>
          <a:lstStyle/>
          <a:p>
            <a:pPr>
              <a:buNone/>
            </a:pPr>
            <a:endParaRPr lang="uk-UA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uk-UA" sz="40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У </a:t>
            </a:r>
            <a:r>
              <a:rPr lang="uk-UA" sz="4000" dirty="0" smtClean="0">
                <a:solidFill>
                  <a:srgbClr val="C00000"/>
                </a:solidFill>
                <a:latin typeface="Monotype Corsiva" pitchFamily="66" charset="0"/>
              </a:rPr>
              <a:t>1921 р.</a:t>
            </a:r>
            <a:r>
              <a:rPr lang="uk-UA" sz="40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 без суду,                 </a:t>
            </a:r>
          </a:p>
          <a:p>
            <a:pPr>
              <a:buNone/>
            </a:pPr>
            <a:r>
              <a:rPr lang="uk-UA" sz="40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за безглуздим </a:t>
            </a:r>
          </a:p>
          <a:p>
            <a:pPr>
              <a:buNone/>
            </a:pPr>
            <a:r>
              <a:rPr lang="uk-UA" sz="40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звинуваченням </a:t>
            </a:r>
          </a:p>
          <a:p>
            <a:pPr>
              <a:buNone/>
            </a:pPr>
            <a:r>
              <a:rPr lang="uk-UA" sz="40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розстрілюють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uk-UA" sz="40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Миколу </a:t>
            </a:r>
            <a:r>
              <a:rPr lang="uk-UA" sz="4000" dirty="0" err="1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Гумільова</a:t>
            </a:r>
            <a:r>
              <a:rPr lang="uk-UA" sz="40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, чоловіка Анни Ахматової</a:t>
            </a:r>
          </a:p>
          <a:p>
            <a:pPr>
              <a:buNone/>
            </a:pPr>
            <a:r>
              <a:rPr lang="uk-UA" sz="2800" dirty="0" smtClean="0"/>
              <a:t>                           </a:t>
            </a:r>
            <a:r>
              <a:rPr lang="uk-UA" dirty="0" smtClean="0"/>
              <a:t>                              </a:t>
            </a:r>
            <a:endParaRPr lang="ru-RU" dirty="0"/>
          </a:p>
        </p:txBody>
      </p:sp>
      <p:pic>
        <p:nvPicPr>
          <p:cNvPr id="4" name="Рисунок 3" descr="---2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785794"/>
            <a:ext cx="3571900" cy="521497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custDataLst>
      <p:tags r:id="rId1"/>
    </p:custDataLst>
  </p:cSld>
  <p:clrMapOvr>
    <a:masterClrMapping/>
  </p:clrMapOvr>
  <p:transition spd="slow" advClick="0" advTm="1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142984"/>
            <a:ext cx="4614866" cy="5286412"/>
          </a:xfrm>
        </p:spPr>
        <p:txBody>
          <a:bodyPr/>
          <a:lstStyle/>
          <a:p>
            <a:pPr algn="ctr">
              <a:buNone/>
            </a:pP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Починаючи </a:t>
            </a:r>
            <a:r>
              <a:rPr lang="uk-UA" sz="4000" dirty="0" smtClean="0">
                <a:solidFill>
                  <a:srgbClr val="C00000"/>
                </a:solidFill>
                <a:latin typeface="Monotype Corsiva" pitchFamily="66" charset="0"/>
              </a:rPr>
              <a:t>з 1922 р.</a:t>
            </a: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,        </a:t>
            </a:r>
            <a:r>
              <a:rPr lang="uk-UA" sz="4000" dirty="0" smtClean="0">
                <a:latin typeface="Monotype Corsiva" pitchFamily="66" charset="0"/>
              </a:rPr>
              <a:t>                       </a:t>
            </a:r>
          </a:p>
          <a:p>
            <a:pPr algn="ctr">
              <a:buNone/>
            </a:pPr>
            <a:r>
              <a:rPr lang="uk-UA" sz="4000" dirty="0" smtClean="0">
                <a:solidFill>
                  <a:srgbClr val="C00000"/>
                </a:solidFill>
                <a:latin typeface="Monotype Corsiva" pitchFamily="66" charset="0"/>
              </a:rPr>
              <a:t>упродовж 15 років</a:t>
            </a:r>
            <a:r>
              <a:rPr lang="uk-UA" sz="4000" dirty="0" smtClean="0">
                <a:latin typeface="Monotype Corsiva" pitchFamily="66" charset="0"/>
              </a:rPr>
              <a:t> </a:t>
            </a:r>
          </a:p>
          <a:p>
            <a:pPr algn="ctr">
              <a:buNone/>
            </a:pP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вірші А.</a:t>
            </a:r>
            <a:r>
              <a:rPr lang="uk-UA" sz="4000" dirty="0" err="1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Горенко</a:t>
            </a: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>
              <a:buNone/>
            </a:pP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майже не друкуються</a:t>
            </a:r>
          </a:p>
          <a:p>
            <a:pPr algn="ctr">
              <a:buNone/>
            </a:pP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на сторінках </a:t>
            </a:r>
          </a:p>
          <a:p>
            <a:pPr algn="ctr">
              <a:buNone/>
            </a:pP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радянських видань.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857232"/>
            <a:ext cx="3214710" cy="507209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custDataLst>
      <p:tags r:id="rId1"/>
    </p:custDataLst>
  </p:cSld>
  <p:clrMapOvr>
    <a:masterClrMapping/>
  </p:clrMapOvr>
  <p:transition spd="slow"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178595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За часів сталінських репресій пережила арешт чоловіка – мистецтвознавця  </a:t>
            </a:r>
          </a:p>
          <a:p>
            <a:pPr algn="ctr">
              <a:buNone/>
            </a:pP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М. </a:t>
            </a:r>
            <a:r>
              <a:rPr lang="uk-UA" sz="36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Пуніна</a:t>
            </a: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, сина, загибель друзів.</a:t>
            </a:r>
          </a:p>
          <a:p>
            <a:pPr>
              <a:buNone/>
            </a:pPr>
            <a:endParaRPr lang="uk-UA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uk-UA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uk-UA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uk-UA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uk-UA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uk-UA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гумилев и анна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2071678"/>
            <a:ext cx="6000792" cy="435771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Содержимое 1"/>
          <p:cNvSpPr txBox="1">
            <a:spLocks/>
          </p:cNvSpPr>
          <p:nvPr/>
        </p:nvSpPr>
        <p:spPr bwMode="auto">
          <a:xfrm>
            <a:off x="0" y="3500438"/>
            <a:ext cx="27860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</a:rPr>
              <a:t>Анна Ахматова разом  із  сином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solidFill>
                  <a:srgbClr val="C00000"/>
                </a:solidFill>
                <a:latin typeface="Monotype Corsiva" pitchFamily="66" charset="0"/>
              </a:rPr>
              <a:t>У 1935-1943 рр.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працювала над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smtClean="0">
                <a:solidFill>
                  <a:srgbClr val="C00000"/>
                </a:solidFill>
                <a:latin typeface="Monotype Corsiva" pitchFamily="66" charset="0"/>
              </a:rPr>
              <a:t>поемою </a:t>
            </a:r>
            <a:r>
              <a:rPr lang="uk-UA" dirty="0" err="1" smtClean="0">
                <a:solidFill>
                  <a:srgbClr val="C00000"/>
                </a:solidFill>
                <a:latin typeface="Monotype Corsiva" pitchFamily="66" charset="0"/>
              </a:rPr>
              <a:t>“Реквієм”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(доповнена в 1957-1961 рр.; опублікована вже після смерті поетеси) – одним із найсильніших своїх творів, що став </a:t>
            </a:r>
            <a:r>
              <a:rPr lang="uk-UA" dirty="0" err="1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пам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’</a:t>
            </a:r>
            <a:r>
              <a:rPr lang="uk-UA" dirty="0" err="1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ятником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доби сталінського терору.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</a:rPr>
              <a:t>1940 р.</a:t>
            </a:r>
            <a:r>
              <a:rPr lang="uk-UA" sz="4400" b="1" dirty="0" smtClean="0">
                <a:latin typeface="Monotype Corsiva" pitchFamily="66" charset="0"/>
              </a:rPr>
              <a:t> </a:t>
            </a:r>
            <a:r>
              <a:rPr lang="uk-UA" sz="44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побачила світ мала збірочка </a:t>
            </a:r>
            <a:r>
              <a:rPr lang="uk-UA" sz="4400" b="1" dirty="0" err="1" smtClean="0">
                <a:solidFill>
                  <a:srgbClr val="C00000"/>
                </a:solidFill>
                <a:latin typeface="Monotype Corsiva" pitchFamily="66" charset="0"/>
              </a:rPr>
              <a:t>“Із</a:t>
            </a:r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</a:rPr>
              <a:t> шести </a:t>
            </a:r>
            <a:r>
              <a:rPr lang="uk-UA" sz="4400" b="1" dirty="0" err="1" smtClean="0">
                <a:solidFill>
                  <a:srgbClr val="C00000"/>
                </a:solidFill>
                <a:latin typeface="Monotype Corsiva" pitchFamily="66" charset="0"/>
              </a:rPr>
              <a:t>книг”</a:t>
            </a:r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1214414" y="3071810"/>
            <a:ext cx="6429420" cy="571504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spd="slow" advClick="0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57166"/>
            <a:ext cx="4786346" cy="5072098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У Ленінграді Анна переживає страшну воєнну блокаду </a:t>
            </a:r>
            <a:r>
              <a:rPr lang="uk-UA" dirty="0" smtClean="0">
                <a:latin typeface="Monotype Corsiva" pitchFamily="66" charset="0"/>
              </a:rPr>
              <a:t>    </a:t>
            </a:r>
            <a:r>
              <a:rPr lang="uk-UA" dirty="0" smtClean="0">
                <a:solidFill>
                  <a:srgbClr val="C00000"/>
                </a:solidFill>
                <a:latin typeface="Monotype Corsiva" pitchFamily="66" charset="0"/>
              </a:rPr>
              <a:t>1941-1942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років. Виступає по 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радіо з поезією, що піднімає дух  виснажених людей.</a:t>
            </a:r>
          </a:p>
          <a:p>
            <a:pPr marL="0" indent="0" algn="just">
              <a:buNone/>
            </a:pPr>
            <a:endParaRPr lang="uk-UA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uk-UA" i="1" dirty="0" smtClean="0">
                <a:solidFill>
                  <a:srgbClr val="002060"/>
                </a:solidFill>
                <a:latin typeface="Monotype Corsiva" pitchFamily="66" charset="0"/>
              </a:rPr>
              <a:t>Ми знаємо, що нині лежить </a:t>
            </a:r>
          </a:p>
          <a:p>
            <a:pPr>
              <a:buNone/>
            </a:pPr>
            <a:r>
              <a:rPr lang="uk-UA" i="1" dirty="0" smtClean="0">
                <a:solidFill>
                  <a:srgbClr val="002060"/>
                </a:solidFill>
                <a:latin typeface="Monotype Corsiva" pitchFamily="66" charset="0"/>
              </a:rPr>
              <a:t>на вагах</a:t>
            </a:r>
          </a:p>
          <a:p>
            <a:pPr>
              <a:buNone/>
            </a:pPr>
            <a:r>
              <a:rPr lang="uk-UA" i="1" dirty="0" smtClean="0">
                <a:solidFill>
                  <a:srgbClr val="002060"/>
                </a:solidFill>
                <a:latin typeface="Monotype Corsiva" pitchFamily="66" charset="0"/>
              </a:rPr>
              <a:t>І що відбувається нині.</a:t>
            </a:r>
          </a:p>
          <a:p>
            <a:pPr>
              <a:buNone/>
            </a:pPr>
            <a:r>
              <a:rPr lang="uk-UA" sz="2800" dirty="0" smtClean="0">
                <a:solidFill>
                  <a:srgbClr val="002060"/>
                </a:solidFill>
                <a:latin typeface="Ariston" pitchFamily="66" charset="0"/>
              </a:rPr>
              <a:t> 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4" name="Рисунок 3" descr="ur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642918"/>
            <a:ext cx="3286148" cy="47149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285720" y="5286388"/>
            <a:ext cx="72866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3200" i="1" dirty="0" smtClean="0">
                <a:solidFill>
                  <a:srgbClr val="002060"/>
                </a:solidFill>
                <a:latin typeface="Monotype Corsiva" pitchFamily="66" charset="0"/>
              </a:rPr>
              <a:t>Час мужності втілений в нинішніх днях,</a:t>
            </a:r>
          </a:p>
          <a:p>
            <a:pPr>
              <a:buNone/>
            </a:pPr>
            <a:r>
              <a:rPr lang="uk-UA" sz="3200" i="1" dirty="0" smtClean="0">
                <a:solidFill>
                  <a:srgbClr val="002060"/>
                </a:solidFill>
                <a:latin typeface="Monotype Corsiva" pitchFamily="66" charset="0"/>
              </a:rPr>
              <a:t>І мужність нас більш не покине</a:t>
            </a:r>
            <a:r>
              <a:rPr lang="uk-UA" sz="32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3200" dirty="0">
              <a:latin typeface="Monotype Corsiva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000496" y="500042"/>
            <a:ext cx="4572032" cy="2000264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 smtClean="0">
                <a:solidFill>
                  <a:srgbClr val="C00000"/>
                </a:solidFill>
                <a:latin typeface="Monotype Corsiva" pitchFamily="66" charset="0"/>
              </a:rPr>
              <a:t>1942-1944 рр.</a:t>
            </a:r>
            <a:r>
              <a:rPr lang="uk-UA" sz="40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перебувала в евакуації у Ташкенті.</a:t>
            </a:r>
          </a:p>
          <a:p>
            <a:pPr marL="0" indent="0">
              <a:buNone/>
            </a:pPr>
            <a:endParaRPr lang="uk-UA" sz="3600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marL="0" indent="0">
              <a:buNone/>
            </a:pPr>
            <a:endParaRPr lang="uk-UA" sz="3600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marL="0" indent="0">
              <a:buNone/>
            </a:pP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4" name="Рисунок 3" descr="рп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928670"/>
            <a:ext cx="3429024" cy="514353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Righ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4000496" y="3500438"/>
            <a:ext cx="43577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Виступала зі своїми віршами перед пораненими у шпиталях.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86182" y="500042"/>
            <a:ext cx="4572032" cy="3143272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 smtClean="0">
                <a:solidFill>
                  <a:srgbClr val="C00000"/>
                </a:solidFill>
                <a:latin typeface="Monotype Corsiva" pitchFamily="66" charset="0"/>
              </a:rPr>
              <a:t>1946 р.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разом із відомим сатириком </a:t>
            </a:r>
          </a:p>
          <a:p>
            <a:pPr marL="0" indent="0" algn="ctr">
              <a:buNone/>
            </a:pP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М. Зощенком стала об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’</a:t>
            </a:r>
            <a:r>
              <a:rPr lang="uk-UA" sz="4000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єктом</a:t>
            </a: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брутальних</a:t>
            </a:r>
          </a:p>
          <a:p>
            <a:pPr marL="0" indent="0" algn="ctr">
              <a:buNone/>
            </a:pP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ідеологічних атак.</a:t>
            </a:r>
          </a:p>
          <a:p>
            <a:pPr algn="r">
              <a:buNone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85728"/>
            <a:ext cx="2867025" cy="40576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Содержимое 1"/>
          <p:cNvSpPr txBox="1">
            <a:spLocks/>
          </p:cNvSpPr>
          <p:nvPr/>
        </p:nvSpPr>
        <p:spPr bwMode="auto">
          <a:xfrm>
            <a:off x="571472" y="4572008"/>
            <a:ext cx="8072494" cy="18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Monotype Corsiva" pitchFamily="66" charset="0"/>
              </a:rPr>
              <a:t>Поетесі дорікали за те, що її лірика є шкідливою  для виховання радянської молоді.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71612"/>
            <a:ext cx="5143536" cy="4524388"/>
          </a:xfrm>
        </p:spPr>
        <p:txBody>
          <a:bodyPr/>
          <a:lstStyle/>
          <a:p>
            <a:pPr marL="0" indent="0">
              <a:buNone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яка стала духовним</a:t>
            </a:r>
          </a:p>
          <a:p>
            <a:pPr marL="0" indent="0">
              <a:buNone/>
            </a:pP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заповітом і вершинним</a:t>
            </a:r>
          </a:p>
          <a:p>
            <a:pPr marL="0" indent="0">
              <a:buNone/>
            </a:pP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досягненням творчості</a:t>
            </a:r>
          </a:p>
          <a:p>
            <a:pPr marL="0" indent="0">
              <a:buNone/>
            </a:pP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Ахматової</a:t>
            </a: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ston" pitchFamily="66" charset="0"/>
              </a:rPr>
              <a:t>.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ston" pitchFamily="66" charset="0"/>
            </a:endParaRPr>
          </a:p>
        </p:txBody>
      </p:sp>
      <p:pic>
        <p:nvPicPr>
          <p:cNvPr id="4" name="Рисунок 3" descr="бол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1357298"/>
            <a:ext cx="3429024" cy="507205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571472" y="357166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>
                <a:solidFill>
                  <a:srgbClr val="C00000"/>
                </a:solidFill>
                <a:latin typeface="Monotype Corsiva" pitchFamily="66" charset="0"/>
              </a:rPr>
              <a:t>У 1962 р.</a:t>
            </a:r>
            <a:r>
              <a:rPr lang="uk-UA" sz="4800" b="1" dirty="0" smtClean="0">
                <a:latin typeface="Monotype Corsiva" pitchFamily="66" charset="0"/>
              </a:rPr>
              <a:t> </a:t>
            </a:r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була завершена             </a:t>
            </a:r>
          </a:p>
          <a:p>
            <a:r>
              <a:rPr lang="uk-UA" sz="4800" b="1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“Поема</a:t>
            </a:r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без </a:t>
            </a:r>
            <a:r>
              <a:rPr lang="uk-UA" sz="4800" b="1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героя”</a:t>
            </a:r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,</a:t>
            </a:r>
            <a:endParaRPr lang="ru-RU" sz="4800" b="1" dirty="0">
              <a:latin typeface="Monotype Corsiva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86182" y="2571744"/>
            <a:ext cx="4900618" cy="3524256"/>
          </a:xfrm>
        </p:spPr>
        <p:txBody>
          <a:bodyPr/>
          <a:lstStyle/>
          <a:p>
            <a:pPr>
              <a:buNone/>
            </a:pP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1965 р. отримала ступінь</a:t>
            </a:r>
          </a:p>
          <a:p>
            <a:pPr>
              <a:buNone/>
            </a:pP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почесного доктора  </a:t>
            </a:r>
          </a:p>
          <a:p>
            <a:pPr>
              <a:buNone/>
            </a:pP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літератури Оксфордського </a:t>
            </a:r>
          </a:p>
          <a:p>
            <a:pPr marL="0" indent="0">
              <a:buNone/>
            </a:pP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університету; вийшла збірка </a:t>
            </a:r>
            <a:r>
              <a:rPr lang="uk-UA" sz="3600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“Плин</a:t>
            </a: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3600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часу”</a:t>
            </a: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.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лот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571612"/>
            <a:ext cx="3071834" cy="485778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357158" y="214290"/>
            <a:ext cx="85011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4400" dirty="0" smtClean="0">
                <a:solidFill>
                  <a:srgbClr val="C00000"/>
                </a:solidFill>
                <a:latin typeface="Monotype Corsiva" pitchFamily="66" charset="0"/>
              </a:rPr>
              <a:t>1964 р.</a:t>
            </a:r>
            <a:r>
              <a:rPr lang="uk-UA" sz="4400" dirty="0" smtClean="0">
                <a:latin typeface="Monotype Corsiva" pitchFamily="66" charset="0"/>
              </a:rPr>
              <a:t> </a:t>
            </a: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стала лауреатом міжнародної 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премії </a:t>
            </a:r>
            <a:r>
              <a:rPr lang="uk-UA" sz="4400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“Етна-Таорміна”</a:t>
            </a: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(Італія).         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1214446"/>
          </a:xfrm>
        </p:spPr>
        <p:txBody>
          <a:bodyPr/>
          <a:lstStyle/>
          <a:p>
            <a:pPr algn="ctr">
              <a:lnSpc>
                <a:spcPts val="4320"/>
              </a:lnSpc>
              <a:buNone/>
            </a:pPr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5 березня 1966 р.</a:t>
            </a:r>
          </a:p>
          <a:p>
            <a:pPr algn="ctr">
              <a:lnSpc>
                <a:spcPts val="4320"/>
              </a:lnSpc>
              <a:buNone/>
            </a:pPr>
            <a:r>
              <a:rPr lang="uk-UA" sz="3600" b="1" dirty="0" smtClean="0">
                <a:latin typeface="Monotype Corsiva" pitchFamily="66" charset="0"/>
              </a:rPr>
              <a:t> 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Анна Ахматова  померла в </a:t>
            </a:r>
            <a:r>
              <a:rPr lang="uk-UA" sz="2800" b="1" dirty="0" err="1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Домодєдово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, під Москвою.</a:t>
            </a:r>
          </a:p>
        </p:txBody>
      </p:sp>
      <p:pic>
        <p:nvPicPr>
          <p:cNvPr id="4" name="Рисунок 3" descr="могила ахмат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1428736"/>
            <a:ext cx="6715172" cy="391701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RelaxedModerately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85720" y="5572140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Похована на </a:t>
            </a:r>
            <a:r>
              <a:rPr lang="uk-UA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Комаровському</a:t>
            </a:r>
            <a:r>
              <a:rPr lang="uk-UA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кладовищі поблизу Ленінграда(нині Санкт-Петербург).</a:t>
            </a:r>
          </a:p>
          <a:p>
            <a:pPr algn="ctr">
              <a:buNone/>
            </a:pPr>
            <a:r>
              <a:rPr lang="uk-UA" sz="3200" dirty="0" smtClean="0">
                <a:latin typeface="Ariston" pitchFamily="66" charset="0"/>
              </a:rPr>
              <a:t> </a:t>
            </a:r>
            <a:endParaRPr lang="ru-RU" sz="3200" dirty="0">
              <a:latin typeface="Ariston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dirty="0" smtClean="0">
                <a:solidFill>
                  <a:srgbClr val="002060"/>
                </a:solidFill>
                <a:latin typeface="Monotype Corsiva" pitchFamily="66" charset="0"/>
              </a:rPr>
              <a:t>Анна Ахматова</a:t>
            </a:r>
            <a:endParaRPr lang="ru-RU" sz="9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2928934"/>
            <a:ext cx="4286280" cy="3197229"/>
          </a:xfrm>
        </p:spPr>
        <p:txBody>
          <a:bodyPr/>
          <a:lstStyle/>
          <a:p>
            <a:pPr indent="17463">
              <a:buNone/>
            </a:pPr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«Я была в великой славе, испытала величайшее бесславие - и убедилась, что в сущности это одно и то же» </a:t>
            </a:r>
          </a:p>
          <a:p>
            <a:pPr indent="17463" algn="r">
              <a:buNone/>
            </a:pPr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Анна Ахматова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6" name="Picture 2" descr="http://t0.gstatic.com/images?q=tbn:ANd9GcQGzClR_P5Q5zX3sJM-PUdRmJx1Qi6MqRisg9zOnQADOCNVV5MM7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643050"/>
            <a:ext cx="3071834" cy="392909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 advClick="0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прjpeg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357166"/>
            <a:ext cx="7461249" cy="55959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custDataLst>
      <p:tags r:id="rId1"/>
    </p:custDataLst>
  </p:cSld>
  <p:clrMapOvr>
    <a:masterClrMapping/>
  </p:clrMapOvr>
  <p:transition spd="slow"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Презентацію виконав </a:t>
            </a:r>
          </a:p>
          <a:p>
            <a:pPr marL="0" indent="0" algn="ctr"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Учень 11-А класу</a:t>
            </a:r>
          </a:p>
          <a:p>
            <a:pPr marL="0" indent="0" algn="ctr">
              <a:buNone/>
            </a:pP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Буба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Назар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66676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дом ах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642918"/>
            <a:ext cx="4143404" cy="478634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Righ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14876" y="571479"/>
            <a:ext cx="4055950" cy="5857917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7030A0"/>
                </a:solidFill>
                <a:latin typeface="Monotype Corsiva" pitchFamily="66" charset="0"/>
              </a:rPr>
              <a:t>Анна Ахматова (Анна </a:t>
            </a:r>
            <a:r>
              <a:rPr lang="uk-UA" sz="3600" b="1" dirty="0" err="1" smtClean="0">
                <a:solidFill>
                  <a:srgbClr val="7030A0"/>
                </a:solidFill>
                <a:latin typeface="Monotype Corsiva" pitchFamily="66" charset="0"/>
              </a:rPr>
              <a:t>Горенко</a:t>
            </a:r>
            <a:r>
              <a:rPr lang="uk-UA" sz="3600" b="1" dirty="0" smtClean="0">
                <a:solidFill>
                  <a:srgbClr val="7030A0"/>
                </a:solidFill>
                <a:latin typeface="Monotype Corsiva" pitchFamily="66" charset="0"/>
              </a:rPr>
              <a:t>)  </a:t>
            </a:r>
          </a:p>
          <a:p>
            <a:pPr algn="ctr"/>
            <a:r>
              <a:rPr lang="uk-UA" sz="3600" dirty="0" smtClean="0">
                <a:solidFill>
                  <a:srgbClr val="C00000"/>
                </a:solidFill>
                <a:latin typeface="Monotype Corsiva" pitchFamily="66" charset="0"/>
              </a:rPr>
              <a:t>11 червня 1889 р.</a:t>
            </a:r>
            <a:r>
              <a:rPr lang="uk-UA" sz="3600" dirty="0" smtClean="0">
                <a:solidFill>
                  <a:srgbClr val="002060"/>
                </a:solidFill>
                <a:latin typeface="Monotype Corsiva" pitchFamily="66" charset="0"/>
              </a:rPr>
              <a:t> народилася під Одесою у родині відставного інженера-механіка флоту.</a:t>
            </a:r>
          </a:p>
          <a:p>
            <a:pPr algn="ctr"/>
            <a:r>
              <a:rPr lang="uk-UA" sz="3600" dirty="0" smtClean="0">
                <a:solidFill>
                  <a:srgbClr val="002060"/>
                </a:solidFill>
                <a:latin typeface="Monotype Corsiva" pitchFamily="66" charset="0"/>
              </a:rPr>
              <a:t>Однорічною дитиною була перевезена до Царського Села</a:t>
            </a:r>
            <a:r>
              <a:rPr lang="uk-UA" sz="2400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Текст 3"/>
          <p:cNvSpPr txBox="1">
            <a:spLocks/>
          </p:cNvSpPr>
          <p:nvPr/>
        </p:nvSpPr>
        <p:spPr bwMode="auto">
          <a:xfrm>
            <a:off x="500034" y="5786429"/>
            <a:ext cx="3786214" cy="50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</a:rPr>
              <a:t>Будинок Ахматової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г.jpe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71472" y="857232"/>
            <a:ext cx="3714776" cy="528641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Righ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0" name="Текст 2"/>
          <p:cNvSpPr>
            <a:spLocks noGrp="1"/>
          </p:cNvSpPr>
          <p:nvPr>
            <p:ph type="body" sz="half" idx="2"/>
          </p:nvPr>
        </p:nvSpPr>
        <p:spPr>
          <a:xfrm>
            <a:off x="4143372" y="785794"/>
            <a:ext cx="4765679" cy="5357813"/>
          </a:xfrm>
          <a:noFill/>
          <a:ln>
            <a:noFill/>
          </a:ln>
          <a:effectLst/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uk-UA" sz="2000" dirty="0" smtClean="0"/>
              <a:t> </a:t>
            </a:r>
            <a:r>
              <a:rPr lang="uk-UA" sz="7600" dirty="0" smtClean="0">
                <a:solidFill>
                  <a:srgbClr val="120369"/>
                </a:solidFill>
                <a:latin typeface="Monotype Corsiva" pitchFamily="66" charset="0"/>
              </a:rPr>
              <a:t>В </a:t>
            </a:r>
            <a:r>
              <a:rPr lang="uk-UA" sz="8000" dirty="0" smtClean="0">
                <a:solidFill>
                  <a:srgbClr val="120369"/>
                </a:solidFill>
                <a:latin typeface="Monotype Corsiva" pitchFamily="66" charset="0"/>
              </a:rPr>
              <a:t>11 років почала віршувати. </a:t>
            </a:r>
          </a:p>
          <a:p>
            <a:endParaRPr lang="uk-UA" sz="8000" dirty="0" smtClean="0">
              <a:solidFill>
                <a:srgbClr val="120369"/>
              </a:solidFill>
              <a:latin typeface="Monotype Corsiva" pitchFamily="66" charset="0"/>
            </a:endParaRPr>
          </a:p>
          <a:p>
            <a:endParaRPr lang="uk-UA" sz="8000" dirty="0" smtClean="0">
              <a:solidFill>
                <a:srgbClr val="120369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8000" dirty="0" smtClean="0">
                <a:solidFill>
                  <a:srgbClr val="120369"/>
                </a:solidFill>
                <a:latin typeface="Monotype Corsiva" pitchFamily="66" charset="0"/>
              </a:rPr>
              <a:t>У</a:t>
            </a:r>
            <a:r>
              <a:rPr lang="uk-UA" sz="8000" dirty="0" smtClean="0">
                <a:solidFill>
                  <a:srgbClr val="C00000"/>
                </a:solidFill>
                <a:latin typeface="Monotype Corsiva" pitchFamily="66" charset="0"/>
              </a:rPr>
              <a:t> 1905 р.</a:t>
            </a:r>
            <a:r>
              <a:rPr lang="uk-UA" sz="8000" dirty="0" smtClean="0">
                <a:solidFill>
                  <a:srgbClr val="120369"/>
                </a:solidFill>
                <a:latin typeface="Monotype Corsiva" pitchFamily="66" charset="0"/>
              </a:rPr>
              <a:t> після розлучення батьків Анна з матір</a:t>
            </a:r>
            <a:r>
              <a:rPr lang="en-US" sz="8000" dirty="0" smtClean="0">
                <a:solidFill>
                  <a:srgbClr val="120369"/>
                </a:solidFill>
                <a:latin typeface="Monotype Corsiva" pitchFamily="66" charset="0"/>
              </a:rPr>
              <a:t>’</a:t>
            </a:r>
            <a:r>
              <a:rPr lang="uk-UA" sz="8000" dirty="0" smtClean="0">
                <a:solidFill>
                  <a:srgbClr val="120369"/>
                </a:solidFill>
                <a:latin typeface="Monotype Corsiva" pitchFamily="66" charset="0"/>
              </a:rPr>
              <a:t>ю перебралися до Євпаторії.</a:t>
            </a:r>
          </a:p>
          <a:p>
            <a:pPr>
              <a:buFont typeface="Wingdings" pitchFamily="2" charset="2"/>
              <a:buChar char="Ø"/>
            </a:pPr>
            <a:endParaRPr lang="uk-UA" sz="8000" dirty="0" smtClean="0">
              <a:solidFill>
                <a:srgbClr val="120369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8000" dirty="0" smtClean="0">
                <a:solidFill>
                  <a:srgbClr val="120369"/>
                </a:solidFill>
                <a:latin typeface="Monotype Corsiva" pitchFamily="66" charset="0"/>
              </a:rPr>
              <a:t> У </a:t>
            </a:r>
            <a:r>
              <a:rPr lang="uk-UA" sz="8000" dirty="0" smtClean="0">
                <a:solidFill>
                  <a:srgbClr val="C00000"/>
                </a:solidFill>
                <a:latin typeface="Monotype Corsiva" pitchFamily="66" charset="0"/>
              </a:rPr>
              <a:t>1906-1907 рр.</a:t>
            </a:r>
            <a:r>
              <a:rPr lang="uk-UA" sz="8000" dirty="0" smtClean="0">
                <a:solidFill>
                  <a:srgbClr val="120369"/>
                </a:solidFill>
                <a:latin typeface="Monotype Corsiva" pitchFamily="66" charset="0"/>
              </a:rPr>
              <a:t> вона вчилася у випускному класі київської </a:t>
            </a:r>
            <a:r>
              <a:rPr lang="uk-UA" sz="8000" dirty="0" err="1" smtClean="0">
                <a:solidFill>
                  <a:srgbClr val="120369"/>
                </a:solidFill>
                <a:latin typeface="Monotype Corsiva" pitchFamily="66" charset="0"/>
              </a:rPr>
              <a:t>Фундуклеївської</a:t>
            </a:r>
            <a:r>
              <a:rPr lang="uk-UA" sz="8000" dirty="0" smtClean="0">
                <a:solidFill>
                  <a:srgbClr val="120369"/>
                </a:solidFill>
                <a:latin typeface="Monotype Corsiva" pitchFamily="66" charset="0"/>
              </a:rPr>
              <a:t> гімназії.</a:t>
            </a:r>
          </a:p>
          <a:p>
            <a:endParaRPr lang="ru-RU" sz="7600" dirty="0"/>
          </a:p>
        </p:txBody>
      </p:sp>
    </p:spTree>
    <p:custDataLst>
      <p:tags r:id="rId1"/>
    </p:custDataLst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571504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Monotype Corsiva" pitchFamily="66" charset="0"/>
              </a:rPr>
              <a:t>Вторая слева в третьем ряду (сверху) - Анна Горенко (Ахматова). </a:t>
            </a:r>
            <a:endParaRPr lang="ru-RU" sz="1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subTitle" idx="1"/>
          </p:nvPr>
        </p:nvSpPr>
        <p:spPr>
          <a:xfrm>
            <a:off x="357158" y="4643446"/>
            <a:ext cx="8072494" cy="1752600"/>
          </a:xfrm>
        </p:spPr>
        <p:txBody>
          <a:bodyPr>
            <a:normAutofit fontScale="77500" lnSpcReduction="20000"/>
          </a:bodyPr>
          <a:lstStyle/>
          <a:p>
            <a:endParaRPr lang="uk-UA" sz="4000" dirty="0" smtClean="0">
              <a:solidFill>
                <a:srgbClr val="C00000"/>
              </a:solidFill>
            </a:endParaRPr>
          </a:p>
          <a:p>
            <a:r>
              <a:rPr lang="uk-UA" sz="4000" b="1" dirty="0" smtClean="0">
                <a:solidFill>
                  <a:srgbClr val="7030A0"/>
                </a:solidFill>
                <a:latin typeface="Monotype Corsiva" pitchFamily="66" charset="0"/>
              </a:rPr>
              <a:t>Після закінчення гімназії навчалася на факультеті Вищих жіночих курсів у Києві та Вищих історико-літературних курсах у Петербурзі.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3804" name="Picture 12" descr="http://i028.radikal.ru/1106/5b/612a92ac60d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714356"/>
            <a:ext cx="6096000" cy="399097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custDataLst>
      <p:tags r:id="rId1"/>
    </p:custDataLst>
  </p:cSld>
  <p:clrMapOvr>
    <a:masterClrMapping/>
  </p:clrMapOvr>
  <p:transition spd="slow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dex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2571744"/>
            <a:ext cx="4838726" cy="371477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8501122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>
                <a:solidFill>
                  <a:srgbClr val="C00000"/>
                </a:solidFill>
                <a:latin typeface="Monotype Corsiva" pitchFamily="66" charset="0"/>
              </a:rPr>
              <a:t>25 квітня 1910 р.</a:t>
            </a:r>
            <a:r>
              <a:rPr lang="uk-UA" sz="4000" dirty="0" smtClean="0">
                <a:solidFill>
                  <a:srgbClr val="00B0F0"/>
                </a:solidFill>
                <a:latin typeface="Monotype Corsiva" pitchFamily="66" charset="0"/>
              </a:rPr>
              <a:t> </a:t>
            </a:r>
            <a:r>
              <a:rPr lang="uk-UA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відомий поет Микола </a:t>
            </a:r>
            <a:r>
              <a:rPr lang="uk-UA" sz="4000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Гумільов</a:t>
            </a:r>
            <a:r>
              <a:rPr lang="uk-UA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з міста Києва…</a:t>
            </a:r>
          </a:p>
          <a:p>
            <a:pPr>
              <a:buNone/>
            </a:pPr>
            <a:r>
              <a:rPr lang="uk-UA" sz="4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                </a:t>
            </a:r>
            <a:r>
              <a:rPr lang="uk-UA" sz="4000" b="1" i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(…) узяв не дружину, а чаклунку</a:t>
            </a:r>
            <a:r>
              <a:rPr lang="uk-UA" sz="4000" b="1" i="1" dirty="0" smtClean="0">
                <a:solidFill>
                  <a:srgbClr val="FFFF00"/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endParaRPr lang="uk-UA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uk-UA" b="1" i="1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r>
              <a:rPr lang="uk-UA" b="1" i="1" dirty="0" smtClean="0">
                <a:solidFill>
                  <a:srgbClr val="FFFF00"/>
                </a:solidFill>
              </a:rPr>
              <a:t> </a:t>
            </a:r>
            <a:r>
              <a:rPr lang="uk-UA" b="1" i="1" dirty="0" smtClean="0"/>
              <a:t> </a:t>
            </a:r>
          </a:p>
          <a:p>
            <a:pPr>
              <a:buNone/>
            </a:pPr>
            <a:endParaRPr lang="ru-RU" b="1" i="1" dirty="0"/>
          </a:p>
        </p:txBody>
      </p:sp>
      <p:sp>
        <p:nvSpPr>
          <p:cNvPr id="6" name="Текст 6"/>
          <p:cNvSpPr txBox="1">
            <a:spLocks/>
          </p:cNvSpPr>
          <p:nvPr/>
        </p:nvSpPr>
        <p:spPr bwMode="auto">
          <a:xfrm>
            <a:off x="357158" y="4572008"/>
            <a:ext cx="807249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uk-UA" sz="40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6"/>
          <p:cNvSpPr txBox="1">
            <a:spLocks/>
          </p:cNvSpPr>
          <p:nvPr/>
        </p:nvSpPr>
        <p:spPr bwMode="auto">
          <a:xfrm>
            <a:off x="357158" y="4643446"/>
            <a:ext cx="807249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uk-UA" sz="40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6"/>
          <p:cNvSpPr txBox="1">
            <a:spLocks/>
          </p:cNvSpPr>
          <p:nvPr/>
        </p:nvSpPr>
        <p:spPr bwMode="auto">
          <a:xfrm>
            <a:off x="357158" y="2786058"/>
            <a:ext cx="385765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None/>
            </a:pPr>
            <a:r>
              <a:rPr lang="uk-UA" sz="40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Медовий місяць </a:t>
            </a:r>
          </a:p>
          <a:p>
            <a:pPr>
              <a:buNone/>
            </a:pPr>
            <a:r>
              <a:rPr lang="uk-UA" sz="40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подружжя провело</a:t>
            </a:r>
          </a:p>
          <a:p>
            <a:pPr>
              <a:buNone/>
            </a:pPr>
            <a:r>
              <a:rPr lang="uk-UA" sz="40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в Парижі, потім</a:t>
            </a:r>
          </a:p>
          <a:p>
            <a:pPr>
              <a:buNone/>
            </a:pPr>
            <a:r>
              <a:rPr lang="uk-UA" sz="40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переїхали до</a:t>
            </a:r>
          </a:p>
          <a:p>
            <a:pPr>
              <a:buNone/>
            </a:pPr>
            <a:r>
              <a:rPr lang="uk-UA" sz="40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Петербурга. </a:t>
            </a:r>
            <a:endParaRPr kumimoji="0" lang="uk-UA" sz="40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714752"/>
            <a:ext cx="8586790" cy="2500354"/>
          </a:xfrm>
        </p:spPr>
        <p:txBody>
          <a:bodyPr/>
          <a:lstStyle/>
          <a:p>
            <a:pPr>
              <a:buNone/>
            </a:pPr>
            <a:endParaRPr lang="uk-UA" sz="3200" dirty="0" smtClean="0"/>
          </a:p>
          <a:p>
            <a:pPr marL="0" indent="0">
              <a:buNone/>
            </a:pPr>
            <a:r>
              <a:rPr lang="uk-UA" sz="3600" dirty="0" smtClean="0">
                <a:solidFill>
                  <a:schemeClr val="bg2"/>
                </a:solidFill>
                <a:latin typeface="Monotype Corsiva" pitchFamily="66" charset="0"/>
              </a:rPr>
              <a:t>У</a:t>
            </a:r>
            <a:r>
              <a:rPr lang="uk-UA" sz="3600" dirty="0" smtClean="0">
                <a:latin typeface="Monotype Corsiva" pitchFamily="66" charset="0"/>
              </a:rPr>
              <a:t> </a:t>
            </a:r>
            <a:r>
              <a:rPr lang="uk-UA" sz="3600" dirty="0" smtClean="0">
                <a:solidFill>
                  <a:srgbClr val="C00000"/>
                </a:solidFill>
                <a:latin typeface="Monotype Corsiva" pitchFamily="66" charset="0"/>
              </a:rPr>
              <a:t>1911 р.</a:t>
            </a:r>
            <a:r>
              <a:rPr lang="uk-UA" sz="3600" dirty="0" smtClean="0">
                <a:solidFill>
                  <a:schemeClr val="bg2"/>
                </a:solidFill>
                <a:latin typeface="Monotype Corsiva" pitchFamily="66" charset="0"/>
              </a:rPr>
              <a:t>,</a:t>
            </a:r>
            <a:r>
              <a:rPr lang="uk-UA" sz="3600" dirty="0" smtClean="0">
                <a:latin typeface="Monotype Corsiva" pitchFamily="66" charset="0"/>
              </a:rPr>
              <a:t> </a:t>
            </a:r>
            <a:r>
              <a:rPr lang="uk-UA" sz="3600" dirty="0" smtClean="0">
                <a:solidFill>
                  <a:schemeClr val="bg2"/>
                </a:solidFill>
                <a:latin typeface="Monotype Corsiva" pitchFamily="66" charset="0"/>
              </a:rPr>
              <a:t>обравши літературним псевдонімом прізвище своєї бабусі по материнській лінії, поетеса почала друкуватися у петербурзьких журналах, зокрема в </a:t>
            </a:r>
            <a:r>
              <a:rPr lang="uk-UA" sz="3600" dirty="0" err="1" smtClean="0">
                <a:solidFill>
                  <a:schemeClr val="bg2"/>
                </a:solidFill>
                <a:latin typeface="Monotype Corsiva" pitchFamily="66" charset="0"/>
              </a:rPr>
              <a:t>“Аполлоні”</a:t>
            </a:r>
            <a:r>
              <a:rPr lang="uk-UA" sz="3600" dirty="0" smtClean="0">
                <a:solidFill>
                  <a:schemeClr val="bg2"/>
                </a:solidFill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endParaRPr lang="uk-UA" sz="3600" dirty="0" smtClean="0">
              <a:solidFill>
                <a:schemeClr val="bg2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3200" dirty="0"/>
          </a:p>
        </p:txBody>
      </p:sp>
      <p:sp>
        <p:nvSpPr>
          <p:cNvPr id="3" name="Лента лицом вверх 2"/>
          <p:cNvSpPr/>
          <p:nvPr/>
        </p:nvSpPr>
        <p:spPr>
          <a:xfrm>
            <a:off x="0" y="357166"/>
            <a:ext cx="8858280" cy="3286148"/>
          </a:xfrm>
          <a:prstGeom prst="ribbon2">
            <a:avLst>
              <a:gd name="adj1" fmla="val 29091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C00000"/>
                </a:solidFill>
                <a:latin typeface="Monotype Corsiva" pitchFamily="66" charset="0"/>
              </a:rPr>
              <a:t>14 червня 1910 р. </a:t>
            </a:r>
            <a:r>
              <a:rPr lang="uk-UA" sz="3200" dirty="0" smtClean="0">
                <a:solidFill>
                  <a:schemeClr val="bg2"/>
                </a:solidFill>
                <a:latin typeface="Monotype Corsiva" pitchFamily="66" charset="0"/>
              </a:rPr>
              <a:t> Анна </a:t>
            </a:r>
            <a:r>
              <a:rPr lang="uk-UA" sz="3200" dirty="0" err="1" smtClean="0">
                <a:solidFill>
                  <a:schemeClr val="bg2"/>
                </a:solidFill>
                <a:latin typeface="Monotype Corsiva" pitchFamily="66" charset="0"/>
              </a:rPr>
              <a:t>Горенко</a:t>
            </a:r>
            <a:r>
              <a:rPr lang="uk-UA" sz="3200" dirty="0" smtClean="0">
                <a:solidFill>
                  <a:schemeClr val="bg2"/>
                </a:solidFill>
                <a:latin typeface="Monotype Corsiva" pitchFamily="66" charset="0"/>
              </a:rPr>
              <a:t> дебютувала  у знаменитій </a:t>
            </a:r>
            <a:r>
              <a:rPr lang="uk-UA" sz="3200" dirty="0" err="1" smtClean="0">
                <a:solidFill>
                  <a:schemeClr val="bg2"/>
                </a:solidFill>
                <a:latin typeface="Monotype Corsiva" pitchFamily="66" charset="0"/>
              </a:rPr>
              <a:t>“Башті”</a:t>
            </a:r>
            <a:r>
              <a:rPr lang="uk-UA" sz="3200" dirty="0" smtClean="0">
                <a:solidFill>
                  <a:schemeClr val="bg2"/>
                </a:solidFill>
                <a:latin typeface="Monotype Corsiva" pitchFamily="66" charset="0"/>
              </a:rPr>
              <a:t> В</a:t>
            </a:r>
            <a:r>
              <a:rPr lang="en-US" sz="3200" dirty="0" smtClean="0">
                <a:solidFill>
                  <a:schemeClr val="bg2"/>
                </a:solidFill>
                <a:latin typeface="Monotype Corsiva" pitchFamily="66" charset="0"/>
              </a:rPr>
              <a:t>’</a:t>
            </a:r>
            <a:r>
              <a:rPr lang="uk-UA" sz="3200" dirty="0" err="1" smtClean="0">
                <a:solidFill>
                  <a:schemeClr val="bg2"/>
                </a:solidFill>
                <a:latin typeface="Monotype Corsiva" pitchFamily="66" charset="0"/>
              </a:rPr>
              <a:t>ячеслава</a:t>
            </a:r>
            <a:r>
              <a:rPr lang="uk-UA" sz="3200" dirty="0" smtClean="0">
                <a:solidFill>
                  <a:schemeClr val="bg2"/>
                </a:solidFill>
                <a:latin typeface="Monotype Corsiva" pitchFamily="66" charset="0"/>
              </a:rPr>
              <a:t> Іванова.</a:t>
            </a:r>
          </a:p>
          <a:p>
            <a:pPr algn="ctr"/>
            <a:endParaRPr lang="ru-RU" dirty="0">
              <a:latin typeface="Monotype Corsiva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1714488"/>
            <a:ext cx="3857652" cy="47434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  <a:latin typeface="Monotype Corsiva" pitchFamily="66" charset="0"/>
              </a:rPr>
              <a:t>У 1912-1922 рр.</a:t>
            </a:r>
            <a:r>
              <a:rPr lang="uk-UA" dirty="0" smtClean="0">
                <a:latin typeface="Monotype Corsiva" pitchFamily="66" charset="0"/>
              </a:rPr>
              <a:t> </a:t>
            </a:r>
            <a:br>
              <a:rPr lang="uk-UA" dirty="0" smtClean="0">
                <a:latin typeface="Monotype Corsiva" pitchFamily="66" charset="0"/>
              </a:rPr>
            </a:b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вийшло друком 5 поетичних збірок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type="subTitle" idx="1"/>
          </p:nvPr>
        </p:nvSpPr>
        <p:spPr>
          <a:xfrm>
            <a:off x="500034" y="1428712"/>
            <a:ext cx="4500626" cy="5429288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algn="l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дебютний </a:t>
            </a:r>
            <a:r>
              <a:rPr lang="uk-UA" dirty="0" err="1" smtClean="0">
                <a:solidFill>
                  <a:srgbClr val="C00000"/>
                </a:solidFill>
                <a:latin typeface="Monotype Corsiva" pitchFamily="66" charset="0"/>
              </a:rPr>
              <a:t>“Вечір”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(1912),</a:t>
            </a:r>
          </a:p>
          <a:p>
            <a:pPr algn="l">
              <a:buFont typeface="Wingdings" pitchFamily="2" charset="2"/>
              <a:buChar char="Ø"/>
            </a:pPr>
            <a:r>
              <a:rPr lang="uk-UA" dirty="0" err="1" smtClean="0">
                <a:solidFill>
                  <a:srgbClr val="C00000"/>
                </a:solidFill>
                <a:latin typeface="Monotype Corsiva" pitchFamily="66" charset="0"/>
              </a:rPr>
              <a:t>“Чотки”</a:t>
            </a:r>
            <a:r>
              <a:rPr lang="uk-UA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(1914);                       </a:t>
            </a:r>
          </a:p>
          <a:p>
            <a:pPr algn="l">
              <a:buFont typeface="Wingdings" pitchFamily="2" charset="2"/>
              <a:buChar char="Ø"/>
            </a:pPr>
            <a:r>
              <a:rPr lang="uk-UA" dirty="0" err="1" smtClean="0">
                <a:solidFill>
                  <a:srgbClr val="C00000"/>
                </a:solidFill>
                <a:latin typeface="Monotype Corsiva" pitchFamily="66" charset="0"/>
              </a:rPr>
              <a:t>“Біла</a:t>
            </a:r>
            <a:r>
              <a:rPr lang="uk-UA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dirty="0" err="1" smtClean="0">
                <a:solidFill>
                  <a:srgbClr val="C00000"/>
                </a:solidFill>
                <a:latin typeface="Monotype Corsiva" pitchFamily="66" charset="0"/>
              </a:rPr>
              <a:t>зграя”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(1917);</a:t>
            </a:r>
          </a:p>
          <a:p>
            <a:pPr algn="l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uk-UA" dirty="0" err="1" smtClean="0">
                <a:solidFill>
                  <a:srgbClr val="C00000"/>
                </a:solidFill>
                <a:latin typeface="Monotype Corsiva" pitchFamily="66" charset="0"/>
              </a:rPr>
              <a:t>“Подорожник”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(1921);</a:t>
            </a:r>
          </a:p>
          <a:p>
            <a:pPr algn="l">
              <a:buFont typeface="Wingdings" pitchFamily="2" charset="2"/>
              <a:buChar char="Ø"/>
            </a:pPr>
            <a:r>
              <a:rPr lang="uk-UA" dirty="0" smtClean="0">
                <a:solidFill>
                  <a:srgbClr val="C00000"/>
                </a:solidFill>
                <a:latin typeface="Monotype Corsiva" pitchFamily="66" charset="0"/>
              </a:rPr>
              <a:t>“</a:t>
            </a:r>
            <a:r>
              <a:rPr lang="en-US" dirty="0" smtClean="0">
                <a:solidFill>
                  <a:srgbClr val="C00000"/>
                </a:solidFill>
                <a:latin typeface="Monotype Corsiva" pitchFamily="66" charset="0"/>
              </a:rPr>
              <a:t>Anno Domini</a:t>
            </a:r>
            <a:r>
              <a:rPr lang="uk-UA" dirty="0" smtClean="0">
                <a:solidFill>
                  <a:srgbClr val="C00000"/>
                </a:solidFill>
                <a:latin typeface="Monotype Corsiva" pitchFamily="66" charset="0"/>
              </a:rPr>
              <a:t>”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(1921).</a:t>
            </a:r>
            <a:endParaRPr lang="uk-UA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dirty="0" smtClean="0">
                <a:solidFill>
                  <a:srgbClr val="7030A0"/>
                </a:solidFill>
                <a:latin typeface="Monotype Corsiva" pitchFamily="66" charset="0"/>
              </a:rPr>
              <a:t>Багато віршів присвячує</a:t>
            </a:r>
          </a:p>
          <a:p>
            <a:pPr>
              <a:buNone/>
            </a:pPr>
            <a:r>
              <a:rPr lang="uk-UA" dirty="0" smtClean="0">
                <a:solidFill>
                  <a:srgbClr val="7030A0"/>
                </a:solidFill>
                <a:latin typeface="Monotype Corsiva" pitchFamily="66" charset="0"/>
              </a:rPr>
              <a:t>Першій світовій війні.</a:t>
            </a:r>
          </a:p>
          <a:p>
            <a:pPr>
              <a:buNone/>
            </a:pPr>
            <a:endParaRPr lang="ru-RU" dirty="0">
              <a:latin typeface="Monotype Corsiva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14290"/>
            <a:ext cx="7786742" cy="6429420"/>
          </a:xfrm>
        </p:spPr>
        <p:txBody>
          <a:bodyPr/>
          <a:lstStyle/>
          <a:p>
            <a:pPr algn="ctr">
              <a:buNone/>
            </a:pPr>
            <a:r>
              <a:rPr lang="uk-UA" sz="4000" b="1" dirty="0" smtClean="0">
                <a:solidFill>
                  <a:srgbClr val="FFFF00"/>
                </a:solidFill>
                <a:latin typeface="Monotype Corsiva" pitchFamily="66" charset="0"/>
              </a:rPr>
              <a:t>Після Жовтневої революції, попри своє критичне до неї ставлення, поетеса залишається в Росії.</a:t>
            </a:r>
            <a:endParaRPr lang="uk-UA" b="1" i="1" dirty="0" smtClean="0">
              <a:solidFill>
                <a:srgbClr val="FFFF00"/>
              </a:solidFill>
            </a:endParaRPr>
          </a:p>
          <a:p>
            <a:pPr algn="r">
              <a:buNone/>
            </a:pPr>
            <a:r>
              <a:rPr lang="uk-UA" sz="2800" i="1" dirty="0" smtClean="0">
                <a:solidFill>
                  <a:srgbClr val="002060"/>
                </a:solidFill>
                <a:latin typeface="Monotype Corsiva" pitchFamily="66" charset="0"/>
              </a:rPr>
              <a:t>Мені був глас. Він кликав втішно, </a:t>
            </a:r>
          </a:p>
          <a:p>
            <a:pPr algn="r">
              <a:buNone/>
            </a:pPr>
            <a:r>
              <a:rPr lang="uk-UA" sz="2800" i="1" dirty="0" smtClean="0">
                <a:solidFill>
                  <a:srgbClr val="002060"/>
                </a:solidFill>
                <a:latin typeface="Monotype Corsiva" pitchFamily="66" charset="0"/>
              </a:rPr>
              <a:t>Він говорив: </a:t>
            </a:r>
            <a:r>
              <a:rPr lang="uk-UA" sz="2800" i="1" dirty="0" err="1" smtClean="0">
                <a:solidFill>
                  <a:srgbClr val="002060"/>
                </a:solidFill>
                <a:latin typeface="Monotype Corsiva" pitchFamily="66" charset="0"/>
              </a:rPr>
              <a:t>“Іди</a:t>
            </a:r>
            <a:r>
              <a:rPr lang="uk-UA" sz="2800" i="1" dirty="0" smtClean="0">
                <a:solidFill>
                  <a:srgbClr val="002060"/>
                </a:solidFill>
                <a:latin typeface="Monotype Corsiva" pitchFamily="66" charset="0"/>
              </a:rPr>
              <a:t> сюди.</a:t>
            </a:r>
          </a:p>
          <a:p>
            <a:pPr algn="r">
              <a:buNone/>
            </a:pPr>
            <a:r>
              <a:rPr lang="uk-UA" sz="2800" i="1" dirty="0" smtClean="0">
                <a:solidFill>
                  <a:srgbClr val="002060"/>
                </a:solidFill>
                <a:latin typeface="Monotype Corsiva" pitchFamily="66" charset="0"/>
              </a:rPr>
              <a:t>Покинь свій край, святий і грішний,</a:t>
            </a:r>
          </a:p>
          <a:p>
            <a:pPr algn="r">
              <a:buNone/>
            </a:pPr>
            <a:r>
              <a:rPr lang="uk-UA" sz="2800" i="1" dirty="0" smtClean="0">
                <a:solidFill>
                  <a:srgbClr val="002060"/>
                </a:solidFill>
                <a:latin typeface="Monotype Corsiva" pitchFamily="66" charset="0"/>
              </a:rPr>
              <a:t>Покинь Росію назавжди…”</a:t>
            </a:r>
          </a:p>
          <a:p>
            <a:pPr algn="r">
              <a:buNone/>
            </a:pPr>
            <a:r>
              <a:rPr lang="uk-UA" sz="2800" i="1" dirty="0" smtClean="0">
                <a:solidFill>
                  <a:srgbClr val="002060"/>
                </a:solidFill>
                <a:latin typeface="Monotype Corsiva" pitchFamily="66" charset="0"/>
              </a:rPr>
              <a:t>Але спокійно та байдуже</a:t>
            </a:r>
          </a:p>
          <a:p>
            <a:pPr algn="r">
              <a:buNone/>
            </a:pPr>
            <a:r>
              <a:rPr lang="uk-UA" sz="2800" i="1" dirty="0" smtClean="0">
                <a:solidFill>
                  <a:srgbClr val="002060"/>
                </a:solidFill>
                <a:latin typeface="Monotype Corsiva" pitchFamily="66" charset="0"/>
              </a:rPr>
              <a:t>Руками я замкнула слух.</a:t>
            </a:r>
          </a:p>
          <a:p>
            <a:pPr algn="r">
              <a:buNone/>
            </a:pPr>
            <a:r>
              <a:rPr lang="uk-UA" sz="2800" i="1" dirty="0" smtClean="0">
                <a:solidFill>
                  <a:srgbClr val="002060"/>
                </a:solidFill>
                <a:latin typeface="Monotype Corsiva" pitchFamily="66" charset="0"/>
              </a:rPr>
              <a:t>Щоб тим словам, гидким, недужим, </a:t>
            </a:r>
          </a:p>
          <a:p>
            <a:pPr algn="r">
              <a:buNone/>
            </a:pPr>
            <a:r>
              <a:rPr lang="uk-UA" sz="2800" i="1" dirty="0" smtClean="0">
                <a:solidFill>
                  <a:srgbClr val="002060"/>
                </a:solidFill>
                <a:latin typeface="Monotype Corsiva" pitchFamily="66" charset="0"/>
              </a:rPr>
              <a:t>Не схибив мій скорботний дух.</a:t>
            </a:r>
          </a:p>
          <a:p>
            <a:pPr algn="r">
              <a:buNone/>
            </a:pPr>
            <a:r>
              <a:rPr lang="uk-UA" sz="2800" i="1" dirty="0" smtClean="0">
                <a:solidFill>
                  <a:srgbClr val="002060"/>
                </a:solidFill>
                <a:latin typeface="Monotype Corsiva" pitchFamily="66" charset="0"/>
              </a:rPr>
              <a:t>А.Ахматова</a:t>
            </a:r>
            <a:endParaRPr lang="ru-RU" sz="2800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4-конечная звезда 2"/>
          <p:cNvSpPr/>
          <p:nvPr/>
        </p:nvSpPr>
        <p:spPr>
          <a:xfrm flipH="1" flipV="1">
            <a:off x="857224" y="4500570"/>
            <a:ext cx="1214446" cy="1357322"/>
          </a:xfrm>
          <a:prstGeom prst="star4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>
            <a:off x="2214546" y="5715016"/>
            <a:ext cx="428628" cy="571504"/>
          </a:xfrm>
          <a:prstGeom prst="star4">
            <a:avLst/>
          </a:prstGeom>
          <a:solidFill>
            <a:srgbClr val="FFC000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571472" y="4429132"/>
            <a:ext cx="142876" cy="214314"/>
          </a:xfrm>
          <a:prstGeom prst="star4">
            <a:avLst/>
          </a:prstGeom>
          <a:solidFill>
            <a:srgbClr val="FF0000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500034" y="5643578"/>
            <a:ext cx="214314" cy="285752"/>
          </a:xfrm>
          <a:prstGeom prst="star4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4|2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.5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8"/>
</p:tagLst>
</file>

<file path=ppt/theme/theme1.xml><?xml version="1.0" encoding="utf-8"?>
<a:theme xmlns:a="http://schemas.openxmlformats.org/drawingml/2006/main" name="Презент досвіду Русин Е. М.">
  <a:themeElements>
    <a:clrScheme name="Оформление по умолчанию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 досвіду Русин Е. М.</Template>
  <TotalTime>713</TotalTime>
  <Words>622</Words>
  <Application>Microsoft Office PowerPoint</Application>
  <PresentationFormat>Экран (4:3)</PresentationFormat>
  <Paragraphs>120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Презент досвіду Русин Е. М.</vt:lpstr>
      <vt:lpstr>Презентация PowerPoint</vt:lpstr>
      <vt:lpstr>Анна Ахматова</vt:lpstr>
      <vt:lpstr>Презентация PowerPoint</vt:lpstr>
      <vt:lpstr>Презентация PowerPoint</vt:lpstr>
      <vt:lpstr>Вторая слева в третьем ряду (сверху) - Анна Горенко (Ахматова). </vt:lpstr>
      <vt:lpstr>Презентация PowerPoint</vt:lpstr>
      <vt:lpstr>Презентация PowerPoint</vt:lpstr>
      <vt:lpstr>У 1912-1922 рр.  вийшло друком 5 поетичних збірок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АННА  АХМАТОВА</dc:title>
  <dc:creator>РС</dc:creator>
  <cp:lastModifiedBy>Роман</cp:lastModifiedBy>
  <cp:revision>79</cp:revision>
  <dcterms:created xsi:type="dcterms:W3CDTF">2011-12-28T13:28:49Z</dcterms:created>
  <dcterms:modified xsi:type="dcterms:W3CDTF">2013-12-23T20:56:48Z</dcterms:modified>
</cp:coreProperties>
</file>