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317" r:id="rId8"/>
    <p:sldId id="318" r:id="rId9"/>
    <p:sldId id="298" r:id="rId10"/>
    <p:sldId id="299" r:id="rId11"/>
    <p:sldId id="300" r:id="rId12"/>
    <p:sldId id="315" r:id="rId13"/>
    <p:sldId id="316" r:id="rId14"/>
    <p:sldId id="308" r:id="rId15"/>
    <p:sldId id="320" r:id="rId16"/>
    <p:sldId id="311" r:id="rId17"/>
    <p:sldId id="312" r:id="rId18"/>
    <p:sldId id="313" r:id="rId19"/>
    <p:sldId id="314" r:id="rId20"/>
    <p:sldId id="319" r:id="rId21"/>
    <p:sldId id="30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08CC-8F28-44B0-A964-C4C0EEA88700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AB260-5430-4A49-9F01-49F8402AD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A349-A76D-4F7A-A969-D69009F66D3B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1E7A-2E3A-4EC1-AAC3-6C29D0331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B748-A943-4C28-8429-F3990DC3317C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CE89-4A93-4660-B3B1-6CB30A704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77A4-57C4-4FFF-9610-C46C40837BC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4DA3-01D6-4187-8317-011770394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8E51-87F0-4198-8880-0A6D404C7D13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8DC3-129A-496E-8DBE-A79B674DF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30A9-9377-4CC6-AA32-FED1C42B93B2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06E8-C826-4174-AD6A-EDE55097A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32D2-2EA5-4095-9794-72B3B25AD832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D28F-A219-4C01-8CAE-67D68D22C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2D61-724A-4DFB-90D7-747FDD4D86B2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1F42-6770-46AD-B184-9657937AB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0318-119E-45F2-902C-ACC7614F39D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80C5-C19C-49F7-9A92-E9693494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A9B0-4256-4F66-BD55-CF3A303EA71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0E4F-C279-4CC0-87AD-8AEA8F81D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3EBD-C924-4819-BFC0-F0458BAC41DC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82A3-5904-4EC1-B3C5-6B64D7CD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644639-758C-4D07-9C0D-93916CD1208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5BEBA-028A-49E7-B467-72A58E870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Російська революція 1917 року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Повалення монархії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4762500" cy="4525963"/>
          </a:xfrm>
        </p:spPr>
        <p:txBody>
          <a:bodyPr>
            <a:normAutofit fontScale="5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« У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вирішальні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ми </a:t>
            </a:r>
            <a:r>
              <a:rPr lang="ru-RU" dirty="0" err="1"/>
              <a:t>вирішили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нашим боргом </a:t>
            </a:r>
            <a:r>
              <a:rPr lang="ru-RU" dirty="0" err="1"/>
              <a:t>совісті</a:t>
            </a:r>
            <a:r>
              <a:rPr lang="ru-RU" dirty="0"/>
              <a:t> є </a:t>
            </a:r>
            <a:r>
              <a:rPr lang="ru-RU" dirty="0" err="1"/>
              <a:t>полегшення</a:t>
            </a:r>
            <a:r>
              <a:rPr lang="ru-RU" dirty="0"/>
              <a:t> народу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тісної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, і для </a:t>
            </a:r>
            <a:r>
              <a:rPr lang="ru-RU" dirty="0" err="1"/>
              <a:t>згуртованості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сил </a:t>
            </a:r>
            <a:r>
              <a:rPr lang="ru-RU" dirty="0" err="1"/>
              <a:t>народних</a:t>
            </a:r>
            <a:r>
              <a:rPr lang="ru-RU" dirty="0"/>
              <a:t> для </a:t>
            </a:r>
            <a:r>
              <a:rPr lang="ru-RU" dirty="0" err="1"/>
              <a:t>швидшого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перемоги, і, в </a:t>
            </a:r>
            <a:r>
              <a:rPr lang="ru-RU" dirty="0" err="1"/>
              <a:t>згоді</a:t>
            </a:r>
            <a:r>
              <a:rPr lang="ru-RU" dirty="0"/>
              <a:t> з Державною думою, </a:t>
            </a:r>
            <a:r>
              <a:rPr lang="ru-RU" dirty="0" err="1"/>
              <a:t>визнали</a:t>
            </a:r>
            <a:r>
              <a:rPr lang="ru-RU" dirty="0"/>
              <a:t> ми благом </a:t>
            </a:r>
            <a:r>
              <a:rPr lang="ru-RU" dirty="0" err="1"/>
              <a:t>зректися</a:t>
            </a:r>
            <a:r>
              <a:rPr lang="ru-RU" dirty="0"/>
              <a:t> престолу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та </a:t>
            </a:r>
            <a:r>
              <a:rPr lang="ru-RU" dirty="0" err="1"/>
              <a:t>скласти</a:t>
            </a:r>
            <a:r>
              <a:rPr lang="ru-RU" dirty="0"/>
              <a:t> з себе </a:t>
            </a:r>
            <a:r>
              <a:rPr lang="ru-RU" dirty="0" err="1"/>
              <a:t>верховну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. Не </a:t>
            </a:r>
            <a:r>
              <a:rPr lang="ru-RU" dirty="0" err="1"/>
              <a:t>бажаючи</a:t>
            </a:r>
            <a:r>
              <a:rPr lang="ru-RU" dirty="0"/>
              <a:t> </a:t>
            </a:r>
            <a:r>
              <a:rPr lang="ru-RU" dirty="0" err="1"/>
              <a:t>розлучатися</a:t>
            </a:r>
            <a:r>
              <a:rPr lang="ru-RU" dirty="0"/>
              <a:t> з </a:t>
            </a:r>
            <a:r>
              <a:rPr lang="ru-RU" dirty="0" err="1"/>
              <a:t>улюбленим</a:t>
            </a:r>
            <a:r>
              <a:rPr lang="ru-RU" dirty="0"/>
              <a:t> </a:t>
            </a:r>
            <a:r>
              <a:rPr lang="ru-RU" dirty="0" err="1"/>
              <a:t>сином</a:t>
            </a:r>
            <a:r>
              <a:rPr lang="ru-RU" dirty="0"/>
              <a:t> нашим, ми </a:t>
            </a:r>
            <a:r>
              <a:rPr lang="ru-RU" dirty="0" err="1"/>
              <a:t>передаємо</a:t>
            </a:r>
            <a:r>
              <a:rPr lang="ru-RU" dirty="0"/>
              <a:t> </a:t>
            </a:r>
            <a:r>
              <a:rPr lang="ru-RU" dirty="0" err="1"/>
              <a:t>спадок</a:t>
            </a:r>
            <a:r>
              <a:rPr lang="ru-RU" dirty="0"/>
              <a:t> наш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братові</a:t>
            </a:r>
            <a:r>
              <a:rPr lang="ru-RU" dirty="0"/>
              <a:t>, </a:t>
            </a:r>
            <a:r>
              <a:rPr lang="ru-RU" dirty="0" err="1"/>
              <a:t>нашому</a:t>
            </a:r>
            <a:r>
              <a:rPr lang="ru-RU" dirty="0"/>
              <a:t> великому </a:t>
            </a:r>
            <a:r>
              <a:rPr lang="ru-RU" dirty="0" err="1"/>
              <a:t>князеві</a:t>
            </a:r>
            <a:r>
              <a:rPr lang="ru-RU" dirty="0"/>
              <a:t> </a:t>
            </a:r>
            <a:r>
              <a:rPr lang="ru-RU" dirty="0" err="1"/>
              <a:t>Михайлу</a:t>
            </a:r>
            <a:r>
              <a:rPr lang="ru-RU" dirty="0"/>
              <a:t> </a:t>
            </a:r>
            <a:r>
              <a:rPr lang="ru-RU" dirty="0" err="1"/>
              <a:t>Олександровичу</a:t>
            </a:r>
            <a:r>
              <a:rPr lang="ru-RU" dirty="0"/>
              <a:t> та </a:t>
            </a:r>
            <a:r>
              <a:rPr lang="ru-RU" dirty="0" err="1"/>
              <a:t>благословляємо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вступ</a:t>
            </a:r>
            <a:r>
              <a:rPr lang="ru-RU" dirty="0"/>
              <a:t> на престол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».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Запитання</a:t>
            </a:r>
            <a:r>
              <a:rPr lang="ru-RU" dirty="0"/>
              <a:t> до документа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1. Як </a:t>
            </a:r>
            <a:r>
              <a:rPr lang="ru-RU" dirty="0" err="1"/>
              <a:t>аргументував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зречення</a:t>
            </a:r>
            <a:r>
              <a:rPr lang="ru-RU" dirty="0"/>
              <a:t> престолу </a:t>
            </a:r>
            <a:r>
              <a:rPr lang="ru-RU" dirty="0" err="1"/>
              <a:t>Микола</a:t>
            </a:r>
            <a:r>
              <a:rPr lang="ru-RU" dirty="0"/>
              <a:t> ІІ?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2. </a:t>
            </a:r>
            <a:r>
              <a:rPr lang="ru-RU" dirty="0" err="1"/>
              <a:t>Вкажіть</a:t>
            </a:r>
            <a:r>
              <a:rPr lang="ru-RU" dirty="0"/>
              <a:t> у </a:t>
            </a:r>
            <a:r>
              <a:rPr lang="ru-RU" dirty="0" err="1"/>
              <a:t>тексті</a:t>
            </a:r>
            <a:r>
              <a:rPr lang="ru-RU" dirty="0"/>
              <a:t> документа </a:t>
            </a:r>
            <a:r>
              <a:rPr lang="ru-RU" dirty="0" err="1"/>
              <a:t>фрази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</a:t>
            </a:r>
            <a:r>
              <a:rPr lang="ru-RU" dirty="0" err="1"/>
              <a:t>монархію</a:t>
            </a:r>
            <a:r>
              <a:rPr lang="ru-RU" dirty="0"/>
              <a:t>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1989138"/>
            <a:ext cx="35782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488950" y="5516563"/>
            <a:ext cx="294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urier New" pitchFamily="49" charset="0"/>
                <a:cs typeface="Courier New" pitchFamily="49" charset="0"/>
              </a:rPr>
              <a:t>Микола ІІ з  родиною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Росія за Тимчасового уряду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Реформи: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Проголошення республіки;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Скасування смертної кари;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Амністія;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Свобода совісті;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Зрівняння у правах жінок і чоловіків;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8 – годинний робочий день;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Підвищення заробітної плати;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Продовження війни до переможного кінця</a:t>
            </a:r>
            <a:endParaRPr lang="ru-RU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852738"/>
            <a:ext cx="43338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455613"/>
            <a:ext cx="4103688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Наростання економічної кризи, невдачі на фронті,розстріл липневої демонстрації посилення національних рухів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263" y="455613"/>
            <a:ext cx="3384550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Невдоволення діяльністю Тимчасового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1313" y="2205038"/>
            <a:ext cx="3097212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Courier New" pitchFamily="49" charset="0"/>
                <a:cs typeface="Courier New" pitchFamily="49" charset="0"/>
              </a:rPr>
              <a:t>Корніловський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заколот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2205038"/>
            <a:ext cx="3671887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Розгром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корніловського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заколоту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8975" y="4221163"/>
            <a:ext cx="367347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Посилення впливу більшовиків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21313" y="4221163"/>
            <a:ext cx="3097212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Підготовка до захоплення влади більшовиками – утворення штабу по підготовці повстання ВРК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103688" y="1052513"/>
            <a:ext cx="90011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8532813" y="981075"/>
            <a:ext cx="503237" cy="2016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4427538" y="2708275"/>
            <a:ext cx="993775" cy="144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07950" y="2708275"/>
            <a:ext cx="576263" cy="21971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27538" y="4652963"/>
            <a:ext cx="93662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0825" y="188913"/>
            <a:ext cx="4681538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Жовтневий переворот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7 листопада ( 25 жовтня ) 1917р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484313"/>
            <a:ext cx="4608513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ІІ Всеросійський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з»їзд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рад робітничих і солдатських  депутатів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04813"/>
            <a:ext cx="3475038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5435600" y="5157788"/>
            <a:ext cx="35639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urier New" pitchFamily="49" charset="0"/>
                <a:cs typeface="Courier New" pitchFamily="49" charset="0"/>
              </a:rPr>
              <a:t>С.Серов.</a:t>
            </a:r>
          </a:p>
          <a:p>
            <a:pPr algn="ctr"/>
            <a:r>
              <a:rPr lang="ru-RU" b="1">
                <a:latin typeface="Courier New" pitchFamily="49" charset="0"/>
                <a:cs typeface="Courier New" pitchFamily="49" charset="0"/>
              </a:rPr>
              <a:t>Ленин проголошує Радянську владу.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138" y="2852738"/>
            <a:ext cx="2303462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ВЦВК на чолі з Л.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Каменєвим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2138" y="2852738"/>
            <a:ext cx="2016125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Рада народних комісарів на чолі з В.Леніним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0113" y="4965700"/>
            <a:ext cx="3816350" cy="479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ДЕКРЕТИ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013" y="5445125"/>
            <a:ext cx="20161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Про мир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600" y="5454650"/>
            <a:ext cx="1871663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Про землю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11413" y="908050"/>
            <a:ext cx="144462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flipH="1">
            <a:off x="1476375" y="2276475"/>
            <a:ext cx="1079500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>
            <a:off x="2555875" y="2276475"/>
            <a:ext cx="1295400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>
            <a:off x="2555875" y="2276475"/>
            <a:ext cx="36513" cy="2592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4138" y="6308725"/>
            <a:ext cx="542448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Курс на встановлення влади більшовиків на всій території Російської держави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Декрет </a:t>
            </a:r>
            <a:r>
              <a:rPr lang="ru-RU" dirty="0"/>
              <a:t>про мир. 26 </a:t>
            </a:r>
            <a:r>
              <a:rPr lang="ru-RU" dirty="0" err="1"/>
              <a:t>жовтня</a:t>
            </a:r>
            <a:r>
              <a:rPr lang="ru-RU" dirty="0"/>
              <a:t> (8 листопада) 1917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4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 smtClean="0"/>
              <a:t>Витяг</a:t>
            </a:r>
            <a:r>
              <a:rPr lang="ru-RU" dirty="0" smtClean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>
                <a:solidFill>
                  <a:srgbClr val="FFFF00"/>
                </a:solidFill>
              </a:rPr>
              <a:t>«…</a:t>
            </a:r>
            <a:r>
              <a:rPr lang="ru-RU" sz="3400" dirty="0" err="1" smtClean="0">
                <a:solidFill>
                  <a:srgbClr val="FFFF00"/>
                </a:solidFill>
              </a:rPr>
              <a:t>Робітничий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>
                <a:solidFill>
                  <a:srgbClr val="FFFF00"/>
                </a:solidFill>
              </a:rPr>
              <a:t>і </a:t>
            </a:r>
            <a:r>
              <a:rPr lang="ru-RU" sz="3400" dirty="0" err="1">
                <a:solidFill>
                  <a:srgbClr val="FFFF00"/>
                </a:solidFill>
              </a:rPr>
              <a:t>селянський</a:t>
            </a:r>
            <a:r>
              <a:rPr lang="ru-RU" sz="3400" dirty="0">
                <a:solidFill>
                  <a:srgbClr val="FFFF00"/>
                </a:solidFill>
              </a:rPr>
              <a:t> уряд… </a:t>
            </a:r>
            <a:r>
              <a:rPr lang="ru-RU" sz="3400" dirty="0" err="1">
                <a:solidFill>
                  <a:srgbClr val="FFFF00"/>
                </a:solidFill>
              </a:rPr>
              <a:t>пропонує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всім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воюючим</a:t>
            </a:r>
            <a:r>
              <a:rPr lang="ru-RU" sz="3400" dirty="0">
                <a:solidFill>
                  <a:srgbClr val="FFFF00"/>
                </a:solidFill>
              </a:rPr>
              <a:t> народам та </a:t>
            </a:r>
            <a:r>
              <a:rPr lang="ru-RU" sz="3400" dirty="0" err="1">
                <a:solidFill>
                  <a:srgbClr val="FFFF00"/>
                </a:solidFill>
              </a:rPr>
              <a:t>їхнім</a:t>
            </a:r>
            <a:r>
              <a:rPr lang="ru-RU" sz="3400" dirty="0">
                <a:solidFill>
                  <a:srgbClr val="FFFF00"/>
                </a:solidFill>
              </a:rPr>
              <a:t> урядам </a:t>
            </a:r>
            <a:r>
              <a:rPr lang="ru-RU" sz="3400" dirty="0" err="1">
                <a:solidFill>
                  <a:srgbClr val="FFFF00"/>
                </a:solidFill>
              </a:rPr>
              <a:t>негайно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розпочати</a:t>
            </a:r>
            <a:r>
              <a:rPr lang="ru-RU" sz="3400" dirty="0">
                <a:solidFill>
                  <a:srgbClr val="FFFF00"/>
                </a:solidFill>
              </a:rPr>
              <a:t> переговори про </a:t>
            </a:r>
            <a:r>
              <a:rPr lang="ru-RU" sz="3400" dirty="0" err="1">
                <a:solidFill>
                  <a:srgbClr val="FFFF00"/>
                </a:solidFill>
              </a:rPr>
              <a:t>справедливий</a:t>
            </a:r>
            <a:r>
              <a:rPr lang="ru-RU" sz="3400" dirty="0">
                <a:solidFill>
                  <a:srgbClr val="FFFF00"/>
                </a:solidFill>
              </a:rPr>
              <a:t> і </a:t>
            </a:r>
            <a:r>
              <a:rPr lang="ru-RU" sz="3400" dirty="0" err="1">
                <a:solidFill>
                  <a:srgbClr val="FFFF00"/>
                </a:solidFill>
              </a:rPr>
              <a:t>демократичний</a:t>
            </a:r>
            <a:r>
              <a:rPr lang="ru-RU" sz="3400" dirty="0">
                <a:solidFill>
                  <a:srgbClr val="FFFF00"/>
                </a:solidFill>
              </a:rPr>
              <a:t> мир… без </a:t>
            </a:r>
            <a:r>
              <a:rPr lang="ru-RU" sz="3400" dirty="0" err="1">
                <a:solidFill>
                  <a:srgbClr val="FFFF00"/>
                </a:solidFill>
              </a:rPr>
              <a:t>анексій</a:t>
            </a:r>
            <a:r>
              <a:rPr lang="ru-RU" sz="3400" dirty="0">
                <a:solidFill>
                  <a:srgbClr val="FFFF00"/>
                </a:solidFill>
              </a:rPr>
              <a:t> і </a:t>
            </a:r>
            <a:r>
              <a:rPr lang="ru-RU" sz="3400" dirty="0" err="1">
                <a:solidFill>
                  <a:srgbClr val="FFFF00"/>
                </a:solidFill>
              </a:rPr>
              <a:t>контрибуцій</a:t>
            </a:r>
            <a:r>
              <a:rPr lang="ru-RU" sz="3400" dirty="0" smtClean="0">
                <a:solidFill>
                  <a:srgbClr val="FFFF00"/>
                </a:solidFill>
              </a:rPr>
              <a:t>.</a:t>
            </a:r>
            <a:endParaRPr lang="ru-RU" sz="3400" dirty="0">
              <a:solidFill>
                <a:srgbClr val="FFFF00"/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>
                <a:solidFill>
                  <a:srgbClr val="FFFF00"/>
                </a:solidFill>
              </a:rPr>
              <a:t>…</a:t>
            </a:r>
            <a:r>
              <a:rPr lang="ru-RU" sz="3400" dirty="0" err="1">
                <a:solidFill>
                  <a:srgbClr val="FFFF00"/>
                </a:solidFill>
              </a:rPr>
              <a:t>Якщо</a:t>
            </a:r>
            <a:r>
              <a:rPr lang="ru-RU" sz="3400" dirty="0">
                <a:solidFill>
                  <a:srgbClr val="FFFF00"/>
                </a:solidFill>
              </a:rPr>
              <a:t> будь-яка </a:t>
            </a:r>
            <a:r>
              <a:rPr lang="ru-RU" sz="3400" dirty="0" err="1">
                <a:solidFill>
                  <a:srgbClr val="FFFF00"/>
                </a:solidFill>
              </a:rPr>
              <a:t>нація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утримується</a:t>
            </a:r>
            <a:r>
              <a:rPr lang="ru-RU" sz="3400" dirty="0">
                <a:solidFill>
                  <a:srgbClr val="FFFF00"/>
                </a:solidFill>
              </a:rPr>
              <a:t> в кордонах </a:t>
            </a:r>
            <a:r>
              <a:rPr lang="ru-RU" sz="3400" dirty="0" err="1">
                <a:solidFill>
                  <a:srgbClr val="FFFF00"/>
                </a:solidFill>
              </a:rPr>
              <a:t>цієї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держави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насильством</a:t>
            </a:r>
            <a:r>
              <a:rPr lang="ru-RU" sz="3400" dirty="0">
                <a:solidFill>
                  <a:srgbClr val="FFFF00"/>
                </a:solidFill>
              </a:rPr>
              <a:t>,  </a:t>
            </a:r>
            <a:r>
              <a:rPr lang="ru-RU" sz="3400" dirty="0" err="1">
                <a:solidFill>
                  <a:srgbClr val="FFFF00"/>
                </a:solidFill>
              </a:rPr>
              <a:t>якщо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їй</a:t>
            </a:r>
            <a:r>
              <a:rPr lang="ru-RU" sz="3400" dirty="0">
                <a:solidFill>
                  <a:srgbClr val="FFFF00"/>
                </a:solidFill>
              </a:rPr>
              <a:t>,  </a:t>
            </a:r>
            <a:r>
              <a:rPr lang="ru-RU" sz="3400" dirty="0" err="1">
                <a:solidFill>
                  <a:srgbClr val="FFFF00"/>
                </a:solidFill>
              </a:rPr>
              <a:t>всупереч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висловленому</a:t>
            </a:r>
            <a:r>
              <a:rPr lang="ru-RU" sz="3400" dirty="0">
                <a:solidFill>
                  <a:srgbClr val="FFFF00"/>
                </a:solidFill>
              </a:rPr>
              <a:t> з </a:t>
            </a:r>
            <a:r>
              <a:rPr lang="ru-RU" sz="3400" dirty="0" err="1">
                <a:solidFill>
                  <a:srgbClr val="FFFF00"/>
                </a:solidFill>
              </a:rPr>
              <a:t>її</a:t>
            </a:r>
            <a:r>
              <a:rPr lang="ru-RU" sz="3400" dirty="0">
                <a:solidFill>
                  <a:srgbClr val="FFFF00"/>
                </a:solidFill>
              </a:rPr>
              <a:t> боку </a:t>
            </a:r>
            <a:r>
              <a:rPr lang="ru-RU" sz="3400" dirty="0" err="1">
                <a:solidFill>
                  <a:srgbClr val="FFFF00"/>
                </a:solidFill>
              </a:rPr>
              <a:t>бажанню</a:t>
            </a:r>
            <a:r>
              <a:rPr lang="ru-RU" sz="3400" dirty="0">
                <a:solidFill>
                  <a:srgbClr val="FFFF00"/>
                </a:solidFill>
              </a:rPr>
              <a:t>… не </a:t>
            </a:r>
            <a:r>
              <a:rPr lang="ru-RU" sz="3400" dirty="0" err="1">
                <a:solidFill>
                  <a:srgbClr val="FFFF00"/>
                </a:solidFill>
              </a:rPr>
              <a:t>надається</a:t>
            </a:r>
            <a:r>
              <a:rPr lang="ru-RU" sz="3400" dirty="0">
                <a:solidFill>
                  <a:srgbClr val="FFFF00"/>
                </a:solidFill>
              </a:rPr>
              <a:t> право </a:t>
            </a:r>
            <a:r>
              <a:rPr lang="ru-RU" sz="3400" dirty="0" err="1">
                <a:solidFill>
                  <a:srgbClr val="FFFF00"/>
                </a:solidFill>
              </a:rPr>
              <a:t>вільним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голосуванням</a:t>
            </a:r>
            <a:r>
              <a:rPr lang="ru-RU" sz="3400" dirty="0">
                <a:solidFill>
                  <a:srgbClr val="FFFF00"/>
                </a:solidFill>
              </a:rPr>
              <a:t>, за умов </a:t>
            </a:r>
            <a:r>
              <a:rPr lang="ru-RU" sz="3400" dirty="0" err="1">
                <a:solidFill>
                  <a:srgbClr val="FFFF00"/>
                </a:solidFill>
              </a:rPr>
              <a:t>повного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виведення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військ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більш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сильної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нації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вирішити</a:t>
            </a:r>
            <a:r>
              <a:rPr lang="ru-RU" sz="3400" dirty="0">
                <a:solidFill>
                  <a:srgbClr val="FFFF00"/>
                </a:solidFill>
              </a:rPr>
              <a:t> без </a:t>
            </a:r>
            <a:r>
              <a:rPr lang="ru-RU" sz="3400" dirty="0" err="1">
                <a:solidFill>
                  <a:srgbClr val="FFFF00"/>
                </a:solidFill>
              </a:rPr>
              <a:t>найменшого</a:t>
            </a:r>
            <a:r>
              <a:rPr lang="ru-RU" sz="3400" dirty="0">
                <a:solidFill>
                  <a:srgbClr val="FFFF00"/>
                </a:solidFill>
              </a:rPr>
              <a:t> примусу </a:t>
            </a:r>
            <a:r>
              <a:rPr lang="ru-RU" sz="3400" dirty="0" err="1">
                <a:solidFill>
                  <a:srgbClr val="FFFF00"/>
                </a:solidFill>
              </a:rPr>
              <a:t>питання</a:t>
            </a:r>
            <a:r>
              <a:rPr lang="ru-RU" sz="3400" dirty="0">
                <a:solidFill>
                  <a:srgbClr val="FFFF00"/>
                </a:solidFill>
              </a:rPr>
              <a:t> про </a:t>
            </a:r>
            <a:r>
              <a:rPr lang="ru-RU" sz="3400" dirty="0" err="1">
                <a:solidFill>
                  <a:srgbClr val="FFFF00"/>
                </a:solidFill>
              </a:rPr>
              <a:t>форми</a:t>
            </a:r>
            <a:r>
              <a:rPr lang="ru-RU" sz="3400" dirty="0">
                <a:solidFill>
                  <a:srgbClr val="FFFF00"/>
                </a:solidFill>
              </a:rPr>
              <a:t> державного </a:t>
            </a:r>
            <a:r>
              <a:rPr lang="ru-RU" sz="3400" dirty="0" err="1">
                <a:solidFill>
                  <a:srgbClr val="FFFF00"/>
                </a:solidFill>
              </a:rPr>
              <a:t>існування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цієї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нації</a:t>
            </a:r>
            <a:r>
              <a:rPr lang="ru-RU" sz="3400" dirty="0">
                <a:solidFill>
                  <a:srgbClr val="FFFF00"/>
                </a:solidFill>
              </a:rPr>
              <a:t>, то </a:t>
            </a:r>
            <a:r>
              <a:rPr lang="ru-RU" sz="3400" dirty="0" err="1">
                <a:solidFill>
                  <a:srgbClr val="FFFF00"/>
                </a:solidFill>
              </a:rPr>
              <a:t>приєднання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її</a:t>
            </a:r>
            <a:r>
              <a:rPr lang="ru-RU" sz="3400" dirty="0">
                <a:solidFill>
                  <a:srgbClr val="FFFF00"/>
                </a:solidFill>
              </a:rPr>
              <a:t> є </a:t>
            </a:r>
            <a:r>
              <a:rPr lang="ru-RU" sz="3400" dirty="0" err="1">
                <a:solidFill>
                  <a:srgbClr val="FFFF00"/>
                </a:solidFill>
              </a:rPr>
              <a:t>анексією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тобто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захопленням</a:t>
            </a:r>
            <a:r>
              <a:rPr lang="ru-RU" sz="3400" dirty="0">
                <a:solidFill>
                  <a:srgbClr val="FFFF00"/>
                </a:solidFill>
              </a:rPr>
              <a:t> і </a:t>
            </a:r>
            <a:r>
              <a:rPr lang="ru-RU" sz="3400" dirty="0" err="1">
                <a:solidFill>
                  <a:srgbClr val="FFFF00"/>
                </a:solidFill>
              </a:rPr>
              <a:t>насильством</a:t>
            </a:r>
            <a:r>
              <a:rPr lang="ru-RU" sz="3400" dirty="0" smtClean="0">
                <a:solidFill>
                  <a:srgbClr val="FFFF00"/>
                </a:solidFill>
              </a:rPr>
              <a:t>.</a:t>
            </a:r>
            <a:endParaRPr lang="ru-RU" sz="3400" dirty="0">
              <a:solidFill>
                <a:srgbClr val="FFFF00"/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>
                <a:solidFill>
                  <a:srgbClr val="FFFF00"/>
                </a:solidFill>
              </a:rPr>
              <a:t>…</a:t>
            </a:r>
            <a:r>
              <a:rPr lang="ru-RU" sz="3400" dirty="0" err="1">
                <a:solidFill>
                  <a:srgbClr val="FFFF00"/>
                </a:solidFill>
              </a:rPr>
              <a:t>Таємну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дипломатію</a:t>
            </a:r>
            <a:r>
              <a:rPr lang="ru-RU" sz="3400" dirty="0">
                <a:solidFill>
                  <a:srgbClr val="FFFF00"/>
                </a:solidFill>
              </a:rPr>
              <a:t> уряд </a:t>
            </a:r>
            <a:r>
              <a:rPr lang="ru-RU" sz="3400" dirty="0" err="1">
                <a:solidFill>
                  <a:srgbClr val="FFFF00"/>
                </a:solidFill>
              </a:rPr>
              <a:t>скасовує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висловлюючи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зі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свого</a:t>
            </a:r>
            <a:r>
              <a:rPr lang="ru-RU" sz="3400" dirty="0">
                <a:solidFill>
                  <a:srgbClr val="FFFF00"/>
                </a:solidFill>
              </a:rPr>
              <a:t> боку </a:t>
            </a:r>
            <a:r>
              <a:rPr lang="ru-RU" sz="3400" dirty="0" err="1">
                <a:solidFill>
                  <a:srgbClr val="FFFF00"/>
                </a:solidFill>
              </a:rPr>
              <a:t>твердий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намір</a:t>
            </a:r>
            <a:r>
              <a:rPr lang="ru-RU" sz="3400" dirty="0">
                <a:solidFill>
                  <a:srgbClr val="FFFF00"/>
                </a:solidFill>
              </a:rPr>
              <a:t> вести переговори </a:t>
            </a:r>
            <a:r>
              <a:rPr lang="ru-RU" sz="3400" dirty="0" err="1">
                <a:solidFill>
                  <a:srgbClr val="FFFF00"/>
                </a:solidFill>
              </a:rPr>
              <a:t>цілком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відкрито</a:t>
            </a:r>
            <a:r>
              <a:rPr lang="ru-RU" sz="3400" dirty="0">
                <a:solidFill>
                  <a:srgbClr val="FFFF00"/>
                </a:solidFill>
              </a:rPr>
              <a:t> перед </a:t>
            </a:r>
            <a:r>
              <a:rPr lang="ru-RU" sz="3400" dirty="0" err="1">
                <a:solidFill>
                  <a:srgbClr val="FFFF00"/>
                </a:solidFill>
              </a:rPr>
              <a:t>усім</a:t>
            </a:r>
            <a:r>
              <a:rPr lang="ru-RU" sz="3400" dirty="0">
                <a:solidFill>
                  <a:srgbClr val="FFFF00"/>
                </a:solidFill>
              </a:rPr>
              <a:t> народом, </a:t>
            </a:r>
            <a:r>
              <a:rPr lang="ru-RU" sz="3400" dirty="0" err="1">
                <a:solidFill>
                  <a:srgbClr val="FFFF00"/>
                </a:solidFill>
              </a:rPr>
              <a:t>приступаючи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негайно</a:t>
            </a:r>
            <a:r>
              <a:rPr lang="ru-RU" sz="3400" dirty="0">
                <a:solidFill>
                  <a:srgbClr val="FFFF00"/>
                </a:solidFill>
              </a:rPr>
              <a:t> до </a:t>
            </a:r>
            <a:r>
              <a:rPr lang="ru-RU" sz="3400" dirty="0" err="1">
                <a:solidFill>
                  <a:srgbClr val="FFFF00"/>
                </a:solidFill>
              </a:rPr>
              <a:t>повного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опублікування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таємних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договорів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підтверджених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або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укладених</a:t>
            </a:r>
            <a:r>
              <a:rPr lang="ru-RU" sz="3400" dirty="0">
                <a:solidFill>
                  <a:srgbClr val="FFFF00"/>
                </a:solidFill>
              </a:rPr>
              <a:t> урядом </a:t>
            </a:r>
            <a:r>
              <a:rPr lang="ru-RU" sz="3400" dirty="0" err="1">
                <a:solidFill>
                  <a:srgbClr val="FFFF00"/>
                </a:solidFill>
              </a:rPr>
              <a:t>поміщиків</a:t>
            </a:r>
            <a:r>
              <a:rPr lang="ru-RU" sz="3400" dirty="0">
                <a:solidFill>
                  <a:srgbClr val="FFFF00"/>
                </a:solidFill>
              </a:rPr>
              <a:t> і </a:t>
            </a:r>
            <a:r>
              <a:rPr lang="ru-RU" sz="3400" dirty="0" err="1">
                <a:solidFill>
                  <a:srgbClr val="FFFF00"/>
                </a:solidFill>
              </a:rPr>
              <a:t>капіталістів</a:t>
            </a:r>
            <a:r>
              <a:rPr lang="ru-RU" sz="3400" dirty="0">
                <a:solidFill>
                  <a:srgbClr val="FFFF00"/>
                </a:solidFill>
              </a:rPr>
              <a:t> з лютого по 25 </a:t>
            </a:r>
            <a:r>
              <a:rPr lang="ru-RU" sz="3400" dirty="0" err="1">
                <a:solidFill>
                  <a:srgbClr val="FFFF00"/>
                </a:solidFill>
              </a:rPr>
              <a:t>жовтня</a:t>
            </a:r>
            <a:r>
              <a:rPr lang="ru-RU" sz="3400" dirty="0">
                <a:solidFill>
                  <a:srgbClr val="FFFF00"/>
                </a:solidFill>
              </a:rPr>
              <a:t> 1917 р. </a:t>
            </a:r>
            <a:r>
              <a:rPr lang="ru-RU" sz="3400" dirty="0" smtClean="0">
                <a:solidFill>
                  <a:srgbClr val="FFFF00"/>
                </a:solidFill>
              </a:rPr>
              <a:t>…</a:t>
            </a:r>
            <a:endParaRPr lang="ru-RU" sz="3400" dirty="0">
              <a:solidFill>
                <a:srgbClr val="FFFF00"/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>
                <a:solidFill>
                  <a:srgbClr val="FFFF00"/>
                </a:solidFill>
              </a:rPr>
              <a:t>…</a:t>
            </a:r>
            <a:r>
              <a:rPr lang="ru-RU" sz="3400" dirty="0" err="1">
                <a:solidFill>
                  <a:srgbClr val="FFFF00"/>
                </a:solidFill>
              </a:rPr>
              <a:t>Тимчасовий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робітничий</a:t>
            </a:r>
            <a:r>
              <a:rPr lang="ru-RU" sz="3400" dirty="0">
                <a:solidFill>
                  <a:srgbClr val="FFFF00"/>
                </a:solidFill>
              </a:rPr>
              <a:t> і </a:t>
            </a:r>
            <a:r>
              <a:rPr lang="ru-RU" sz="3400" dirty="0" err="1">
                <a:solidFill>
                  <a:srgbClr val="FFFF00"/>
                </a:solidFill>
              </a:rPr>
              <a:t>селянський</a:t>
            </a:r>
            <a:r>
              <a:rPr lang="ru-RU" sz="3400" dirty="0">
                <a:solidFill>
                  <a:srgbClr val="FFFF00"/>
                </a:solidFill>
              </a:rPr>
              <a:t> уряд </a:t>
            </a:r>
            <a:r>
              <a:rPr lang="ru-RU" sz="3400" dirty="0" err="1">
                <a:solidFill>
                  <a:srgbClr val="FFFF00"/>
                </a:solidFill>
              </a:rPr>
              <a:t>звертається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також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зокрема</a:t>
            </a:r>
            <a:r>
              <a:rPr lang="ru-RU" sz="3400" dirty="0">
                <a:solidFill>
                  <a:srgbClr val="FFFF00"/>
                </a:solidFill>
              </a:rPr>
              <a:t>, до </a:t>
            </a:r>
            <a:r>
              <a:rPr lang="ru-RU" sz="3400" dirty="0" err="1">
                <a:solidFill>
                  <a:srgbClr val="FFFF00"/>
                </a:solidFill>
              </a:rPr>
              <a:t>свідомих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робітників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трьох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найпередовіших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націй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людства</a:t>
            </a:r>
            <a:r>
              <a:rPr lang="ru-RU" sz="3400" dirty="0">
                <a:solidFill>
                  <a:srgbClr val="FFFF00"/>
                </a:solidFill>
              </a:rPr>
              <a:t> і </a:t>
            </a:r>
            <a:r>
              <a:rPr lang="ru-RU" sz="3400" dirty="0" err="1">
                <a:solidFill>
                  <a:srgbClr val="FFFF00"/>
                </a:solidFill>
              </a:rPr>
              <a:t>найбільших</a:t>
            </a:r>
            <a:r>
              <a:rPr lang="ru-RU" sz="3400" dirty="0">
                <a:solidFill>
                  <a:srgbClr val="FFFF00"/>
                </a:solidFill>
              </a:rPr>
              <a:t> держав, </a:t>
            </a:r>
            <a:r>
              <a:rPr lang="ru-RU" sz="3400" dirty="0" err="1">
                <a:solidFill>
                  <a:srgbClr val="FFFF00"/>
                </a:solidFill>
              </a:rPr>
              <a:t>що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беруть</a:t>
            </a:r>
            <a:r>
              <a:rPr lang="ru-RU" sz="3400" dirty="0">
                <a:solidFill>
                  <a:srgbClr val="FFFF00"/>
                </a:solidFill>
              </a:rPr>
              <a:t> участь у </a:t>
            </a:r>
            <a:r>
              <a:rPr lang="ru-RU" sz="3400" dirty="0" err="1">
                <a:solidFill>
                  <a:srgbClr val="FFFF00"/>
                </a:solidFill>
              </a:rPr>
              <a:t>цій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війні</a:t>
            </a:r>
            <a:r>
              <a:rPr lang="ru-RU" sz="3400" dirty="0">
                <a:solidFill>
                  <a:srgbClr val="FFFF00"/>
                </a:solidFill>
              </a:rPr>
              <a:t>: </a:t>
            </a:r>
            <a:r>
              <a:rPr lang="ru-RU" sz="3400" dirty="0" err="1">
                <a:solidFill>
                  <a:srgbClr val="FFFF00"/>
                </a:solidFill>
              </a:rPr>
              <a:t>Англії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Франції</a:t>
            </a:r>
            <a:r>
              <a:rPr lang="ru-RU" sz="3400" dirty="0">
                <a:solidFill>
                  <a:srgbClr val="FFFF00"/>
                </a:solidFill>
              </a:rPr>
              <a:t> та </a:t>
            </a:r>
            <a:r>
              <a:rPr lang="ru-RU" sz="3400" dirty="0" err="1">
                <a:solidFill>
                  <a:srgbClr val="FFFF00"/>
                </a:solidFill>
              </a:rPr>
              <a:t>Німеччини</a:t>
            </a:r>
            <a:r>
              <a:rPr lang="ru-RU" sz="3400" dirty="0" smtClean="0">
                <a:solidFill>
                  <a:srgbClr val="FFFF00"/>
                </a:solidFill>
              </a:rPr>
              <a:t>.</a:t>
            </a:r>
            <a:endParaRPr lang="ru-RU" sz="3400" dirty="0">
              <a:solidFill>
                <a:srgbClr val="FFFF00"/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err="1">
                <a:solidFill>
                  <a:srgbClr val="FFFF00"/>
                </a:solidFill>
              </a:rPr>
              <a:t>Більшовицький</a:t>
            </a:r>
            <a:r>
              <a:rPr lang="ru-RU" sz="3400" dirty="0">
                <a:solidFill>
                  <a:srgbClr val="FFFF00"/>
                </a:solidFill>
              </a:rPr>
              <a:t> уряд </a:t>
            </a:r>
            <a:r>
              <a:rPr lang="ru-RU" sz="3400" dirty="0" err="1">
                <a:solidFill>
                  <a:srgbClr val="FFFF00"/>
                </a:solidFill>
              </a:rPr>
              <a:t>закликає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робітників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цих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країн</a:t>
            </a:r>
            <a:r>
              <a:rPr lang="ru-RU" sz="3400" dirty="0">
                <a:solidFill>
                  <a:srgbClr val="FFFF00"/>
                </a:solidFill>
              </a:rPr>
              <a:t> "</a:t>
            </a:r>
            <a:r>
              <a:rPr lang="ru-RU" sz="3400" dirty="0" err="1">
                <a:solidFill>
                  <a:srgbClr val="FFFF00"/>
                </a:solidFill>
              </a:rPr>
              <a:t>всебічною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рішучою</a:t>
            </a:r>
            <a:r>
              <a:rPr lang="ru-RU" sz="3400" dirty="0">
                <a:solidFill>
                  <a:srgbClr val="FFFF00"/>
                </a:solidFill>
              </a:rPr>
              <a:t> й </a:t>
            </a:r>
            <a:r>
              <a:rPr lang="ru-RU" sz="3400" dirty="0" err="1">
                <a:solidFill>
                  <a:srgbClr val="FFFF00"/>
                </a:solidFill>
              </a:rPr>
              <a:t>самовідданою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енергійною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діяльністю</a:t>
            </a:r>
            <a:r>
              <a:rPr lang="ru-RU" sz="3400" dirty="0">
                <a:solidFill>
                  <a:srgbClr val="FFFF00"/>
                </a:solidFill>
              </a:rPr>
              <a:t>" </a:t>
            </a:r>
            <a:r>
              <a:rPr lang="ru-RU" sz="3400" dirty="0" err="1">
                <a:solidFill>
                  <a:srgbClr val="FFFF00"/>
                </a:solidFill>
              </a:rPr>
              <a:t>допомогти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йому</a:t>
            </a:r>
            <a:r>
              <a:rPr lang="ru-RU" sz="3400" dirty="0">
                <a:solidFill>
                  <a:srgbClr val="FFFF00"/>
                </a:solidFill>
              </a:rPr>
              <a:t> "</a:t>
            </a:r>
            <a:r>
              <a:rPr lang="ru-RU" sz="3400" dirty="0" err="1">
                <a:solidFill>
                  <a:srgbClr val="FFFF00"/>
                </a:solidFill>
              </a:rPr>
              <a:t>успішно</a:t>
            </a:r>
            <a:r>
              <a:rPr lang="ru-RU" sz="3400" dirty="0">
                <a:solidFill>
                  <a:srgbClr val="FFFF00"/>
                </a:solidFill>
              </a:rPr>
              <a:t> довести до </a:t>
            </a:r>
            <a:r>
              <a:rPr lang="ru-RU" sz="3400" dirty="0" err="1">
                <a:solidFill>
                  <a:srgbClr val="FFFF00"/>
                </a:solidFill>
              </a:rPr>
              <a:t>кінця</a:t>
            </a:r>
            <a:r>
              <a:rPr lang="ru-RU" sz="3400" dirty="0">
                <a:solidFill>
                  <a:srgbClr val="FFFF00"/>
                </a:solidFill>
              </a:rPr>
              <a:t> справу миру і </a:t>
            </a:r>
            <a:r>
              <a:rPr lang="ru-RU" sz="3400" dirty="0" err="1">
                <a:solidFill>
                  <a:srgbClr val="FFFF00"/>
                </a:solidFill>
              </a:rPr>
              <a:t>рівночасно</a:t>
            </a:r>
            <a:r>
              <a:rPr lang="ru-RU" sz="3400" dirty="0">
                <a:solidFill>
                  <a:srgbClr val="FFFF00"/>
                </a:solidFill>
              </a:rPr>
              <a:t> справу </a:t>
            </a:r>
            <a:r>
              <a:rPr lang="ru-RU" sz="3400" dirty="0" err="1">
                <a:solidFill>
                  <a:srgbClr val="FFFF00"/>
                </a:solidFill>
              </a:rPr>
              <a:t>визволення</a:t>
            </a:r>
            <a:r>
              <a:rPr lang="ru-RU" sz="3400" dirty="0">
                <a:solidFill>
                  <a:srgbClr val="FFFF00"/>
                </a:solidFill>
              </a:rPr>
              <a:t> трудящих та </a:t>
            </a:r>
            <a:r>
              <a:rPr lang="ru-RU" sz="3400" dirty="0" err="1">
                <a:solidFill>
                  <a:srgbClr val="FFFF00"/>
                </a:solidFill>
              </a:rPr>
              <a:t>експлуатованих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мас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населення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від</a:t>
            </a:r>
            <a:r>
              <a:rPr lang="ru-RU" sz="3400" dirty="0">
                <a:solidFill>
                  <a:srgbClr val="FFFF00"/>
                </a:solidFill>
              </a:rPr>
              <a:t> будь-</a:t>
            </a:r>
            <a:r>
              <a:rPr lang="ru-RU" sz="3400" dirty="0" err="1">
                <a:solidFill>
                  <a:srgbClr val="FFFF00"/>
                </a:solidFill>
              </a:rPr>
              <a:t>якого</a:t>
            </a:r>
            <a:r>
              <a:rPr lang="ru-RU" sz="3400" dirty="0">
                <a:solidFill>
                  <a:srgbClr val="FFFF00"/>
                </a:solidFill>
              </a:rPr>
              <a:t> рабства та будь-</a:t>
            </a:r>
            <a:r>
              <a:rPr lang="ru-RU" sz="3400" dirty="0" err="1">
                <a:solidFill>
                  <a:srgbClr val="FFFF00"/>
                </a:solidFill>
              </a:rPr>
              <a:t>якої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експлуатації</a:t>
            </a:r>
            <a:r>
              <a:rPr lang="ru-RU" sz="3400" dirty="0" smtClean="0">
                <a:solidFill>
                  <a:srgbClr val="FFFF00"/>
                </a:solidFill>
              </a:rPr>
              <a:t>".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400" dirty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500" dirty="0" err="1"/>
              <a:t>Запитання</a:t>
            </a:r>
            <a:r>
              <a:rPr lang="ru-RU" sz="3500" dirty="0"/>
              <a:t> до </a:t>
            </a:r>
            <a:r>
              <a:rPr lang="ru-RU" sz="3500" dirty="0" smtClean="0"/>
              <a:t>документа</a:t>
            </a:r>
            <a:endParaRPr lang="ru-RU" sz="35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500" dirty="0"/>
              <a:t>1. </a:t>
            </a:r>
            <a:r>
              <a:rPr lang="ru-RU" sz="3500" dirty="0" err="1"/>
              <a:t>Які</a:t>
            </a:r>
            <a:r>
              <a:rPr lang="ru-RU" sz="3500" dirty="0"/>
              <a:t> </a:t>
            </a:r>
            <a:r>
              <a:rPr lang="ru-RU" sz="3500" dirty="0" err="1"/>
              <a:t>основні</a:t>
            </a:r>
            <a:r>
              <a:rPr lang="ru-RU" sz="3500" dirty="0"/>
              <a:t> </a:t>
            </a:r>
            <a:r>
              <a:rPr lang="ru-RU" sz="3500" dirty="0" err="1"/>
              <a:t>положення</a:t>
            </a:r>
            <a:r>
              <a:rPr lang="ru-RU" sz="3500" dirty="0"/>
              <a:t> декрету</a:t>
            </a:r>
            <a:r>
              <a:rPr lang="ru-RU" sz="3500" dirty="0" smtClean="0"/>
              <a:t>?</a:t>
            </a:r>
            <a:endParaRPr lang="ru-RU" sz="35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500" dirty="0"/>
              <a:t>2. З </a:t>
            </a:r>
            <a:r>
              <a:rPr lang="ru-RU" sz="3500" dirty="0" err="1"/>
              <a:t>якою</a:t>
            </a:r>
            <a:r>
              <a:rPr lang="ru-RU" sz="3500" dirty="0"/>
              <a:t> метою </a:t>
            </a:r>
            <a:r>
              <a:rPr lang="ru-RU" sz="3500" dirty="0" err="1"/>
              <a:t>його</a:t>
            </a:r>
            <a:r>
              <a:rPr lang="ru-RU" sz="3500" dirty="0"/>
              <a:t> </a:t>
            </a:r>
            <a:r>
              <a:rPr lang="ru-RU" sz="3500" dirty="0" err="1"/>
              <a:t>було</a:t>
            </a:r>
            <a:r>
              <a:rPr lang="ru-RU" sz="3500" dirty="0"/>
              <a:t> </a:t>
            </a:r>
            <a:r>
              <a:rPr lang="ru-RU" sz="3500" dirty="0" err="1"/>
              <a:t>прийнято</a:t>
            </a:r>
            <a:r>
              <a:rPr lang="ru-RU" sz="3500" dirty="0" smtClean="0"/>
              <a:t>?</a:t>
            </a:r>
            <a:endParaRPr lang="ru-RU" sz="35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500" dirty="0"/>
              <a:t>3. </a:t>
            </a:r>
            <a:r>
              <a:rPr lang="ru-RU" sz="3500" dirty="0" err="1"/>
              <a:t>Чому</a:t>
            </a:r>
            <a:r>
              <a:rPr lang="ru-RU" sz="3500" dirty="0"/>
              <a:t> в </a:t>
            </a:r>
            <a:r>
              <a:rPr lang="ru-RU" sz="3500" dirty="0" err="1"/>
              <a:t>декреті</a:t>
            </a:r>
            <a:r>
              <a:rPr lang="ru-RU" sz="3500" dirty="0"/>
              <a:t> </a:t>
            </a:r>
            <a:r>
              <a:rPr lang="ru-RU" sz="3500" dirty="0" err="1"/>
              <a:t>міститься</a:t>
            </a:r>
            <a:r>
              <a:rPr lang="ru-RU" sz="3500" dirty="0"/>
              <a:t> </a:t>
            </a:r>
            <a:r>
              <a:rPr lang="ru-RU" sz="3500" dirty="0" err="1"/>
              <a:t>пряме</a:t>
            </a:r>
            <a:r>
              <a:rPr lang="ru-RU" sz="3500" dirty="0"/>
              <a:t> </a:t>
            </a:r>
            <a:r>
              <a:rPr lang="ru-RU" sz="3500" dirty="0" err="1"/>
              <a:t>звернення</a:t>
            </a:r>
            <a:r>
              <a:rPr lang="ru-RU" sz="3500" dirty="0"/>
              <a:t> до </a:t>
            </a:r>
            <a:r>
              <a:rPr lang="ru-RU" sz="3500" dirty="0" err="1"/>
              <a:t>населення</a:t>
            </a:r>
            <a:r>
              <a:rPr lang="ru-RU" sz="3500" dirty="0"/>
              <a:t> </a:t>
            </a:r>
            <a:r>
              <a:rPr lang="ru-RU" sz="3500" dirty="0" err="1"/>
              <a:t>найбільших</a:t>
            </a:r>
            <a:r>
              <a:rPr lang="ru-RU" sz="3500" dirty="0"/>
              <a:t> </a:t>
            </a:r>
            <a:r>
              <a:rPr lang="ru-RU" sz="3500" dirty="0" err="1"/>
              <a:t>країн</a:t>
            </a:r>
            <a:r>
              <a:rPr lang="ru-RU" sz="3500" dirty="0"/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</a:t>
            </a:r>
            <a:r>
              <a:rPr lang="ru-RU" dirty="0" err="1"/>
              <a:t>комунізму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00463"/>
            <a:ext cx="91694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052513"/>
            <a:ext cx="1800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250825" y="1477963"/>
            <a:ext cx="64023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«Воєнний комунізм» — внутрішня	 полі­тика радянської Росії, запроваджена	 в	 роки громадянської	 війни	 з метою зосередження всіх	трудових і матеріальних	ресурсів у руках	 держави.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00338" y="2276475"/>
            <a:ext cx="3887787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Причини громадянської війни в Росії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260350"/>
            <a:ext cx="28797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Політика «воєнного комунізму»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7400" y="333375"/>
            <a:ext cx="2592388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Невдоволення середнього селянства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188" y="4292600"/>
            <a:ext cx="3384550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Намагання поміщиків та буржуазії повернути владу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9700" y="4221163"/>
            <a:ext cx="3313113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Не бажання політичних партій іти на угоди і компроміси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я со стрелкой 9"/>
          <p:cNvCxnSpPr>
            <a:stCxn id="4" idx="0"/>
          </p:cNvCxnSpPr>
          <p:nvPr/>
        </p:nvCxnSpPr>
        <p:spPr>
          <a:xfrm flipV="1">
            <a:off x="4643438" y="1412875"/>
            <a:ext cx="1223962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0"/>
          </p:cNvCxnSpPr>
          <p:nvPr/>
        </p:nvCxnSpPr>
        <p:spPr>
          <a:xfrm flipH="1" flipV="1">
            <a:off x="3203575" y="1412875"/>
            <a:ext cx="1439863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>
            <a:off x="3924300" y="3284538"/>
            <a:ext cx="719138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>
            <a:off x="4643438" y="3284538"/>
            <a:ext cx="792162" cy="865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84313"/>
            <a:ext cx="7416800" cy="5278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Причини перемоги </a:t>
            </a:r>
            <a:r>
              <a:rPr lang="ru-RU" sz="3200" dirty="0" err="1"/>
              <a:t>більшовиків</a:t>
            </a:r>
            <a:r>
              <a:rPr lang="ru-RU" sz="3200" dirty="0"/>
              <a:t> у </a:t>
            </a:r>
            <a:r>
              <a:rPr lang="ru-RU" sz="3200" dirty="0" err="1"/>
              <a:t>громадянській</a:t>
            </a:r>
            <a:r>
              <a:rPr lang="ru-RU" sz="3200" dirty="0"/>
              <a:t> </a:t>
            </a:r>
            <a:r>
              <a:rPr lang="ru-RU" sz="3200" dirty="0" err="1" smtClean="0"/>
              <a:t>війні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856662" cy="5616575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прорахунки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противників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селянства, </a:t>
            </a:r>
            <a:r>
              <a:rPr lang="ru-RU" dirty="0" err="1"/>
              <a:t>розкол</a:t>
            </a:r>
            <a:r>
              <a:rPr lang="ru-RU" dirty="0"/>
              <a:t> сил </a:t>
            </a:r>
            <a:r>
              <a:rPr lang="ru-RU" dirty="0" err="1"/>
              <a:t>опозиції</a:t>
            </a:r>
            <a:r>
              <a:rPr lang="ru-RU" dirty="0"/>
              <a:t>, </a:t>
            </a:r>
            <a:r>
              <a:rPr lang="ru-RU" dirty="0" err="1"/>
              <a:t>терор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;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прорахунки</a:t>
            </a:r>
            <a:r>
              <a:rPr lang="ru-RU" dirty="0" smtClean="0"/>
              <a:t> </a:t>
            </a:r>
            <a:r>
              <a:rPr lang="ru-RU" dirty="0" err="1"/>
              <a:t>опозиції</a:t>
            </a:r>
            <a:r>
              <a:rPr lang="ru-RU" dirty="0"/>
              <a:t> в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питанні</a:t>
            </a:r>
            <a:r>
              <a:rPr lang="ru-RU" dirty="0"/>
              <a:t>,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підтримати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;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неузгодженість</a:t>
            </a:r>
            <a:r>
              <a:rPr lang="ru-RU" dirty="0" smtClean="0"/>
              <a:t> </a:t>
            </a:r>
            <a:r>
              <a:rPr lang="ru-RU" dirty="0" err="1"/>
              <a:t>дій</a:t>
            </a:r>
            <a:r>
              <a:rPr lang="ru-RU" dirty="0"/>
              <a:t> сил </a:t>
            </a:r>
            <a:r>
              <a:rPr lang="ru-RU" dirty="0" err="1"/>
              <a:t>опозиції</a:t>
            </a:r>
            <a:r>
              <a:rPr lang="ru-RU" dirty="0"/>
              <a:t>, </a:t>
            </a:r>
            <a:r>
              <a:rPr lang="ru-RU" dirty="0" err="1"/>
              <a:t>амбіційність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,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спиратися</a:t>
            </a:r>
            <a:r>
              <a:rPr lang="ru-RU" dirty="0"/>
              <a:t> на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інтервентів</a:t>
            </a:r>
            <a:r>
              <a:rPr lang="ru-RU" dirty="0"/>
              <a:t>, </a:t>
            </a:r>
            <a:r>
              <a:rPr lang="ru-RU" dirty="0" err="1"/>
              <a:t>вузькість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 smtClean="0"/>
              <a:t>опозиції</a:t>
            </a:r>
            <a:r>
              <a:rPr lang="ru-RU" dirty="0" smtClean="0"/>
              <a:t>;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/>
              <a:t>і</a:t>
            </a:r>
            <a:r>
              <a:rPr lang="ru-RU" dirty="0" err="1" smtClean="0"/>
              <a:t>нтервенція</a:t>
            </a:r>
            <a:r>
              <a:rPr lang="ru-RU" dirty="0" smtClean="0"/>
              <a:t> </a:t>
            </a:r>
            <a:r>
              <a:rPr lang="ru-RU" dirty="0"/>
              <a:t>14 держав дала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більшовикам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патріотичне</a:t>
            </a:r>
            <a:r>
              <a:rPr lang="ru-RU" dirty="0"/>
              <a:t>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;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стратегічно</a:t>
            </a:r>
            <a:r>
              <a:rPr lang="ru-RU" dirty="0" smtClean="0"/>
              <a:t> </a:t>
            </a:r>
            <a:r>
              <a:rPr lang="ru-RU" dirty="0" err="1"/>
              <a:t>вигідне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давало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та </a:t>
            </a:r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служби</a:t>
            </a:r>
            <a:r>
              <a:rPr lang="ru-RU" dirty="0"/>
              <a:t> в </a:t>
            </a:r>
            <a:r>
              <a:rPr lang="ru-RU" dirty="0" err="1"/>
              <a:t>Червоній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офіцерів</a:t>
            </a:r>
            <a:r>
              <a:rPr lang="ru-RU" dirty="0"/>
              <a:t> </a:t>
            </a:r>
            <a:r>
              <a:rPr lang="ru-RU" dirty="0" err="1"/>
              <a:t>царської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з </a:t>
            </a:r>
            <a:r>
              <a:rPr lang="ru-RU" dirty="0" err="1"/>
              <a:t>бойовим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(часто-густо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ставали </a:t>
            </a:r>
            <a:r>
              <a:rPr lang="ru-RU" dirty="0" err="1"/>
              <a:t>заручниками</a:t>
            </a:r>
            <a:r>
              <a:rPr lang="ru-RU" dirty="0" smtClean="0"/>
              <a:t>);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більшовиками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(</a:t>
            </a:r>
            <a:r>
              <a:rPr lang="ru-RU" dirty="0" err="1"/>
              <a:t>політика</a:t>
            </a:r>
            <a:r>
              <a:rPr lang="ru-RU" dirty="0"/>
              <a:t> «</a:t>
            </a:r>
            <a:r>
              <a:rPr lang="ru-RU" dirty="0" err="1"/>
              <a:t>воєнного</a:t>
            </a:r>
            <a:r>
              <a:rPr lang="ru-RU" dirty="0"/>
              <a:t> </a:t>
            </a:r>
            <a:r>
              <a:rPr lang="ru-RU" dirty="0" err="1"/>
              <a:t>комунізма</a:t>
            </a:r>
            <a:r>
              <a:rPr lang="ru-RU" dirty="0"/>
              <a:t>»), </a:t>
            </a:r>
            <a:r>
              <a:rPr lang="ru-RU" dirty="0" err="1"/>
              <a:t>які</a:t>
            </a:r>
            <a:r>
              <a:rPr lang="ru-RU" dirty="0"/>
              <a:t> дали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мобілізувати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;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втома</a:t>
            </a:r>
            <a:r>
              <a:rPr lang="ru-RU" dirty="0" smtClean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безвладдя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байдужість</a:t>
            </a:r>
            <a:r>
              <a:rPr lang="ru-RU" dirty="0"/>
              <a:t> до </a:t>
            </a:r>
            <a:r>
              <a:rPr lang="ru-RU" dirty="0" err="1"/>
              <a:t>подій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,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 та порядку</a:t>
            </a:r>
            <a:r>
              <a:rPr lang="ru-RU" dirty="0" smtClean="0"/>
              <a:t>.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Познайомитися з перебігом російської революції 1917 року та громадянської війни;</a:t>
            </a:r>
          </a:p>
          <a:p>
            <a:pPr algn="just"/>
            <a:r>
              <a:rPr lang="ru-RU" smtClean="0"/>
              <a:t>Вчитися встановлювати причинно – наслідкові зв»язки, визначати причини подій, працювати з документами, робити висновки та узагальнення;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Підсумки громадянської війни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Втрати у грошовому еквіваленті – 50 </a:t>
            </a:r>
            <a:r>
              <a:rPr lang="uk-UA" dirty="0" err="1" smtClean="0"/>
              <a:t>млрд</a:t>
            </a:r>
            <a:r>
              <a:rPr lang="uk-UA" dirty="0" smtClean="0"/>
              <a:t> золотих рублів;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Промислове виробництво в 1920р. становило 14% від рівня 1913р;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Від епідемій, голоду, терору загинуло від 12 до 15 </a:t>
            </a:r>
            <a:r>
              <a:rPr lang="uk-UA" dirty="0" err="1" smtClean="0"/>
              <a:t>млн</a:t>
            </a:r>
            <a:r>
              <a:rPr lang="uk-UA" dirty="0" smtClean="0"/>
              <a:t> чол. Військові втрати становили 800тис.чол.;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Розкол суспільства, знецінення людського життя, формування жорстокості на ґрунті класової ворожнечі.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70852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В чому проявилися ознаки тоталітаризму під час громадянської війни в Росії</a:t>
            </a:r>
            <a:r>
              <a:rPr lang="uk-UA" dirty="0" smtClean="0"/>
              <a:t>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Чи могли народи Російської держави уникнути громадянської війни? Думку </a:t>
            </a:r>
            <a:r>
              <a:rPr lang="uk-UA" dirty="0" err="1"/>
              <a:t>обгрунтуйте</a:t>
            </a:r>
            <a:r>
              <a:rPr lang="uk-UA" dirty="0"/>
              <a:t>?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Російська революція: причини, характер початок.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Падіння монархії.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Росія за Тимчасового уряду.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Прихід до влади більшовиків.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Громадянська війна в Росії.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100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Революція;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Громадянська війна;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Воєнний комунізм;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100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23 </a:t>
            </a:r>
            <a:r>
              <a:rPr lang="ru-RU" dirty="0"/>
              <a:t>лютого 1917 р. </a:t>
            </a:r>
            <a:r>
              <a:rPr lang="ru-RU" dirty="0" smtClean="0"/>
              <a:t>- </a:t>
            </a:r>
            <a:r>
              <a:rPr lang="ru-RU" dirty="0"/>
              <a:t>п</a:t>
            </a:r>
            <a:r>
              <a:rPr lang="ru-RU" dirty="0" smtClean="0"/>
              <a:t>очаток </a:t>
            </a:r>
            <a:r>
              <a:rPr lang="ru-RU" dirty="0" err="1"/>
              <a:t>революції</a:t>
            </a:r>
            <a:r>
              <a:rPr lang="ru-RU" dirty="0"/>
              <a:t> в </a:t>
            </a:r>
            <a:r>
              <a:rPr lang="ru-RU" dirty="0" err="1" smtClean="0"/>
              <a:t>Росії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2 </a:t>
            </a:r>
            <a:r>
              <a:rPr lang="ru-RU" dirty="0" err="1"/>
              <a:t>березня</a:t>
            </a:r>
            <a:r>
              <a:rPr lang="ru-RU" dirty="0"/>
              <a:t> 1917 р. </a:t>
            </a:r>
            <a:r>
              <a:rPr lang="ru-RU" dirty="0" smtClean="0"/>
              <a:t>-  </a:t>
            </a:r>
            <a:r>
              <a:rPr lang="ru-RU" dirty="0" err="1"/>
              <a:t>у</a:t>
            </a:r>
            <a:r>
              <a:rPr lang="ru-RU" dirty="0" err="1" smtClean="0"/>
              <a:t>творення</a:t>
            </a:r>
            <a:r>
              <a:rPr lang="ru-RU" dirty="0" smtClean="0"/>
              <a:t>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smtClean="0"/>
              <a:t>уряду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Серпень</a:t>
            </a:r>
            <a:r>
              <a:rPr lang="ru-RU" dirty="0"/>
              <a:t> 1917 р. </a:t>
            </a:r>
            <a:r>
              <a:rPr lang="ru-RU" dirty="0" smtClean="0"/>
              <a:t>-  </a:t>
            </a:r>
            <a:r>
              <a:rPr lang="ru-RU" dirty="0"/>
              <a:t>з</a:t>
            </a:r>
            <a:r>
              <a:rPr lang="ru-RU" dirty="0" smtClean="0"/>
              <a:t>аколот </a:t>
            </a:r>
            <a:r>
              <a:rPr lang="ru-RU" dirty="0"/>
              <a:t>генерала </a:t>
            </a:r>
            <a:r>
              <a:rPr lang="ru-RU" dirty="0" err="1" smtClean="0"/>
              <a:t>Корнілова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25 </a:t>
            </a:r>
            <a:r>
              <a:rPr lang="ru-RU" dirty="0" err="1"/>
              <a:t>жовтня</a:t>
            </a:r>
            <a:r>
              <a:rPr lang="ru-RU" dirty="0"/>
              <a:t> 1917 р.  </a:t>
            </a:r>
            <a:r>
              <a:rPr lang="ru-RU" dirty="0" err="1"/>
              <a:t>б</a:t>
            </a:r>
            <a:r>
              <a:rPr lang="ru-RU" dirty="0" err="1" smtClean="0"/>
              <a:t>ільшовицький</a:t>
            </a:r>
            <a:r>
              <a:rPr lang="ru-RU" dirty="0" smtClean="0"/>
              <a:t> </a:t>
            </a:r>
            <a:r>
              <a:rPr lang="ru-RU" dirty="0"/>
              <a:t>переворот у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smtClean="0"/>
              <a:t>ІІ-й </a:t>
            </a:r>
            <a:r>
              <a:rPr lang="ru-RU" dirty="0" err="1" smtClean="0"/>
              <a:t>Всеросійський</a:t>
            </a:r>
            <a:r>
              <a:rPr lang="ru-RU" dirty="0" smtClean="0"/>
              <a:t> </a:t>
            </a:r>
            <a:r>
              <a:rPr lang="ru-RU" dirty="0" err="1" smtClean="0"/>
              <a:t>з’їзд</a:t>
            </a:r>
            <a:r>
              <a:rPr lang="ru-RU" dirty="0" smtClean="0"/>
              <a:t> рад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червень 1918 р. — березень </a:t>
            </a:r>
            <a:r>
              <a:rPr lang="uk-UA" dirty="0" smtClean="0"/>
              <a:t>1922 </a:t>
            </a:r>
            <a:r>
              <a:rPr lang="uk-UA" dirty="0"/>
              <a:t>р. — громадянська війна, перемога більшовиків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4708525"/>
          </a:xfrm>
        </p:spPr>
        <p:txBody>
          <a:bodyPr/>
          <a:lstStyle/>
          <a:p>
            <a:r>
              <a:rPr lang="uk-UA" smtClean="0"/>
              <a:t>В чому проявилися ознаки тоталітаризму під час громадянської війни в Росії?</a:t>
            </a:r>
          </a:p>
          <a:p>
            <a:r>
              <a:rPr lang="uk-UA" smtClean="0"/>
              <a:t>Чи могли народи Російської держави уникнути громадянської війни? Думку обгрунтуйте?</a:t>
            </a: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Що таке тоталітаризм?</a:t>
            </a:r>
          </a:p>
          <a:p>
            <a:r>
              <a:rPr lang="uk-UA" smtClean="0"/>
              <a:t>Які основні риси тоталітарної держави?</a:t>
            </a:r>
          </a:p>
          <a:p>
            <a:r>
              <a:rPr lang="uk-UA" smtClean="0"/>
              <a:t>Що таке громадянська війна?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Причини російської революції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288" y="1196975"/>
            <a:ext cx="367188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Поразка революції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1905 – 1907рр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9338" y="1196975"/>
            <a:ext cx="388937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Перша світова війна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2420938"/>
            <a:ext cx="36004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Збереження поміщицького землеволодіння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363" y="2420938"/>
            <a:ext cx="38163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Кризи: політична, економічна, воєнна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288" y="3860800"/>
            <a:ext cx="83534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Криза самодержавної влади +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Распутінщина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313" y="5373688"/>
            <a:ext cx="828040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Лютнева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буржуазно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– демократична революція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979613" y="1989138"/>
            <a:ext cx="144462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019300"/>
            <a:ext cx="219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513" y="3230563"/>
            <a:ext cx="2190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0063" y="3230563"/>
            <a:ext cx="2190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438" y="4724400"/>
            <a:ext cx="219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71775" y="3213100"/>
            <a:ext cx="36004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ЛЮТНЕВА РЕВОЛЮЦІЯ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1917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88913"/>
            <a:ext cx="3887787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Особливості: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Головне питання –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питання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війни і миру;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Надзвичайна швидкість революції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6100" y="188913"/>
            <a:ext cx="4787900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Завдання: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Ліквідація самодержавства;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Демократизація суспільства;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Розв»язання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аграрного питання;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Розв»язання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національного питання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4797425"/>
            <a:ext cx="3455987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Рушійні сили: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робітники;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с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еляни;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с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олдати;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ч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астина інтелігенції та буржуазії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063" y="4797425"/>
            <a:ext cx="30956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Характер: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latin typeface="Courier New" pitchFamily="49" charset="0"/>
                <a:cs typeface="Courier New" pitchFamily="49" charset="0"/>
              </a:rPr>
              <a:t>б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уржуазно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демократична революція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 flipV="1">
            <a:off x="4572000" y="1700213"/>
            <a:ext cx="1944688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0"/>
          </p:cNvCxnSpPr>
          <p:nvPr/>
        </p:nvCxnSpPr>
        <p:spPr>
          <a:xfrm flipH="1" flipV="1">
            <a:off x="2124075" y="1773238"/>
            <a:ext cx="2447925" cy="1439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3779838" y="4076700"/>
            <a:ext cx="792162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</p:cNvCxnSpPr>
          <p:nvPr/>
        </p:nvCxnSpPr>
        <p:spPr>
          <a:xfrm>
            <a:off x="4572000" y="4076700"/>
            <a:ext cx="97155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Періодизація російської </a:t>
            </a:r>
            <a:r>
              <a:rPr lang="uk-UA" dirty="0" smtClean="0"/>
              <a:t>революції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23 лютого — 3 березня 1917 р. — повалення монархії;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березень — липень 1917 р. — двовладдя;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липень — жовтень 1917 р. — революційна криза;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жовтень 1917 р. — червень 1918 р. — встановлення диктатури більшовиків;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червень 1918 р. — березень 1921 р. — громадянська війна, перемога більшовиків.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399</TotalTime>
  <Words>867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52</cp:revision>
  <dcterms:modified xsi:type="dcterms:W3CDTF">2012-04-23T12:35:22Z</dcterms:modified>
</cp:coreProperties>
</file>