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6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754AF6-4078-4A2B-A444-B00C0B09ADE2}" type="datetimeFigureOut">
              <a:rPr lang="ru-RU" smtClean="0"/>
              <a:t>01.10.2012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DEB24F-6B8C-4D1B-AE5E-0FD5F927E842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6572296" cy="107159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“ Дніпропетровщина у роки війни ”</a:t>
            </a:r>
            <a:endParaRPr lang="ru-RU" dirty="0"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72074"/>
            <a:ext cx="2071670" cy="1428736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Виконала:</a:t>
            </a:r>
            <a:br>
              <a:rPr lang="uk-UA" sz="2400" dirty="0" smtClean="0"/>
            </a:br>
            <a:r>
              <a:rPr lang="uk-UA" sz="2400" dirty="0" smtClean="0"/>
              <a:t>учениця 11 класу</a:t>
            </a:r>
            <a:br>
              <a:rPr lang="uk-UA" sz="2400" dirty="0" smtClean="0"/>
            </a:br>
            <a:r>
              <a:rPr lang="uk-UA" sz="2400" dirty="0" smtClean="0"/>
              <a:t>Чорнобаєва</a:t>
            </a:r>
            <a:r>
              <a:rPr lang="uk-UA" sz="2400" dirty="0" smtClean="0"/>
              <a:t> О.</a:t>
            </a:r>
            <a:endParaRPr lang="ru-RU" sz="2400" dirty="0"/>
          </a:p>
        </p:txBody>
      </p:sp>
      <p:pic>
        <p:nvPicPr>
          <p:cNvPr id="4" name="Рисунок 3" descr="1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785926"/>
            <a:ext cx="6572296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329642" cy="564360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briola" pitchFamily="82" charset="0"/>
              </a:rPr>
              <a:t>16 </a:t>
            </a:r>
            <a:r>
              <a:rPr lang="ru-RU" sz="4800" dirty="0" smtClean="0">
                <a:latin typeface="Gabriola" pitchFamily="82" charset="0"/>
              </a:rPr>
              <a:t>липня</a:t>
            </a:r>
            <a:r>
              <a:rPr lang="ru-RU" sz="4800" dirty="0" smtClean="0">
                <a:latin typeface="Gabriola" pitchFamily="82" charset="0"/>
              </a:rPr>
              <a:t> для </a:t>
            </a:r>
            <a:r>
              <a:rPr lang="ru-RU" sz="4800" dirty="0" smtClean="0">
                <a:latin typeface="Gabriola" pitchFamily="82" charset="0"/>
              </a:rPr>
              <a:t>захисту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міста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повітряних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нападів</a:t>
            </a:r>
            <a:r>
              <a:rPr lang="ru-RU" sz="4800" dirty="0" smtClean="0">
                <a:latin typeface="Gabriola" pitchFamily="82" charset="0"/>
              </a:rPr>
              <a:t>, полк ППО (</a:t>
            </a:r>
            <a:r>
              <a:rPr lang="ru-RU" sz="4800" dirty="0" smtClean="0">
                <a:latin typeface="Gabriola" pitchFamily="82" charset="0"/>
              </a:rPr>
              <a:t>протиповітряної</a:t>
            </a:r>
            <a:r>
              <a:rPr lang="ru-RU" sz="4800" dirty="0" smtClean="0">
                <a:latin typeface="Gabriola" pitchFamily="82" charset="0"/>
              </a:rPr>
              <a:t> оборони), </a:t>
            </a:r>
            <a:r>
              <a:rPr lang="ru-RU" sz="4800" dirty="0" smtClean="0">
                <a:latin typeface="Gabriola" pitchFamily="82" charset="0"/>
              </a:rPr>
              <a:t>який</a:t>
            </a:r>
            <a:r>
              <a:rPr lang="ru-RU" sz="4800" dirty="0" smtClean="0">
                <a:latin typeface="Gabriola" pitchFamily="82" charset="0"/>
              </a:rPr>
              <a:t> не </a:t>
            </a:r>
            <a:r>
              <a:rPr lang="ru-RU" sz="4800" dirty="0" smtClean="0">
                <a:latin typeface="Gabriola" pitchFamily="82" charset="0"/>
              </a:rPr>
              <a:t>мав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необхідного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озброєння</a:t>
            </a:r>
            <a:r>
              <a:rPr lang="ru-RU" sz="4800" dirty="0" smtClean="0">
                <a:latin typeface="Gabriola" pitchFamily="82" charset="0"/>
              </a:rPr>
              <a:t>, одержав у </a:t>
            </a:r>
            <a:r>
              <a:rPr lang="ru-RU" sz="4800" dirty="0" smtClean="0">
                <a:latin typeface="Gabriola" pitchFamily="82" charset="0"/>
              </a:rPr>
              <a:t>своє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підпорядкування</a:t>
            </a:r>
            <a:r>
              <a:rPr lang="ru-RU" sz="4800" dirty="0" smtClean="0">
                <a:latin typeface="Gabriola" pitchFamily="82" charset="0"/>
              </a:rPr>
              <a:t> 36 </a:t>
            </a:r>
            <a:r>
              <a:rPr lang="ru-RU" sz="4800" dirty="0" smtClean="0">
                <a:latin typeface="Gabriola" pitchFamily="82" charset="0"/>
              </a:rPr>
              <a:t>зенітних</a:t>
            </a:r>
            <a:r>
              <a:rPr lang="ru-RU" sz="4800" dirty="0" smtClean="0">
                <a:latin typeface="Gabriola" pitchFamily="82" charset="0"/>
              </a:rPr>
              <a:t> установок.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14366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latin typeface="Gabriola" pitchFamily="82" charset="0"/>
              </a:rPr>
              <a:t>14 </a:t>
            </a:r>
            <a:r>
              <a:rPr lang="ru-RU" sz="4400" dirty="0" smtClean="0">
                <a:latin typeface="Gabriola" pitchFamily="82" charset="0"/>
              </a:rPr>
              <a:t>серпня</a:t>
            </a:r>
            <a:r>
              <a:rPr lang="ru-RU" sz="4400" dirty="0" smtClean="0">
                <a:latin typeface="Gabriola" pitchFamily="82" charset="0"/>
              </a:rPr>
              <a:t> 1941 р. </a:t>
            </a:r>
            <a:r>
              <a:rPr lang="ru-RU" sz="4400" dirty="0" smtClean="0">
                <a:latin typeface="Gabriola" pitchFamily="82" charset="0"/>
              </a:rPr>
              <a:t>основна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частина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апарату</a:t>
            </a:r>
            <a:r>
              <a:rPr lang="ru-RU" sz="4400" dirty="0" smtClean="0">
                <a:latin typeface="Gabriola" pitchFamily="82" charset="0"/>
              </a:rPr>
              <a:t> обкому КП(б)У і </a:t>
            </a:r>
            <a:r>
              <a:rPr lang="ru-RU" sz="4400" dirty="0" smtClean="0">
                <a:latin typeface="Gabriola" pitchFamily="82" charset="0"/>
              </a:rPr>
              <a:t>облвиконкому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була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відправлена</a:t>
            </a:r>
            <a:r>
              <a:rPr lang="ru-RU" sz="4400" dirty="0" smtClean="0">
                <a:latin typeface="Gabriola" pitchFamily="82" charset="0"/>
              </a:rPr>
              <a:t> в м. Павлоград, де </a:t>
            </a:r>
            <a:r>
              <a:rPr lang="ru-RU" sz="4400" dirty="0" smtClean="0">
                <a:latin typeface="Gabriola" pitchFamily="82" charset="0"/>
              </a:rPr>
              <a:t>згодом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був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створений</a:t>
            </a:r>
            <a:r>
              <a:rPr lang="ru-RU" sz="4400" dirty="0" smtClean="0">
                <a:latin typeface="Gabriola" pitchFamily="82" charset="0"/>
              </a:rPr>
              <a:t> штаб </a:t>
            </a:r>
            <a:r>
              <a:rPr lang="ru-RU" sz="4400" dirty="0" smtClean="0">
                <a:latin typeface="Gabriola" pitchFamily="82" charset="0"/>
              </a:rPr>
              <a:t>дніпропетровської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обласної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підпільної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організації</a:t>
            </a:r>
            <a:r>
              <a:rPr lang="ru-RU" sz="4400" dirty="0" smtClean="0">
                <a:latin typeface="Gabriola" pitchFamily="82" charset="0"/>
              </a:rPr>
              <a:t> на </a:t>
            </a:r>
            <a:r>
              <a:rPr lang="ru-RU" sz="4400" dirty="0" smtClean="0">
                <a:latin typeface="Gabriola" pitchFamily="82" charset="0"/>
              </a:rPr>
              <a:t>чолі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</a:t>
            </a:r>
            <a:r>
              <a:rPr lang="ru-RU" sz="4400" dirty="0" smtClean="0">
                <a:latin typeface="Gabriola" pitchFamily="82" charset="0"/>
              </a:rPr>
              <a:t> М. І. </a:t>
            </a:r>
            <a:r>
              <a:rPr lang="ru-RU" sz="4400" dirty="0" smtClean="0">
                <a:latin typeface="Gabriola" pitchFamily="82" charset="0"/>
              </a:rPr>
              <a:t>Сташковим</a:t>
            </a:r>
            <a:r>
              <a:rPr lang="ru-RU" sz="4400" dirty="0" smtClean="0">
                <a:latin typeface="Gabriola" pitchFamily="82" charset="0"/>
              </a:rPr>
              <a:t>. Через </a:t>
            </a:r>
            <a:r>
              <a:rPr lang="ru-RU" sz="4400" dirty="0" smtClean="0">
                <a:latin typeface="Gabriola" pitchFamily="82" charset="0"/>
              </a:rPr>
              <a:t>декілька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днів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фашистські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війська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ввійшли</a:t>
            </a:r>
            <a:r>
              <a:rPr lang="ru-RU" sz="4400" dirty="0" smtClean="0">
                <a:latin typeface="Gabriola" pitchFamily="82" charset="0"/>
              </a:rPr>
              <a:t> на </a:t>
            </a:r>
            <a:r>
              <a:rPr lang="ru-RU" sz="4400" dirty="0" smtClean="0">
                <a:latin typeface="Gabriola" pitchFamily="82" charset="0"/>
              </a:rPr>
              <a:t>околиці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міста</a:t>
            </a:r>
            <a:r>
              <a:rPr lang="ru-RU" sz="4400" dirty="0" smtClean="0">
                <a:latin typeface="Gabriola" pitchFamily="82" charset="0"/>
              </a:rPr>
              <a:t>, і 19 </a:t>
            </a:r>
            <a:r>
              <a:rPr lang="ru-RU" sz="4400" dirty="0" smtClean="0">
                <a:latin typeface="Gabriola" pitchFamily="82" charset="0"/>
              </a:rPr>
              <a:t>серпня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відбувся</a:t>
            </a:r>
            <a:r>
              <a:rPr lang="ru-RU" sz="4400" dirty="0" smtClean="0">
                <a:latin typeface="Gabriola" pitchFamily="82" charset="0"/>
              </a:rPr>
              <a:t> перший </a:t>
            </a:r>
            <a:r>
              <a:rPr lang="ru-RU" sz="4400" dirty="0" smtClean="0">
                <a:latin typeface="Gabriola" pitchFamily="82" charset="0"/>
              </a:rPr>
              <a:t>артилерійський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обстріл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Дніпропетровська</a:t>
            </a:r>
            <a:r>
              <a:rPr lang="ru-RU" sz="4400" dirty="0" smtClean="0">
                <a:latin typeface="Gabriola" pitchFamily="82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40903305_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429684" cy="6161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6143668"/>
          </a:xfrm>
        </p:spPr>
        <p:txBody>
          <a:bodyPr/>
          <a:lstStyle/>
          <a:p>
            <a:r>
              <a:rPr lang="ru-RU" sz="5400" dirty="0" smtClean="0">
                <a:latin typeface="Gabriola" pitchFamily="82" charset="0"/>
              </a:rPr>
              <a:t>Для оборони </a:t>
            </a:r>
            <a:r>
              <a:rPr lang="ru-RU" sz="5400" dirty="0" smtClean="0">
                <a:latin typeface="Gabriola" pitchFamily="82" charset="0"/>
              </a:rPr>
              <a:t>з</a:t>
            </a:r>
            <a:r>
              <a:rPr lang="ru-RU" sz="5400" dirty="0" smtClean="0">
                <a:latin typeface="Gabriola" pitchFamily="82" charset="0"/>
              </a:rPr>
              <a:t> заходу і південного заходу силами </a:t>
            </a:r>
            <a:r>
              <a:rPr lang="ru-RU" sz="5400" dirty="0" smtClean="0">
                <a:latin typeface="Gabriola" pitchFamily="82" charset="0"/>
              </a:rPr>
              <a:t>дніпропетровців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місто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було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оточене</a:t>
            </a:r>
            <a:r>
              <a:rPr lang="ru-RU" sz="5400" dirty="0" smtClean="0">
                <a:latin typeface="Gabriola" pitchFamily="82" charset="0"/>
              </a:rPr>
              <a:t> окопами, траншеями, </a:t>
            </a:r>
            <a:r>
              <a:rPr lang="ru-RU" sz="5400" dirty="0" smtClean="0">
                <a:latin typeface="Gabriola" pitchFamily="82" charset="0"/>
              </a:rPr>
              <a:t>дротовими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загородженнями</a:t>
            </a:r>
            <a:r>
              <a:rPr lang="ru-RU" sz="5400" dirty="0" smtClean="0">
                <a:latin typeface="Gabriola" pitchFamily="82" charset="0"/>
              </a:rPr>
              <a:t>, </a:t>
            </a:r>
            <a:r>
              <a:rPr lang="ru-RU" sz="5400" dirty="0" smtClean="0">
                <a:latin typeface="Gabriola" pitchFamily="82" charset="0"/>
              </a:rPr>
              <a:t>протитанковими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ровами</a:t>
            </a:r>
            <a:r>
              <a:rPr lang="ru-RU" sz="5400" dirty="0" smtClean="0">
                <a:latin typeface="Gabriola" pitchFamily="82" charset="0"/>
              </a:rPr>
              <a:t> та </a:t>
            </a:r>
            <a:r>
              <a:rPr lang="ru-RU" sz="5400" dirty="0" smtClean="0">
                <a:latin typeface="Gabriola" pitchFamily="82" charset="0"/>
              </a:rPr>
              <a:t>іншими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оборонними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спорудами</a:t>
            </a:r>
            <a:r>
              <a:rPr lang="ru-RU" sz="5400" dirty="0" smtClean="0">
                <a:latin typeface="Gabriola" pitchFamily="82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3568879_8c32b49edb172b134bd7e70d01b_pr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00042"/>
            <a:ext cx="8413937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043890" cy="592935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briola" pitchFamily="82" charset="0"/>
              </a:rPr>
              <a:t>Дніпропетровський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напрямок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захищала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головним</a:t>
            </a:r>
            <a:r>
              <a:rPr lang="ru-RU" sz="4800" dirty="0" smtClean="0">
                <a:latin typeface="Gabriola" pitchFamily="82" charset="0"/>
              </a:rPr>
              <a:t> чином </a:t>
            </a:r>
            <a:r>
              <a:rPr lang="ru-RU" sz="4800" dirty="0" smtClean="0">
                <a:latin typeface="Gabriola" pitchFamily="82" charset="0"/>
              </a:rPr>
              <a:t>Резервна</a:t>
            </a:r>
            <a:r>
              <a:rPr lang="ru-RU" sz="4800" dirty="0" smtClean="0">
                <a:latin typeface="Gabriola" pitchFamily="82" charset="0"/>
              </a:rPr>
              <a:t> (</a:t>
            </a:r>
            <a:r>
              <a:rPr lang="ru-RU" sz="4800" dirty="0" smtClean="0">
                <a:latin typeface="Gabriola" pitchFamily="82" charset="0"/>
              </a:rPr>
              <a:t>згодом</a:t>
            </a:r>
            <a:r>
              <a:rPr lang="ru-RU" sz="4800" dirty="0" smtClean="0">
                <a:latin typeface="Gabriola" pitchFamily="82" charset="0"/>
              </a:rPr>
              <a:t> 6) </a:t>
            </a:r>
            <a:r>
              <a:rPr lang="ru-RU" sz="4800" dirty="0" smtClean="0">
                <a:latin typeface="Gabriola" pitchFamily="82" charset="0"/>
              </a:rPr>
              <a:t>армія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командуванням</a:t>
            </a:r>
            <a:r>
              <a:rPr lang="ru-RU" sz="4800" dirty="0" smtClean="0">
                <a:latin typeface="Gabriola" pitchFamily="82" charset="0"/>
              </a:rPr>
              <a:t> генерал-лейтенанта Н. Є. </a:t>
            </a:r>
            <a:r>
              <a:rPr lang="ru-RU" sz="4800" dirty="0" smtClean="0">
                <a:latin typeface="Gabriola" pitchFamily="82" charset="0"/>
              </a:rPr>
              <a:t>Чібісова</a:t>
            </a:r>
            <a:r>
              <a:rPr lang="ru-RU" sz="4800" dirty="0" smtClean="0">
                <a:latin typeface="Gabriola" pitchFamily="82" charset="0"/>
              </a:rPr>
              <a:t>. Фронтом </a:t>
            </a:r>
            <a:r>
              <a:rPr lang="ru-RU" sz="4800" dirty="0" smtClean="0">
                <a:latin typeface="Gabriola" pitchFamily="82" charset="0"/>
              </a:rPr>
              <a:t>командував</a:t>
            </a:r>
            <a:r>
              <a:rPr lang="ru-RU" sz="4800" dirty="0" smtClean="0">
                <a:latin typeface="Gabriola" pitchFamily="82" charset="0"/>
              </a:rPr>
              <a:t> генерал </a:t>
            </a:r>
            <a:r>
              <a:rPr lang="ru-RU" sz="4800" dirty="0" smtClean="0">
                <a:latin typeface="Gabriola" pitchFamily="82" charset="0"/>
              </a:rPr>
              <a:t>армії</a:t>
            </a:r>
            <a:r>
              <a:rPr lang="ru-RU" sz="4800" dirty="0" smtClean="0">
                <a:latin typeface="Gabriola" pitchFamily="82" charset="0"/>
              </a:rPr>
              <a:t> І. В. </a:t>
            </a:r>
            <a:r>
              <a:rPr lang="ru-RU" sz="4800" dirty="0" smtClean="0">
                <a:latin typeface="Gabriola" pitchFamily="82" charset="0"/>
              </a:rPr>
              <a:t>Тюленєв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329642" cy="635795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>
                <a:latin typeface="Gabriola" pitchFamily="82" charset="0"/>
              </a:rPr>
              <a:t>Більш</a:t>
            </a:r>
            <a:r>
              <a:rPr lang="ru-RU" sz="4400" dirty="0" smtClean="0">
                <a:latin typeface="Gabriola" pitchFamily="82" charset="0"/>
              </a:rPr>
              <a:t> 2000 </a:t>
            </a:r>
            <a:r>
              <a:rPr lang="ru-RU" sz="4400" dirty="0" smtClean="0">
                <a:latin typeface="Gabriola" pitchFamily="82" charset="0"/>
              </a:rPr>
              <a:t>студентів</a:t>
            </a:r>
            <a:r>
              <a:rPr lang="ru-RU" sz="4400" dirty="0" smtClean="0">
                <a:latin typeface="Gabriola" pitchFamily="82" charset="0"/>
              </a:rPr>
              <a:t> дніпропетровських </a:t>
            </a:r>
            <a:r>
              <a:rPr lang="ru-RU" sz="4400" dirty="0" smtClean="0">
                <a:latin typeface="Gabriola" pitchFamily="82" charset="0"/>
              </a:rPr>
              <a:t>вузів</a:t>
            </a:r>
            <a:r>
              <a:rPr lang="ru-RU" sz="4400" dirty="0" smtClean="0">
                <a:latin typeface="Gabriola" pitchFamily="82" charset="0"/>
              </a:rPr>
              <a:t>, </a:t>
            </a:r>
            <a:r>
              <a:rPr lang="ru-RU" sz="4400" dirty="0" smtClean="0">
                <a:latin typeface="Gabriola" pitchFamily="82" charset="0"/>
              </a:rPr>
              <a:t>що</a:t>
            </a:r>
            <a:r>
              <a:rPr lang="ru-RU" sz="4400" dirty="0" smtClean="0">
                <a:latin typeface="Gabriola" pitchFamily="82" charset="0"/>
              </a:rPr>
              <a:t> стали курсантами </a:t>
            </a:r>
            <a:r>
              <a:rPr lang="ru-RU" sz="4400" dirty="0" smtClean="0">
                <a:latin typeface="Gabriola" pitchFamily="82" charset="0"/>
              </a:rPr>
              <a:t>артилерійського</a:t>
            </a:r>
            <a:r>
              <a:rPr lang="ru-RU" sz="4400" dirty="0" smtClean="0">
                <a:latin typeface="Gabriola" pitchFamily="82" charset="0"/>
              </a:rPr>
              <a:t> училища, взяли участь у </a:t>
            </a:r>
            <a:r>
              <a:rPr lang="ru-RU" sz="4400" dirty="0" smtClean="0">
                <a:latin typeface="Gabriola" pitchFamily="82" charset="0"/>
              </a:rPr>
              <a:t>захисті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свого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міста</a:t>
            </a:r>
            <a:r>
              <a:rPr lang="ru-RU" sz="4400" dirty="0" smtClean="0">
                <a:latin typeface="Gabriola" pitchFamily="82" charset="0"/>
              </a:rPr>
              <a:t>. 20 </a:t>
            </a:r>
            <a:r>
              <a:rPr lang="ru-RU" sz="4400" dirty="0" smtClean="0">
                <a:latin typeface="Gabriola" pitchFamily="82" charset="0"/>
              </a:rPr>
              <a:t>серпня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курсанти-артилеристи</a:t>
            </a:r>
            <a:r>
              <a:rPr lang="ru-RU" sz="4400" dirty="0" smtClean="0">
                <a:latin typeface="Gabriola" pitchFamily="82" charset="0"/>
              </a:rPr>
              <a:t> вступили в </a:t>
            </a:r>
            <a:r>
              <a:rPr lang="ru-RU" sz="4400" dirty="0" smtClean="0">
                <a:latin typeface="Gabriola" pitchFamily="82" charset="0"/>
              </a:rPr>
              <a:t>бій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із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гітлерівцями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й</a:t>
            </a:r>
            <a:r>
              <a:rPr lang="ru-RU" sz="4400" dirty="0" smtClean="0">
                <a:latin typeface="Gabriola" pitchFamily="82" charset="0"/>
              </a:rPr>
              <a:t> обороняли </a:t>
            </a:r>
            <a:r>
              <a:rPr lang="ru-RU" sz="4400" dirty="0" smtClean="0">
                <a:latin typeface="Gabriola" pitchFamily="82" charset="0"/>
              </a:rPr>
              <a:t>місто</a:t>
            </a:r>
            <a:r>
              <a:rPr lang="ru-RU" sz="4400" dirty="0" smtClean="0">
                <a:latin typeface="Gabriola" pitchFamily="82" charset="0"/>
              </a:rPr>
              <a:t> до </a:t>
            </a:r>
            <a:r>
              <a:rPr lang="ru-RU" sz="4400" dirty="0" smtClean="0">
                <a:latin typeface="Gabriola" pitchFamily="82" charset="0"/>
              </a:rPr>
              <a:t>останнього</a:t>
            </a:r>
            <a:r>
              <a:rPr lang="ru-RU" sz="4400" dirty="0" smtClean="0">
                <a:latin typeface="Gabriola" pitchFamily="82" charset="0"/>
              </a:rPr>
              <a:t> дня. </a:t>
            </a:r>
            <a:r>
              <a:rPr lang="ru-RU" sz="4400" dirty="0" smtClean="0">
                <a:latin typeface="Gabriola" pitchFamily="82" charset="0"/>
              </a:rPr>
              <a:t>Багато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хто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з</a:t>
            </a:r>
            <a:r>
              <a:rPr lang="ru-RU" sz="4400" dirty="0" smtClean="0">
                <a:latin typeface="Gabriola" pitchFamily="82" charset="0"/>
              </a:rPr>
              <a:t> них </a:t>
            </a:r>
            <a:r>
              <a:rPr lang="ru-RU" sz="4400" dirty="0" smtClean="0">
                <a:latin typeface="Gabriola" pitchFamily="82" charset="0"/>
              </a:rPr>
              <a:t>загинув</a:t>
            </a:r>
            <a:r>
              <a:rPr lang="ru-RU" sz="4400" dirty="0" smtClean="0">
                <a:latin typeface="Gabriola" pitchFamily="82" charset="0"/>
              </a:rPr>
              <a:t>: так </a:t>
            </a:r>
            <a:r>
              <a:rPr lang="ru-RU" sz="4400" dirty="0" smtClean="0">
                <a:latin typeface="Gabriola" pitchFamily="82" charset="0"/>
              </a:rPr>
              <a:t>із</a:t>
            </a:r>
            <a:r>
              <a:rPr lang="ru-RU" sz="4400" dirty="0" smtClean="0">
                <a:latin typeface="Gabriola" pitchFamily="82" charset="0"/>
              </a:rPr>
              <a:t> 700 </a:t>
            </a:r>
            <a:r>
              <a:rPr lang="ru-RU" sz="4400" dirty="0" smtClean="0">
                <a:latin typeface="Gabriola" pitchFamily="82" charset="0"/>
              </a:rPr>
              <a:t>студентів</a:t>
            </a:r>
            <a:r>
              <a:rPr lang="ru-RU" sz="4400" dirty="0" smtClean="0">
                <a:latin typeface="Gabriola" pitchFamily="82" charset="0"/>
              </a:rPr>
              <a:t> транспортного </a:t>
            </a:r>
            <a:r>
              <a:rPr lang="ru-RU" sz="4400" dirty="0" smtClean="0">
                <a:latin typeface="Gabriola" pitchFamily="82" charset="0"/>
              </a:rPr>
              <a:t>інституту</a:t>
            </a:r>
            <a:r>
              <a:rPr lang="ru-RU" sz="4400" dirty="0" smtClean="0">
                <a:latin typeface="Gabriola" pitchFamily="82" charset="0"/>
              </a:rPr>
              <a:t> для 400 </a:t>
            </a:r>
            <a:r>
              <a:rPr lang="ru-RU" sz="4400" dirty="0" smtClean="0">
                <a:latin typeface="Gabriola" pitchFamily="82" charset="0"/>
              </a:rPr>
              <a:t>це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був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останній</a:t>
            </a:r>
            <a:r>
              <a:rPr lang="ru-RU" sz="4400" dirty="0" smtClean="0">
                <a:latin typeface="Gabriola" pitchFamily="82" charset="0"/>
              </a:rPr>
              <a:t> </a:t>
            </a:r>
            <a:r>
              <a:rPr lang="ru-RU" sz="4400" dirty="0" smtClean="0">
                <a:latin typeface="Gabriola" pitchFamily="82" charset="0"/>
              </a:rPr>
              <a:t>бій</a:t>
            </a:r>
            <a:r>
              <a:rPr lang="ru-RU" sz="4400" dirty="0" smtClean="0">
                <a:latin typeface="Gabriola" pitchFamily="82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3"/>
            <a:ext cx="7858180" cy="2071701"/>
          </a:xfrm>
        </p:spPr>
        <p:txBody>
          <a:bodyPr>
            <a:normAutofit fontScale="92500" lnSpcReduction="20000"/>
          </a:bodyPr>
          <a:lstStyle/>
          <a:p>
            <a:r>
              <a:rPr lang="uk-UA" sz="5400" dirty="0" smtClean="0">
                <a:latin typeface="Gabriola" pitchFamily="82" charset="0"/>
              </a:rPr>
              <a:t>На території Дніпропетровщини тривала жорстока боротьба за рідний край.</a:t>
            </a:r>
            <a:endParaRPr lang="ru-RU" sz="5400" dirty="0">
              <a:latin typeface="Gabriola" pitchFamily="82" charset="0"/>
            </a:endParaRPr>
          </a:p>
        </p:txBody>
      </p:sp>
      <p:pic>
        <p:nvPicPr>
          <p:cNvPr id="4" name="Рисунок 3" descr="war_dnip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908702"/>
            <a:ext cx="4143404" cy="4726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07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428604"/>
            <a:ext cx="3786214" cy="61450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37841"/>
            <a:ext cx="4643438" cy="2762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3214686"/>
            <a:ext cx="4929190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lnSpcReduction="10000"/>
          </a:bodyPr>
          <a:lstStyle/>
          <a:p>
            <a:r>
              <a:rPr lang="ru-RU" sz="5800" dirty="0" smtClean="0">
                <a:latin typeface="Gabriola" pitchFamily="82" charset="0"/>
              </a:rPr>
              <a:t>22 </a:t>
            </a:r>
            <a:r>
              <a:rPr lang="ru-RU" sz="5800" dirty="0" smtClean="0">
                <a:latin typeface="Gabriola" pitchFamily="82" charset="0"/>
              </a:rPr>
              <a:t>червня</a:t>
            </a:r>
            <a:r>
              <a:rPr lang="ru-RU" sz="5800" dirty="0" smtClean="0">
                <a:latin typeface="Gabriola" pitchFamily="82" charset="0"/>
              </a:rPr>
              <a:t> 1941 р. </a:t>
            </a:r>
            <a:r>
              <a:rPr lang="ru-RU" sz="5800" dirty="0" smtClean="0">
                <a:latin typeface="Gabriola" pitchFamily="82" charset="0"/>
              </a:rPr>
              <a:t>німецькі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війська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вторглися</a:t>
            </a:r>
            <a:r>
              <a:rPr lang="ru-RU" sz="5800" dirty="0" smtClean="0">
                <a:latin typeface="Gabriola" pitchFamily="82" charset="0"/>
              </a:rPr>
              <a:t> на </a:t>
            </a:r>
            <a:r>
              <a:rPr lang="ru-RU" sz="5800" dirty="0" smtClean="0">
                <a:latin typeface="Gabriola" pitchFamily="82" charset="0"/>
              </a:rPr>
              <a:t>територію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Радянського</a:t>
            </a:r>
            <a:r>
              <a:rPr lang="ru-RU" sz="5800" dirty="0" smtClean="0">
                <a:latin typeface="Gabriola" pitchFamily="82" charset="0"/>
              </a:rPr>
              <a:t> Союзу</a:t>
            </a:r>
            <a:r>
              <a:rPr lang="ru-RU" sz="5800" dirty="0" smtClean="0">
                <a:latin typeface="Gabriola" pitchFamily="82" charset="0"/>
              </a:rPr>
              <a:t>. </a:t>
            </a:r>
            <a:r>
              <a:rPr lang="ru-RU" sz="5800" dirty="0" smtClean="0">
                <a:latin typeface="Gabriola" pitchFamily="82" charset="0"/>
              </a:rPr>
              <a:t>Війна</a:t>
            </a:r>
            <a:r>
              <a:rPr lang="ru-RU" sz="5800" dirty="0" smtClean="0">
                <a:latin typeface="Gabriola" pitchFamily="82" charset="0"/>
              </a:rPr>
              <a:t>, до </a:t>
            </a:r>
            <a:r>
              <a:rPr lang="ru-RU" sz="5800" dirty="0" smtClean="0">
                <a:latin typeface="Gabriola" pitchFamily="82" charset="0"/>
              </a:rPr>
              <a:t>якої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готувалися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почалась</a:t>
            </a:r>
            <a:r>
              <a:rPr lang="ru-RU" sz="5800" dirty="0" smtClean="0">
                <a:latin typeface="Gabriola" pitchFamily="82" charset="0"/>
              </a:rPr>
              <a:t> </a:t>
            </a:r>
            <a:r>
              <a:rPr lang="ru-RU" sz="5800" dirty="0" smtClean="0">
                <a:latin typeface="Gabriola" pitchFamily="82" charset="0"/>
              </a:rPr>
              <a:t>зненацька</a:t>
            </a:r>
            <a:r>
              <a:rPr lang="ru-RU" sz="5800" dirty="0" smtClean="0">
                <a:latin typeface="Gabriola" pitchFamily="82" charset="0"/>
              </a:rPr>
              <a:t> і </a:t>
            </a:r>
            <a:r>
              <a:rPr lang="ru-RU" sz="5800" dirty="0" smtClean="0">
                <a:latin typeface="Gabriola" pitchFamily="82" charset="0"/>
              </a:rPr>
              <a:t>була</a:t>
            </a:r>
            <a:r>
              <a:rPr lang="ru-RU" sz="5800" dirty="0" smtClean="0">
                <a:latin typeface="Gabriola" pitchFamily="82" charset="0"/>
              </a:rPr>
              <a:t> названа “</a:t>
            </a:r>
            <a:r>
              <a:rPr lang="ru-RU" sz="5800" dirty="0" smtClean="0">
                <a:latin typeface="Gabriola" pitchFamily="82" charset="0"/>
              </a:rPr>
              <a:t>віроломною</a:t>
            </a:r>
            <a:r>
              <a:rPr lang="ru-RU" sz="5800" dirty="0" smtClean="0">
                <a:latin typeface="Gabriola" pitchFamily="82" charset="0"/>
              </a:rPr>
              <a:t>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358246" cy="5929354"/>
          </a:xfrm>
        </p:spPr>
        <p:txBody>
          <a:bodyPr/>
          <a:lstStyle/>
          <a:p>
            <a:r>
              <a:rPr lang="ru-RU" sz="4800" dirty="0" smtClean="0">
                <a:latin typeface="Gabriola" pitchFamily="82" charset="0"/>
              </a:rPr>
              <a:t>У боях </a:t>
            </a:r>
            <a:r>
              <a:rPr lang="ru-RU" sz="4800" dirty="0" smtClean="0">
                <a:latin typeface="Gabriola" pitchFamily="82" charset="0"/>
              </a:rPr>
              <a:t>під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Дніпропетровськом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фашисти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втратили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близько</a:t>
            </a:r>
            <a:r>
              <a:rPr lang="ru-RU" sz="4800" dirty="0" smtClean="0">
                <a:latin typeface="Gabriola" pitchFamily="82" charset="0"/>
              </a:rPr>
              <a:t> 99 </a:t>
            </a:r>
            <a:r>
              <a:rPr lang="ru-RU" sz="4800" dirty="0" smtClean="0">
                <a:latin typeface="Gabriola" pitchFamily="82" charset="0"/>
              </a:rPr>
              <a:t>танків</a:t>
            </a:r>
            <a:r>
              <a:rPr lang="ru-RU" sz="4800" dirty="0" smtClean="0">
                <a:latin typeface="Gabriola" pitchFamily="82" charset="0"/>
              </a:rPr>
              <a:t>, 100 автомашин, 60 </a:t>
            </a:r>
            <a:r>
              <a:rPr lang="ru-RU" sz="4800" dirty="0" smtClean="0">
                <a:latin typeface="Gabriola" pitchFamily="82" charset="0"/>
              </a:rPr>
              <a:t>протитанкових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знарядь</a:t>
            </a:r>
            <a:r>
              <a:rPr lang="ru-RU" sz="4800" dirty="0" smtClean="0">
                <a:latin typeface="Gabriola" pitchFamily="82" charset="0"/>
              </a:rPr>
              <a:t>, 10 бронемашин, 50 </a:t>
            </a:r>
            <a:r>
              <a:rPr lang="ru-RU" sz="4800" dirty="0" smtClean="0">
                <a:latin typeface="Gabriola" pitchFamily="82" charset="0"/>
              </a:rPr>
              <a:t>мотоциклів</a:t>
            </a:r>
            <a:r>
              <a:rPr lang="ru-RU" sz="4800" dirty="0" smtClean="0">
                <a:latin typeface="Gabriola" pitchFamily="82" charset="0"/>
              </a:rPr>
              <a:t>, десятки </a:t>
            </a:r>
            <a:r>
              <a:rPr lang="ru-RU" sz="4800" dirty="0" smtClean="0">
                <a:latin typeface="Gabriola" pitchFamily="82" charset="0"/>
              </a:rPr>
              <a:t>мінометів</a:t>
            </a:r>
            <a:r>
              <a:rPr lang="ru-RU" sz="4800" dirty="0" smtClean="0">
                <a:latin typeface="Gabriola" pitchFamily="82" charset="0"/>
              </a:rPr>
              <a:t> і </a:t>
            </a:r>
            <a:r>
              <a:rPr lang="ru-RU" sz="4800" dirty="0" smtClean="0">
                <a:latin typeface="Gabriola" pitchFamily="82" charset="0"/>
              </a:rPr>
              <a:t>кулеметів</a:t>
            </a:r>
            <a:r>
              <a:rPr lang="ru-RU" sz="4800" dirty="0" smtClean="0">
                <a:latin typeface="Gabriola" pitchFamily="82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Gabriola" pitchFamily="82" charset="0"/>
              </a:rPr>
              <a:t>3-го </a:t>
            </a:r>
            <a:r>
              <a:rPr lang="ru-RU" sz="5400" dirty="0" smtClean="0">
                <a:latin typeface="Gabriola" pitchFamily="82" charset="0"/>
              </a:rPr>
              <a:t>Українського</a:t>
            </a:r>
            <a:r>
              <a:rPr lang="ru-RU" sz="5400" dirty="0" smtClean="0">
                <a:latin typeface="Gabriola" pitchFamily="82" charset="0"/>
              </a:rPr>
              <a:t> фронту </a:t>
            </a:r>
            <a:r>
              <a:rPr lang="ru-RU" sz="5400" b="1" dirty="0" smtClean="0">
                <a:latin typeface="Gabriola" pitchFamily="82" charset="0"/>
              </a:rPr>
              <a:t>25 </a:t>
            </a:r>
            <a:r>
              <a:rPr lang="ru-RU" sz="5400" dirty="0" smtClean="0">
                <a:latin typeface="Gabriola" pitchFamily="82" charset="0"/>
              </a:rPr>
              <a:t>жовтня</a:t>
            </a:r>
            <a:r>
              <a:rPr lang="ru-RU" sz="5400" b="1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звільнили</a:t>
            </a:r>
            <a:r>
              <a:rPr lang="ru-RU" sz="5400" b="1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Дніпропетровськ</a:t>
            </a:r>
            <a:r>
              <a:rPr lang="ru-RU" sz="5400" dirty="0" smtClean="0">
                <a:latin typeface="Gabriola" pitchFamily="82" charset="0"/>
              </a:rPr>
              <a:t>. У боях за </a:t>
            </a:r>
            <a:r>
              <a:rPr lang="ru-RU" sz="5400" dirty="0" smtClean="0">
                <a:latin typeface="Gabriola" pitchFamily="82" charset="0"/>
              </a:rPr>
              <a:t>місто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відзначилися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підрозділи</a:t>
            </a:r>
            <a:r>
              <a:rPr lang="ru-RU" sz="5400" dirty="0" smtClean="0">
                <a:latin typeface="Gabriola" pitchFamily="82" charset="0"/>
              </a:rPr>
              <a:t> 39-ої </a:t>
            </a:r>
            <a:r>
              <a:rPr lang="ru-RU" sz="5400" dirty="0" smtClean="0">
                <a:latin typeface="Gabriola" pitchFamily="82" charset="0"/>
              </a:rPr>
              <a:t>гвардійської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стрілецької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дивізії</a:t>
            </a:r>
            <a:r>
              <a:rPr lang="ru-RU" sz="5400" dirty="0" smtClean="0">
                <a:latin typeface="Gabriola" pitchFamily="82" charset="0"/>
              </a:rPr>
              <a:t> 8-ої </a:t>
            </a:r>
            <a:r>
              <a:rPr lang="ru-RU" sz="5400" dirty="0" smtClean="0">
                <a:latin typeface="Gabriola" pitchFamily="82" charset="0"/>
              </a:rPr>
              <a:t>гвардійської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армії</a:t>
            </a:r>
            <a:r>
              <a:rPr lang="ru-RU" sz="5400" dirty="0" smtClean="0">
                <a:latin typeface="Gabriola" pitchFamily="82" charset="0"/>
              </a:rPr>
              <a:t>.</a:t>
            </a:r>
            <a:br>
              <a:rPr lang="ru-RU" sz="5400" dirty="0" smtClean="0">
                <a:latin typeface="Gabriola" pitchFamily="82" charset="0"/>
              </a:rPr>
            </a:br>
            <a:r>
              <a:rPr lang="ru-RU" sz="4800" dirty="0" smtClean="0">
                <a:latin typeface="Gabriola" pitchFamily="82" charset="0"/>
              </a:rPr>
              <a:t> У той же день </a:t>
            </a:r>
            <a:r>
              <a:rPr lang="ru-RU" sz="4800" dirty="0" smtClean="0">
                <a:latin typeface="Gabriola" pitchFamily="82" charset="0"/>
              </a:rPr>
              <a:t>визволено</a:t>
            </a:r>
            <a:r>
              <a:rPr lang="ru-RU" sz="4800" b="1" dirty="0" smtClean="0">
                <a:latin typeface="Gabriola" pitchFamily="82" charset="0"/>
              </a:rPr>
              <a:t> м. </a:t>
            </a:r>
            <a:r>
              <a:rPr lang="ru-RU" sz="4800" b="1" dirty="0" smtClean="0">
                <a:latin typeface="Gabriola" pitchFamily="82" charset="0"/>
              </a:rPr>
              <a:t>Дніпродзержинськ</a:t>
            </a:r>
            <a:r>
              <a:rPr lang="ru-RU" sz="5400" b="1" dirty="0" smtClean="0"/>
              <a:t>.</a:t>
            </a:r>
            <a:r>
              <a:rPr lang="ru-RU" sz="5400" dirty="0" smtClean="0"/>
              <a:t> 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7467600" cy="1714512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 smtClean="0">
                <a:latin typeface="Gabriola" pitchFamily="82" charset="0"/>
              </a:rPr>
              <a:t>Звільнення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Дніпропетровської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області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закінчилося</a:t>
            </a:r>
            <a:r>
              <a:rPr lang="ru-RU" sz="4800" dirty="0" smtClean="0">
                <a:latin typeface="Gabriola" pitchFamily="82" charset="0"/>
              </a:rPr>
              <a:t> в </a:t>
            </a:r>
            <a:r>
              <a:rPr lang="ru-RU" sz="4800" dirty="0" smtClean="0">
                <a:latin typeface="Gabriola" pitchFamily="82" charset="0"/>
              </a:rPr>
              <a:t>районі</a:t>
            </a:r>
            <a:r>
              <a:rPr lang="ru-RU" sz="4800" dirty="0" smtClean="0">
                <a:latin typeface="Gabriola" pitchFamily="82" charset="0"/>
              </a:rPr>
              <a:t> Кривого Рогу і </a:t>
            </a:r>
            <a:r>
              <a:rPr lang="ru-RU" sz="4800" dirty="0" smtClean="0">
                <a:latin typeface="Gabriola" pitchFamily="82" charset="0"/>
              </a:rPr>
              <a:t>Нікополя</a:t>
            </a:r>
            <a:r>
              <a:rPr lang="ru-RU" sz="4800" dirty="0" smtClean="0">
                <a:latin typeface="Gabriola" pitchFamily="82" charset="0"/>
              </a:rPr>
              <a:t> в лютому</a:t>
            </a:r>
            <a:r>
              <a:rPr lang="ru-RU" sz="4800" b="1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1944</a:t>
            </a:r>
            <a:r>
              <a:rPr lang="ru-RU" sz="4800" b="1" dirty="0" smtClean="0">
                <a:latin typeface="Gabriola" pitchFamily="82" charset="0"/>
              </a:rPr>
              <a:t> р</a:t>
            </a:r>
            <a:r>
              <a:rPr lang="ru-RU" sz="4800" dirty="0" smtClean="0">
                <a:latin typeface="Gabriola" pitchFamily="82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1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143116"/>
            <a:ext cx="6715172" cy="4416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1537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>
                <a:latin typeface="Gabriola" pitchFamily="82" charset="0"/>
              </a:rPr>
              <a:t>    Не </a:t>
            </a:r>
            <a:r>
              <a:rPr lang="ru-RU" sz="5400" dirty="0" smtClean="0">
                <a:latin typeface="Gabriola" pitchFamily="82" charset="0"/>
              </a:rPr>
              <a:t>передбачалося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ні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евакуювати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промислові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підприємства</a:t>
            </a:r>
            <a:r>
              <a:rPr lang="ru-RU" sz="5400" dirty="0" smtClean="0">
                <a:latin typeface="Gabriola" pitchFamily="82" charset="0"/>
              </a:rPr>
              <a:t>, </a:t>
            </a:r>
            <a:r>
              <a:rPr lang="ru-RU" sz="5400" dirty="0" smtClean="0">
                <a:latin typeface="Gabriola" pitchFamily="82" charset="0"/>
              </a:rPr>
              <a:t>ні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будувати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оборонні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споруди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навколо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Дніпропетровська</a:t>
            </a:r>
            <a:r>
              <a:rPr lang="ru-RU" sz="5400" dirty="0" smtClean="0">
                <a:latin typeface="Gabriola" pitchFamily="82" charset="0"/>
              </a:rPr>
              <a:t>. 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07223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З перших </a:t>
            </a:r>
            <a:r>
              <a:rPr lang="ru-RU" sz="4800" dirty="0" smtClean="0">
                <a:latin typeface="Gabriola" pitchFamily="82" charset="0"/>
              </a:rPr>
              <a:t>днів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війни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почався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масовий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добровільний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вступ</a:t>
            </a:r>
            <a:r>
              <a:rPr lang="ru-RU" sz="4800" dirty="0" smtClean="0">
                <a:latin typeface="Gabriola" pitchFamily="82" charset="0"/>
              </a:rPr>
              <a:t> у ряди </a:t>
            </a:r>
            <a:r>
              <a:rPr lang="ru-RU" sz="4800" dirty="0" smtClean="0">
                <a:latin typeface="Gabriola" pitchFamily="82" charset="0"/>
              </a:rPr>
              <a:t>Червоної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армії</a:t>
            </a:r>
            <a:r>
              <a:rPr lang="ru-RU" sz="4800" dirty="0" smtClean="0">
                <a:latin typeface="Gabriola" pitchFamily="82" charset="0"/>
              </a:rPr>
              <a:t> і народного </a:t>
            </a:r>
            <a:r>
              <a:rPr lang="ru-RU" sz="4800" dirty="0" smtClean="0">
                <a:latin typeface="Gabriola" pitchFamily="82" charset="0"/>
              </a:rPr>
              <a:t>ополчення</a:t>
            </a:r>
            <a:r>
              <a:rPr lang="ru-RU" sz="4800" dirty="0" smtClean="0">
                <a:latin typeface="Gabriola" pitchFamily="82" charset="0"/>
              </a:rPr>
              <a:t>. На 10 </a:t>
            </a:r>
            <a:r>
              <a:rPr lang="ru-RU" sz="4800" dirty="0" smtClean="0">
                <a:latin typeface="Gabriola" pitchFamily="82" charset="0"/>
              </a:rPr>
              <a:t>липня</a:t>
            </a:r>
            <a:r>
              <a:rPr lang="ru-RU" sz="4800" dirty="0" smtClean="0">
                <a:latin typeface="Gabriola" pitchFamily="82" charset="0"/>
              </a:rPr>
              <a:t> у </a:t>
            </a:r>
            <a:r>
              <a:rPr lang="ru-RU" sz="4800" dirty="0" smtClean="0">
                <a:latin typeface="Gabriola" pitchFamily="82" charset="0"/>
              </a:rPr>
              <a:t>військові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комісаріати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надійшло</a:t>
            </a:r>
            <a:r>
              <a:rPr lang="ru-RU" sz="4800" dirty="0" smtClean="0">
                <a:latin typeface="Gabriola" pitchFamily="82" charset="0"/>
              </a:rPr>
              <a:t> 10175 </a:t>
            </a:r>
            <a:r>
              <a:rPr lang="ru-RU" sz="4800" dirty="0" smtClean="0">
                <a:latin typeface="Gabriola" pitchFamily="82" charset="0"/>
              </a:rPr>
              <a:t>заяв</a:t>
            </a:r>
            <a:r>
              <a:rPr lang="ru-RU" sz="4800" dirty="0" smtClean="0">
                <a:latin typeface="Gabriola" pitchFamily="82" charset="0"/>
              </a:rPr>
              <a:t>. У перші </a:t>
            </a:r>
            <a:r>
              <a:rPr lang="ru-RU" sz="4800" dirty="0" smtClean="0">
                <a:latin typeface="Gabriola" pitchFamily="82" charset="0"/>
              </a:rPr>
              <a:t>тижні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війни</a:t>
            </a:r>
            <a:r>
              <a:rPr lang="ru-RU" sz="4800" dirty="0" smtClean="0">
                <a:latin typeface="Gabriola" pitchFamily="82" charset="0"/>
              </a:rPr>
              <a:t> на </a:t>
            </a:r>
            <a:r>
              <a:rPr lang="ru-RU" sz="4800" dirty="0" smtClean="0">
                <a:latin typeface="Gabriola" pitchFamily="82" charset="0"/>
              </a:rPr>
              <a:t>території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області</a:t>
            </a:r>
            <a:r>
              <a:rPr lang="ru-RU" sz="4800" dirty="0" smtClean="0">
                <a:latin typeface="Gabriola" pitchFamily="82" charset="0"/>
              </a:rPr>
              <a:t> сформовано 5 </a:t>
            </a:r>
            <a:r>
              <a:rPr lang="ru-RU" sz="4800" dirty="0" smtClean="0">
                <a:latin typeface="Gabriola" pitchFamily="82" charset="0"/>
              </a:rPr>
              <a:t>дивізій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об'єднаних</a:t>
            </a:r>
            <a:r>
              <a:rPr lang="ru-RU" sz="4800" dirty="0" smtClean="0">
                <a:latin typeface="Gabriola" pitchFamily="82" charset="0"/>
              </a:rPr>
              <a:t> у корпус, </a:t>
            </a:r>
            <a:r>
              <a:rPr lang="ru-RU" sz="4800" dirty="0" smtClean="0">
                <a:latin typeface="Gabriola" pitchFamily="82" charset="0"/>
              </a:rPr>
              <a:t>який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нараховував</a:t>
            </a:r>
            <a:r>
              <a:rPr lang="ru-RU" sz="4800" dirty="0" smtClean="0">
                <a:latin typeface="Gabriola" pitchFamily="82" charset="0"/>
              </a:rPr>
              <a:t> 50 тис. </a:t>
            </a:r>
            <a:r>
              <a:rPr lang="ru-RU" sz="4800" dirty="0" smtClean="0">
                <a:latin typeface="Gabriola" pitchFamily="82" charset="0"/>
              </a:rPr>
              <a:t>бійців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72704877_4210700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14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143536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Gabriola" pitchFamily="82" charset="0"/>
              </a:rPr>
              <a:t>18 і 19 </a:t>
            </a:r>
            <a:r>
              <a:rPr lang="ru-RU" sz="5400" dirty="0" smtClean="0">
                <a:latin typeface="Gabriola" pitchFamily="82" charset="0"/>
              </a:rPr>
              <a:t>липня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надійшли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директиви</a:t>
            </a:r>
            <a:r>
              <a:rPr lang="ru-RU" sz="5400" dirty="0" smtClean="0">
                <a:latin typeface="Gabriola" pitchFamily="82" charset="0"/>
              </a:rPr>
              <a:t>, </a:t>
            </a:r>
            <a:r>
              <a:rPr lang="ru-RU" sz="5400" dirty="0" smtClean="0">
                <a:latin typeface="Gabriola" pitchFamily="82" charset="0"/>
              </a:rPr>
              <a:t>що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визначали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Дніпропетровську</a:t>
            </a:r>
            <a:r>
              <a:rPr lang="ru-RU" sz="5400" dirty="0" smtClean="0">
                <a:latin typeface="Gabriola" pitchFamily="82" charset="0"/>
              </a:rPr>
              <a:t> область у </a:t>
            </a:r>
            <a:r>
              <a:rPr lang="ru-RU" sz="5400" dirty="0" smtClean="0">
                <a:latin typeface="Gabriola" pitchFamily="82" charset="0"/>
              </a:rPr>
              <a:t>числі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інших</a:t>
            </a:r>
            <a:r>
              <a:rPr lang="ru-RU" sz="5400" dirty="0" smtClean="0">
                <a:latin typeface="Gabriola" pitchFamily="82" charset="0"/>
              </a:rPr>
              <a:t>, </a:t>
            </a:r>
            <a:r>
              <a:rPr lang="ru-RU" sz="5400" dirty="0" smtClean="0">
                <a:latin typeface="Gabriola" pitchFamily="82" charset="0"/>
              </a:rPr>
              <a:t>яким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загрожувала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фашистська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окупація</a:t>
            </a:r>
            <a:r>
              <a:rPr lang="ru-RU" sz="5400" dirty="0" smtClean="0">
                <a:latin typeface="Gabriola" pitchFamily="82" charset="0"/>
              </a:rPr>
              <a:t>.</a:t>
            </a:r>
            <a:br>
              <a:rPr lang="ru-RU" sz="5400" dirty="0" smtClean="0">
                <a:latin typeface="Gabriola" pitchFamily="82" charset="0"/>
              </a:rPr>
            </a:br>
            <a:endParaRPr lang="ru-RU" sz="60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072494" cy="4525963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Gabriola" pitchFamily="82" charset="0"/>
              </a:rPr>
              <a:t>Директиви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також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передбачали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створення</a:t>
            </a:r>
            <a:r>
              <a:rPr lang="ru-RU" sz="5400" dirty="0" smtClean="0">
                <a:latin typeface="Gabriola" pitchFamily="82" charset="0"/>
              </a:rPr>
              <a:t> як на окупованих, так і на прифронтових територіях підпільних партійних організацій, </a:t>
            </a:r>
            <a:r>
              <a:rPr lang="ru-RU" sz="5400" dirty="0" smtClean="0">
                <a:latin typeface="Gabriola" pitchFamily="82" charset="0"/>
              </a:rPr>
              <a:t>партизанських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загонів</a:t>
            </a:r>
            <a:r>
              <a:rPr lang="ru-RU" sz="5400" dirty="0" smtClean="0">
                <a:latin typeface="Gabriola" pitchFamily="82" charset="0"/>
              </a:rPr>
              <a:t> і </a:t>
            </a:r>
            <a:r>
              <a:rPr lang="ru-RU" sz="5400" dirty="0" smtClean="0">
                <a:latin typeface="Gabriola" pitchFamily="82" charset="0"/>
              </a:rPr>
              <a:t>диверсійних</a:t>
            </a:r>
            <a:r>
              <a:rPr lang="ru-RU" sz="5400" dirty="0" smtClean="0">
                <a:latin typeface="Gabriola" pitchFamily="82" charset="0"/>
              </a:rPr>
              <a:t> </a:t>
            </a:r>
            <a:r>
              <a:rPr lang="ru-RU" sz="5400" dirty="0" smtClean="0">
                <a:latin typeface="Gabriola" pitchFamily="82" charset="0"/>
              </a:rPr>
              <a:t>груп</a:t>
            </a:r>
            <a:r>
              <a:rPr lang="ru-RU" sz="5400" dirty="0" smtClean="0">
                <a:latin typeface="Gabriola" pitchFamily="82" charset="0"/>
              </a:rPr>
              <a:t>.</a:t>
            </a:r>
            <a:endParaRPr lang="ru-RU" sz="54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7858180" cy="4525963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6 </a:t>
            </a:r>
            <a:r>
              <a:rPr lang="ru-RU" sz="4800" dirty="0" smtClean="0">
                <a:latin typeface="Gabriola" pitchFamily="82" charset="0"/>
              </a:rPr>
              <a:t>серпня</a:t>
            </a:r>
            <a:r>
              <a:rPr lang="ru-RU" sz="4800" dirty="0" smtClean="0">
                <a:latin typeface="Gabriola" pitchFamily="82" charset="0"/>
              </a:rPr>
              <a:t> 1941 р. </a:t>
            </a:r>
            <a:r>
              <a:rPr lang="ru-RU" sz="4800" dirty="0" smtClean="0">
                <a:latin typeface="Gabriola" pitchFamily="82" charset="0"/>
              </a:rPr>
              <a:t>почалося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відправлення</a:t>
            </a:r>
            <a:r>
              <a:rPr lang="ru-RU" sz="4800" dirty="0" smtClean="0">
                <a:latin typeface="Gabriola" pitchFamily="82" charset="0"/>
              </a:rPr>
              <a:t> в </a:t>
            </a:r>
            <a:r>
              <a:rPr lang="ru-RU" sz="4800" dirty="0" smtClean="0">
                <a:latin typeface="Gabriola" pitchFamily="82" charset="0"/>
              </a:rPr>
              <a:t>східні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райони</a:t>
            </a:r>
            <a:r>
              <a:rPr lang="ru-RU" sz="4800" dirty="0" smtClean="0">
                <a:latin typeface="Gabriola" pitchFamily="82" charset="0"/>
              </a:rPr>
              <a:t> СРСР </a:t>
            </a:r>
            <a:r>
              <a:rPr lang="ru-RU" sz="4800" dirty="0" smtClean="0">
                <a:latin typeface="Gabriola" pitchFamily="82" charset="0"/>
              </a:rPr>
              <a:t>устаткування</a:t>
            </a:r>
            <a:r>
              <a:rPr lang="ru-RU" sz="4800" dirty="0" smtClean="0">
                <a:latin typeface="Gabriola" pitchFamily="82" charset="0"/>
              </a:rPr>
              <a:t> дніпропетровських </a:t>
            </a:r>
            <a:r>
              <a:rPr lang="ru-RU" sz="4800" dirty="0" smtClean="0">
                <a:latin typeface="Gabriola" pitchFamily="82" charset="0"/>
              </a:rPr>
              <a:t>заводів</a:t>
            </a:r>
            <a:r>
              <a:rPr lang="ru-RU" sz="4800" dirty="0" smtClean="0">
                <a:latin typeface="Gabriola" pitchFamily="82" charset="0"/>
              </a:rPr>
              <a:t>. У першу </a:t>
            </a:r>
            <a:r>
              <a:rPr lang="ru-RU" sz="4800" dirty="0" smtClean="0">
                <a:latin typeface="Gabriola" pitchFamily="82" charset="0"/>
              </a:rPr>
              <a:t>чергу</a:t>
            </a:r>
            <a:r>
              <a:rPr lang="ru-RU" sz="4800" dirty="0" smtClean="0">
                <a:latin typeface="Gabriola" pitchFamily="82" charset="0"/>
              </a:rPr>
              <a:t>, </a:t>
            </a:r>
            <a:r>
              <a:rPr lang="ru-RU" sz="4800" dirty="0" smtClean="0">
                <a:latin typeface="Gabriola" pitchFamily="82" charset="0"/>
              </a:rPr>
              <a:t>відправлено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ешелони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верстатами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заводів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ім</a:t>
            </a:r>
            <a:r>
              <a:rPr lang="ru-RU" sz="4800" dirty="0" smtClean="0">
                <a:latin typeface="Gabriola" pitchFamily="82" charset="0"/>
              </a:rPr>
              <a:t>. Г. І. </a:t>
            </a:r>
            <a:r>
              <a:rPr lang="ru-RU" sz="4800" dirty="0" smtClean="0">
                <a:latin typeface="Gabriola" pitchFamily="82" charset="0"/>
              </a:rPr>
              <a:t>Петровського</a:t>
            </a:r>
            <a:r>
              <a:rPr lang="ru-RU" sz="4800" dirty="0" smtClean="0">
                <a:latin typeface="Gabriola" pitchFamily="82" charset="0"/>
              </a:rPr>
              <a:t> та </a:t>
            </a:r>
            <a:r>
              <a:rPr lang="ru-RU" sz="4800" dirty="0" smtClean="0">
                <a:latin typeface="Gabriola" pitchFamily="82" charset="0"/>
              </a:rPr>
              <a:t>ім</a:t>
            </a:r>
            <a:r>
              <a:rPr lang="ru-RU" sz="4800" dirty="0" smtClean="0">
                <a:latin typeface="Gabriola" pitchFamily="82" charset="0"/>
              </a:rPr>
              <a:t>. В. І. </a:t>
            </a:r>
            <a:r>
              <a:rPr lang="ru-RU" sz="4800" dirty="0" smtClean="0">
                <a:latin typeface="Gabriola" pitchFamily="82" charset="0"/>
              </a:rPr>
              <a:t>Леніна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00726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Gabriola" pitchFamily="82" charset="0"/>
              </a:rPr>
              <a:t>Першому</a:t>
            </a:r>
            <a:r>
              <a:rPr lang="ru-RU" sz="4800" dirty="0" smtClean="0">
                <a:latin typeface="Gabriola" pitchFamily="82" charset="0"/>
              </a:rPr>
              <a:t> бомбардуванню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повітря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Дніпропетровськ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було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піддано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b="1" dirty="0" smtClean="0">
                <a:latin typeface="Gabriola" pitchFamily="82" charset="0"/>
              </a:rPr>
              <a:t>9 </a:t>
            </a:r>
            <a:r>
              <a:rPr lang="ru-RU" sz="4800" b="1" dirty="0" smtClean="0">
                <a:latin typeface="Gabriola" pitchFamily="82" charset="0"/>
              </a:rPr>
              <a:t>липня</a:t>
            </a:r>
            <a:r>
              <a:rPr lang="ru-RU" sz="4800" b="1" dirty="0" smtClean="0">
                <a:latin typeface="Gabriola" pitchFamily="82" charset="0"/>
              </a:rPr>
              <a:t> 1941 р</a:t>
            </a:r>
            <a:r>
              <a:rPr lang="ru-RU" sz="4800" dirty="0" smtClean="0">
                <a:latin typeface="Gabriola" pitchFamily="82" charset="0"/>
              </a:rPr>
              <a:t>. </a:t>
            </a:r>
            <a:r>
              <a:rPr lang="ru-RU" sz="4800" dirty="0" smtClean="0">
                <a:latin typeface="Gabriola" pitchFamily="82" charset="0"/>
              </a:rPr>
              <a:t>Наслідком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нальоту</a:t>
            </a:r>
            <a:r>
              <a:rPr lang="ru-RU" sz="4800" dirty="0" smtClean="0">
                <a:latin typeface="Gabriola" pitchFamily="82" charset="0"/>
              </a:rPr>
              <a:t> стало </a:t>
            </a:r>
            <a:r>
              <a:rPr lang="ru-RU" sz="4800" dirty="0" smtClean="0">
                <a:latin typeface="Gabriola" pitchFamily="82" charset="0"/>
              </a:rPr>
              <a:t>виведення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з</a:t>
            </a:r>
            <a:r>
              <a:rPr lang="ru-RU" sz="4800" dirty="0" smtClean="0">
                <a:latin typeface="Gabriola" pitchFamily="82" charset="0"/>
              </a:rPr>
              <a:t> ладу на 10 годин мосту. З </a:t>
            </a:r>
            <a:r>
              <a:rPr lang="ru-RU" sz="4800" dirty="0" smtClean="0">
                <a:latin typeface="Gabriola" pitchFamily="82" charset="0"/>
              </a:rPr>
              <a:t>цього</a:t>
            </a:r>
            <a:r>
              <a:rPr lang="ru-RU" sz="4800" dirty="0" smtClean="0">
                <a:latin typeface="Gabriola" pitchFamily="82" charset="0"/>
              </a:rPr>
              <a:t> дня заходи </a:t>
            </a:r>
            <a:r>
              <a:rPr lang="ru-RU" sz="4800" dirty="0" smtClean="0">
                <a:latin typeface="Gabriola" pitchFamily="82" charset="0"/>
              </a:rPr>
              <a:t>щодо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евакуації</a:t>
            </a:r>
            <a:r>
              <a:rPr lang="ru-RU" sz="4800" dirty="0" smtClean="0">
                <a:latin typeface="Gabriola" pitchFamily="82" charset="0"/>
              </a:rPr>
              <a:t> і все </a:t>
            </a:r>
            <a:r>
              <a:rPr lang="ru-RU" sz="4800" dirty="0" smtClean="0">
                <a:latin typeface="Gabriola" pitchFamily="82" charset="0"/>
              </a:rPr>
              <a:t>життя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міста</a:t>
            </a:r>
            <a:r>
              <a:rPr lang="ru-RU" sz="4800" dirty="0" smtClean="0">
                <a:latin typeface="Gabriola" pitchFamily="82" charset="0"/>
              </a:rPr>
              <a:t> проходили </a:t>
            </a:r>
            <a:r>
              <a:rPr lang="ru-RU" sz="4800" dirty="0" smtClean="0">
                <a:latin typeface="Gabriola" pitchFamily="82" charset="0"/>
              </a:rPr>
              <a:t>під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нальотами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ворожої</a:t>
            </a:r>
            <a:r>
              <a:rPr lang="ru-RU" sz="4800" dirty="0" smtClean="0">
                <a:latin typeface="Gabriola" pitchFamily="82" charset="0"/>
              </a:rPr>
              <a:t> </a:t>
            </a:r>
            <a:r>
              <a:rPr lang="ru-RU" sz="4800" dirty="0" smtClean="0">
                <a:latin typeface="Gabriola" pitchFamily="82" charset="0"/>
              </a:rPr>
              <a:t>авіації</a:t>
            </a:r>
            <a:r>
              <a:rPr lang="ru-RU" sz="4800" dirty="0" smtClean="0">
                <a:latin typeface="Gabriola" pitchFamily="82" charset="0"/>
              </a:rPr>
              <a:t>.</a:t>
            </a:r>
            <a:endParaRPr lang="ru-RU" sz="4800" dirty="0"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</TotalTime>
  <Words>488</Words>
  <Application>Microsoft Office PowerPoint</Application>
  <PresentationFormat>Экран (4:3)</PresentationFormat>
  <Paragraphs>18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“ Дніпропетровщина у роки війни 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Дніпропетровщина у роки війни ”</dc:title>
  <dc:creator>admin</dc:creator>
  <cp:lastModifiedBy>admin</cp:lastModifiedBy>
  <cp:revision>5</cp:revision>
  <dcterms:created xsi:type="dcterms:W3CDTF">2012-10-01T20:15:45Z</dcterms:created>
  <dcterms:modified xsi:type="dcterms:W3CDTF">2012-10-01T21:01:06Z</dcterms:modified>
</cp:coreProperties>
</file>