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7" r:id="rId2"/>
    <p:sldId id="288" r:id="rId3"/>
    <p:sldId id="301" r:id="rId4"/>
    <p:sldId id="295" r:id="rId5"/>
    <p:sldId id="313" r:id="rId6"/>
    <p:sldId id="296" r:id="rId7"/>
    <p:sldId id="297" r:id="rId8"/>
    <p:sldId id="298" r:id="rId9"/>
    <p:sldId id="302" r:id="rId10"/>
    <p:sldId id="299" r:id="rId11"/>
    <p:sldId id="310" r:id="rId12"/>
    <p:sldId id="317" r:id="rId13"/>
    <p:sldId id="303" r:id="rId14"/>
    <p:sldId id="315" r:id="rId15"/>
    <p:sldId id="318" r:id="rId16"/>
    <p:sldId id="306" r:id="rId17"/>
    <p:sldId id="309" r:id="rId18"/>
    <p:sldId id="319" r:id="rId19"/>
    <p:sldId id="307" r:id="rId20"/>
    <p:sldId id="308" r:id="rId21"/>
    <p:sldId id="322" r:id="rId22"/>
    <p:sldId id="320" r:id="rId23"/>
    <p:sldId id="316" r:id="rId24"/>
    <p:sldId id="266" r:id="rId25"/>
    <p:sldId id="279" r:id="rId26"/>
    <p:sldId id="275" r:id="rId27"/>
    <p:sldId id="280" r:id="rId28"/>
    <p:sldId id="278" r:id="rId29"/>
    <p:sldId id="292" r:id="rId30"/>
    <p:sldId id="293" r:id="rId31"/>
    <p:sldId id="32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CC"/>
    <a:srgbClr val="003366"/>
    <a:srgbClr val="0D831B"/>
    <a:srgbClr val="000066"/>
    <a:srgbClr val="660066"/>
    <a:srgbClr val="464F17"/>
    <a:srgbClr val="4D4D4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22" autoAdjust="0"/>
  </p:normalViewPr>
  <p:slideViewPr>
    <p:cSldViewPr>
      <p:cViewPr>
        <p:scale>
          <a:sx n="70" d="100"/>
          <a:sy n="70" d="100"/>
        </p:scale>
        <p:origin x="-50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EAA8-236C-4D72-85FE-8F8C6B0DBF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A6C1-6860-4A48-BFF8-BBBFF56546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5940-57BD-46DE-A5AB-109C3DA01E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44B5-078F-4A7D-9358-CFB12AD407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1822-7C83-4CDD-9434-D8E30409AF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F99C-89F1-4B28-B967-B7021BB7A7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932A-E732-49A4-8FF0-F90C79AACF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B72A-16E5-46F8-8C48-B7C7C33F97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6944-4659-4D4A-B1FA-A81EB0AA25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A190-C764-4F06-917C-AF68891A2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8F7D-AB95-43A0-AC9C-C28980645D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AEEA-FBBA-4793-9D00-9C6B64FA52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91ECD93-55DD-4EFB-8376-702BC11B69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46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1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hyperlink" Target="http://www.ionb.ru/prj/gogol/resources/g3/il15.jpg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51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5" Type="http://schemas.openxmlformats.org/officeDocument/2006/relationships/hyperlink" Target="http://www.ionb.ru/prj/gogol/resources/g3/il26.jpg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http://gogol.lit-info.ru/images/mesta/sorochinc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http://gogol.lit-info.ru/images/people/gogol_v_a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gogol.lit-info.ru/images/people/gogol_m_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ogol_pic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49275"/>
            <a:ext cx="665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0" y="5373688"/>
            <a:ext cx="4392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i="1">
                <a:cs typeface="Arial" charset="0"/>
              </a:rPr>
              <a:t>«</a:t>
            </a:r>
            <a:r>
              <a:rPr lang="ru-RU" b="1" i="1"/>
              <a:t>Блестит вдали какой-то луч спасенья: святое слово ЛЮБОВЬ</a:t>
            </a:r>
            <a:r>
              <a:rPr lang="en-US" b="1" i="1">
                <a:cs typeface="Arial" charset="0"/>
              </a:rPr>
              <a:t>»</a:t>
            </a:r>
            <a:r>
              <a:rPr lang="ru-RU" b="1" i="1"/>
              <a:t>.</a:t>
            </a:r>
          </a:p>
          <a:p>
            <a:r>
              <a:rPr lang="ru-RU"/>
              <a:t>                                                                                                                </a:t>
            </a:r>
          </a:p>
          <a:p>
            <a:r>
              <a:rPr lang="ru-RU"/>
              <a:t>                                                </a:t>
            </a:r>
            <a:r>
              <a:rPr lang="ru-RU" i="1"/>
              <a:t>Н.Гоголь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4365625"/>
            <a:ext cx="4464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 b="1" i="1">
                <a:cs typeface="Arial" charset="0"/>
              </a:rPr>
              <a:t>«</a:t>
            </a:r>
            <a:r>
              <a:rPr lang="ru-RU" sz="1600" b="1" i="1"/>
              <a:t>Я почитаюсь загадкою для всех,</a:t>
            </a:r>
            <a:br>
              <a:rPr lang="ru-RU" sz="1600" b="1" i="1"/>
            </a:br>
            <a:r>
              <a:rPr lang="ru-RU" sz="1600" b="1" i="1"/>
              <a:t>никто не разгадает меня совершенно</a:t>
            </a:r>
            <a:r>
              <a:rPr lang="en-US" sz="1600" b="1" i="1">
                <a:cs typeface="Arial" charset="0"/>
              </a:rPr>
              <a:t>»</a:t>
            </a:r>
            <a:r>
              <a:rPr lang="ru-RU" sz="1600" b="1" i="1"/>
              <a:t>.</a:t>
            </a:r>
            <a:br>
              <a:rPr lang="ru-RU" sz="1600" b="1" i="1"/>
            </a:br>
            <a:r>
              <a:rPr lang="en-US" sz="1600" b="1" i="1"/>
              <a:t>                                                        </a:t>
            </a:r>
            <a:r>
              <a:rPr lang="ru-RU" sz="1600" i="1">
                <a:latin typeface="Arial Black" pitchFamily="34" charset="0"/>
              </a:rPr>
              <a:t>Н.Гоголь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827088" y="2492375"/>
            <a:ext cx="7477125" cy="1143000"/>
          </a:xfrm>
        </p:spPr>
        <p:txBody>
          <a:bodyPr/>
          <a:lstStyle/>
          <a:p>
            <a:pPr algn="ctr" eaLnBrk="1" hangingPunct="1"/>
            <a:r>
              <a:rPr lang="uk-UA" sz="4600" b="1" i="1" dirty="0" smtClean="0">
                <a:solidFill>
                  <a:srgbClr val="464F17"/>
                </a:solidFill>
                <a:latin typeface="Times New Roman" pitchFamily="18" charset="0"/>
              </a:rPr>
              <a:t>Микола  Васильович Гоголь </a:t>
            </a:r>
            <a:br>
              <a:rPr lang="uk-UA" sz="4600" b="1" i="1" dirty="0" smtClean="0">
                <a:solidFill>
                  <a:srgbClr val="464F17"/>
                </a:solidFill>
                <a:latin typeface="Times New Roman" pitchFamily="18" charset="0"/>
              </a:rPr>
            </a:br>
            <a:endParaRPr lang="ru-RU" sz="4600" dirty="0" smtClean="0">
              <a:solidFill>
                <a:srgbClr val="464F17"/>
              </a:solidFill>
              <a:latin typeface="Times New Roman" pitchFamily="18" charset="0"/>
            </a:endParaRPr>
          </a:p>
        </p:txBody>
      </p:sp>
      <p:pic>
        <p:nvPicPr>
          <p:cNvPr id="3086" name="Picture 14" descr="gogol_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05263"/>
            <a:ext cx="317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44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464F17"/>
                </a:solidFill>
              </a:rPr>
              <a:t>Ніжин. Гімназія вищих наук</a:t>
            </a:r>
            <a:r>
              <a:rPr lang="ru-RU" smtClean="0"/>
              <a:t> </a:t>
            </a:r>
          </a:p>
        </p:txBody>
      </p:sp>
      <p:pic>
        <p:nvPicPr>
          <p:cNvPr id="24578" name="Picture 4" descr="Нежин. Гимназия высших нау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268413"/>
            <a:ext cx="5795963" cy="4679950"/>
          </a:xfrm>
        </p:spPr>
      </p:pic>
    </p:spTree>
    <p:custDataLst>
      <p:tags r:id="rId1"/>
    </p:custDataLst>
  </p:cSld>
  <p:clrMapOvr>
    <a:masterClrMapping/>
  </p:clrMapOvr>
  <p:transition spd="med" advTm="525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54324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227763" y="54530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Переправа Гоголя через Дніпро</a:t>
            </a:r>
            <a:endParaRPr lang="ru-RU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400" b="1" smtClean="0">
                <a:solidFill>
                  <a:srgbClr val="464F17"/>
                </a:solidFill>
              </a:rPr>
              <a:t>Подорож Україною</a:t>
            </a:r>
            <a:endParaRPr lang="ru-RU" sz="4400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734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r>
              <a:rPr lang="ru-RU" sz="2400" b="1" dirty="0" smtClean="0"/>
              <a:t>Гоголь одним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перших </a:t>
            </a:r>
            <a:r>
              <a:rPr lang="ru-RU" sz="2400" b="1" dirty="0" err="1" smtClean="0"/>
              <a:t>мав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намір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створити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концептуальну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історію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передовсім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Запорозьку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січ</a:t>
            </a:r>
            <a:r>
              <a:rPr lang="ru-RU" sz="2400" dirty="0" smtClean="0"/>
              <a:t>, </a:t>
            </a:r>
            <a:r>
              <a:rPr lang="ru-RU" sz="2400" dirty="0" err="1" smtClean="0"/>
              <a:t>героїчні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звитяги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козацтва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плекає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стане </a:t>
            </a:r>
            <a:r>
              <a:rPr lang="ru-RU" sz="2400" dirty="0" err="1" smtClean="0"/>
              <a:t>викладати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Київському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, створить </a:t>
            </a:r>
            <a:r>
              <a:rPr lang="ru-RU" sz="2400" dirty="0" err="1" smtClean="0"/>
              <a:t>об’ємну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. 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унікальність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історика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полягала</a:t>
            </a:r>
            <a:r>
              <a:rPr lang="ru-RU" sz="2400" b="1" dirty="0" smtClean="0"/>
              <a:t> в тому,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хист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розповідати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історичні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 smtClean="0"/>
              <a:t> в образах </a:t>
            </a:r>
            <a:r>
              <a:rPr lang="ru-RU" sz="2400" b="1" dirty="0" err="1" smtClean="0"/>
              <a:t>простої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нібито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сучасника</a:t>
            </a:r>
            <a:r>
              <a:rPr lang="ru-RU" sz="2400" dirty="0" smtClean="0"/>
              <a:t> тих далеких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. 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творах</a:t>
            </a:r>
            <a:r>
              <a:rPr lang="ru-RU" sz="2400" b="1" dirty="0" smtClean="0"/>
              <a:t> Гоголя </a:t>
            </a:r>
            <a:r>
              <a:rPr lang="ru-RU" sz="2400" b="1" dirty="0" err="1" smtClean="0"/>
              <a:t>козаччина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вперше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постає</a:t>
            </a:r>
            <a:r>
              <a:rPr lang="ru-RU" sz="2400" b="1" dirty="0" smtClean="0"/>
              <a:t> не в </a:t>
            </a:r>
            <a:r>
              <a:rPr lang="ru-RU" sz="2400" b="1" dirty="0" err="1" smtClean="0"/>
              <a:t>міфах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легендах, а у </a:t>
            </a:r>
            <a:r>
              <a:rPr lang="ru-RU" sz="2400" b="1" dirty="0" err="1" smtClean="0"/>
              <a:t>такій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інтерпретації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сприймається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наближена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реальність</a:t>
            </a:r>
            <a:r>
              <a:rPr lang="ru-RU" sz="2400" b="1" dirty="0" smtClean="0"/>
              <a:t>. </a:t>
            </a:r>
            <a:r>
              <a:rPr lang="ru-RU" sz="2400" dirty="0" err="1" smtClean="0"/>
              <a:t>Молодий</a:t>
            </a:r>
            <a:r>
              <a:rPr lang="ru-RU" sz="2400" dirty="0" smtClean="0"/>
              <a:t> Гоголь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викладати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кафедрі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Санкт-Петербурзькому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проводить три </a:t>
            </a:r>
            <a:r>
              <a:rPr lang="ru-RU" sz="2400" dirty="0" err="1" smtClean="0"/>
              <a:t>блискучих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вистачило</a:t>
            </a:r>
            <a:r>
              <a:rPr lang="ru-RU" sz="2400" dirty="0" smtClean="0"/>
              <a:t> </a:t>
            </a:r>
            <a:r>
              <a:rPr lang="ru-RU" sz="2400" dirty="0" err="1" smtClean="0"/>
              <a:t>аби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хист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говорити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Петербурзі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 eaLnBrk="1" hangingPunct="1"/>
            <a:r>
              <a:rPr lang="uk-UA" sz="3800" b="1" smtClean="0">
                <a:solidFill>
                  <a:srgbClr val="464F17"/>
                </a:solidFill>
              </a:rPr>
              <a:t>САНКТ-ПЕТЕРБУРГ </a:t>
            </a:r>
            <a:endParaRPr lang="ru-RU" sz="3800" b="1" smtClean="0">
              <a:solidFill>
                <a:srgbClr val="464F17"/>
              </a:solidFill>
            </a:endParaRPr>
          </a:p>
        </p:txBody>
      </p:sp>
      <p:pic>
        <p:nvPicPr>
          <p:cNvPr id="123908" name="Picture 4" descr="il16_smal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052513"/>
            <a:ext cx="4129088" cy="3600450"/>
          </a:xfrm>
        </p:spPr>
      </p:pic>
      <p:pic>
        <p:nvPicPr>
          <p:cNvPr id="123909" name="Picture 5" descr="il15_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052513"/>
            <a:ext cx="36353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672013" y="4941888"/>
            <a:ext cx="4471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Будинок каретника Іохіма на Великій Міщанській вулиці в Петербурзі, де жив М.В. Гоголь в 1829 р. Автолітографія Е.Бернштейна. 1951. 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79388" y="4941888"/>
            <a:ext cx="454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Департамент наділів у Петербурзі, де служив Гоголь у 1830-1831 р.р. Гравюра. 1834. </a:t>
            </a:r>
          </a:p>
        </p:txBody>
      </p:sp>
    </p:spTree>
    <p:custDataLst>
      <p:tags r:id="rId1"/>
    </p:custDataLst>
  </p:cSld>
  <p:clrMapOvr>
    <a:masterClrMapping/>
  </p:clrMapOvr>
  <p:transition spd="med" advTm="101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Портрет работы Горюнова. 1835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65175"/>
            <a:ext cx="24844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71550" y="4868863"/>
            <a:ext cx="241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Портрет роботи Горюнова.</a:t>
            </a:r>
            <a:r>
              <a:rPr lang="ru-RU" sz="1400" b="1"/>
              <a:t> 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692150"/>
            <a:ext cx="4824412" cy="5002213"/>
          </a:xfrm>
        </p:spPr>
        <p:txBody>
          <a:bodyPr/>
          <a:lstStyle/>
          <a:p>
            <a:pPr eaLnBrk="1" hangingPunct="1"/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</a:t>
            </a:r>
            <a:b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                          Н.В.Гоголь</a:t>
            </a:r>
            <a:r>
              <a:rPr lang="ru-RU" sz="2900" smtClean="0"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Tm="116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70277"/>
          </a:xfrm>
        </p:spPr>
        <p:txBody>
          <a:bodyPr/>
          <a:lstStyle/>
          <a:p>
            <a:r>
              <a:rPr lang="ru-RU" b="1" dirty="0" err="1" smtClean="0"/>
              <a:t>Миколу</a:t>
            </a:r>
            <a:r>
              <a:rPr lang="ru-RU" b="1" dirty="0" smtClean="0"/>
              <a:t> Гоголя </a:t>
            </a:r>
            <a:r>
              <a:rPr lang="ru-RU" b="1" dirty="0" err="1" smtClean="0"/>
              <a:t>вирізняла</a:t>
            </a:r>
            <a:r>
              <a:rPr lang="ru-RU" b="1" dirty="0" smtClean="0"/>
              <a:t> феноменальна </a:t>
            </a:r>
            <a:r>
              <a:rPr lang="ru-RU" b="1" dirty="0" err="1" smtClean="0"/>
              <a:t>пам'ять</a:t>
            </a:r>
            <a:r>
              <a:rPr lang="ru-RU" b="1" dirty="0" smtClean="0"/>
              <a:t>. </a:t>
            </a:r>
            <a:r>
              <a:rPr lang="ru-RU" dirty="0" err="1" smtClean="0"/>
              <a:t>Жодна</a:t>
            </a:r>
            <a:r>
              <a:rPr lang="ru-RU" dirty="0" smtClean="0"/>
              <a:t> деталь, </a:t>
            </a:r>
            <a:r>
              <a:rPr lang="ru-RU" dirty="0" err="1" smtClean="0"/>
              <a:t>жодна</a:t>
            </a:r>
            <a:r>
              <a:rPr lang="ru-RU" dirty="0" smtClean="0"/>
              <a:t>, 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, </a:t>
            </a:r>
            <a:r>
              <a:rPr lang="ru-RU" dirty="0" err="1" smtClean="0"/>
              <a:t>неважлива</a:t>
            </a:r>
            <a:r>
              <a:rPr lang="ru-RU" dirty="0" smtClean="0"/>
              <a:t> </a:t>
            </a:r>
            <a:r>
              <a:rPr lang="ru-RU" dirty="0" err="1" smtClean="0"/>
              <a:t>дрібниця</a:t>
            </a:r>
            <a:r>
              <a:rPr lang="ru-RU" dirty="0" smtClean="0"/>
              <a:t> не проходила поза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увагою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 </a:t>
            </a:r>
            <a:r>
              <a:rPr lang="ru-RU" dirty="0" err="1" smtClean="0"/>
              <a:t>зберігала</a:t>
            </a:r>
            <a:r>
              <a:rPr lang="ru-RU" dirty="0" smtClean="0"/>
              <a:t> усе. </a:t>
            </a:r>
            <a:r>
              <a:rPr lang="ru-RU" dirty="0" err="1" smtClean="0"/>
              <a:t>Невипадково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персонаж, </a:t>
            </a:r>
            <a:r>
              <a:rPr lang="ru-RU" dirty="0" err="1" smtClean="0"/>
              <a:t>створений</a:t>
            </a:r>
            <a:r>
              <a:rPr lang="ru-RU" dirty="0" smtClean="0"/>
              <a:t> Гоголем, ставав добре </a:t>
            </a:r>
            <a:r>
              <a:rPr lang="ru-RU" dirty="0" err="1" smtClean="0"/>
              <a:t>пізнаваним</a:t>
            </a:r>
            <a:r>
              <a:rPr lang="ru-RU" dirty="0" smtClean="0"/>
              <a:t> – </a:t>
            </a:r>
            <a:r>
              <a:rPr lang="ru-RU" dirty="0" err="1" smtClean="0"/>
              <a:t>випадок</a:t>
            </a:r>
            <a:r>
              <a:rPr lang="ru-RU" dirty="0" smtClean="0"/>
              <a:t> у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безпрецедентний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сті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341438"/>
            <a:ext cx="49466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Робочий стіл письменника</a:t>
            </a:r>
            <a:endParaRPr lang="ru-RU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65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ГОГОЛЬ ЗА КОРДОНОМ</a:t>
            </a:r>
            <a:endParaRPr lang="ru-RU" b="1" smtClean="0">
              <a:solidFill>
                <a:srgbClr val="464F17"/>
              </a:solidFill>
            </a:endParaRPr>
          </a:p>
        </p:txBody>
      </p:sp>
      <p:pic>
        <p:nvPicPr>
          <p:cNvPr id="133125" name="Picture 5" descr="рим  гог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74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859338" y="5013325"/>
            <a:ext cx="409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М.В. Гоголь з російськими художниками в Римі. 1845 р. 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68313" y="587692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Прибиловський В.А. </a:t>
            </a:r>
            <a:r>
              <a:rPr lang="ru-RU" i="1"/>
              <a:t>М.В. Гоголь у </a:t>
            </a:r>
          </a:p>
          <a:p>
            <a:r>
              <a:rPr lang="ru-RU" i="1"/>
              <a:t>О.О. Іванова в Римі. 1950. </a:t>
            </a:r>
          </a:p>
        </p:txBody>
      </p:sp>
      <p:pic>
        <p:nvPicPr>
          <p:cNvPr id="14338" name="Picture 2" descr="http://www.ionb.ru/prj/gogol/resources/g3/il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428750"/>
            <a:ext cx="35718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69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Миколи</a:t>
            </a:r>
            <a:r>
              <a:rPr lang="ru-RU" b="1" dirty="0" smtClean="0"/>
              <a:t> </a:t>
            </a:r>
            <a:r>
              <a:rPr lang="ru-RU" b="1" dirty="0" err="1" smtClean="0"/>
              <a:t>Васильовича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донині</a:t>
            </a:r>
            <a:r>
              <a:rPr lang="ru-RU" b="1" dirty="0" smtClean="0"/>
              <a:t> </a:t>
            </a:r>
            <a:r>
              <a:rPr lang="ru-RU" b="1" dirty="0" err="1" smtClean="0"/>
              <a:t>оповите</a:t>
            </a:r>
            <a:r>
              <a:rPr lang="ru-RU" b="1" dirty="0" smtClean="0"/>
              <a:t> </a:t>
            </a:r>
            <a:r>
              <a:rPr lang="ru-RU" b="1" dirty="0" err="1" smtClean="0"/>
              <a:t>таємницями</a:t>
            </a:r>
            <a:r>
              <a:rPr lang="ru-RU" b="1" dirty="0" smtClean="0"/>
              <a:t>. 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найзагадковіших</a:t>
            </a:r>
            <a:r>
              <a:rPr lang="ru-RU" dirty="0" smtClean="0"/>
              <a:t> загадок Гоголя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. Два сини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</a:t>
            </a:r>
            <a:r>
              <a:rPr lang="ru-RU" dirty="0" err="1" smtClean="0"/>
              <a:t>Марії</a:t>
            </a:r>
            <a:r>
              <a:rPr lang="ru-RU" dirty="0" smtClean="0"/>
              <a:t> </a:t>
            </a:r>
            <a:r>
              <a:rPr lang="ru-RU" dirty="0" err="1" smtClean="0"/>
              <a:t>Іванівни</a:t>
            </a:r>
            <a:r>
              <a:rPr lang="ru-RU" dirty="0" smtClean="0"/>
              <a:t>, померли </a:t>
            </a:r>
            <a:r>
              <a:rPr lang="ru-RU" dirty="0" err="1" smtClean="0"/>
              <a:t>тільки-но</a:t>
            </a:r>
            <a:r>
              <a:rPr lang="ru-RU" dirty="0" smtClean="0"/>
              <a:t> народились. </a:t>
            </a:r>
            <a:r>
              <a:rPr lang="ru-RU" dirty="0" err="1" smtClean="0"/>
              <a:t>Жінці</a:t>
            </a:r>
            <a:r>
              <a:rPr lang="ru-RU" dirty="0" smtClean="0"/>
              <a:t> </a:t>
            </a:r>
            <a:r>
              <a:rPr lang="ru-RU" dirty="0" err="1" smtClean="0"/>
              <a:t>порадили</a:t>
            </a:r>
            <a:r>
              <a:rPr lang="ru-RU" dirty="0" smtClean="0"/>
              <a:t> </a:t>
            </a:r>
            <a:r>
              <a:rPr lang="ru-RU" dirty="0" err="1" smtClean="0"/>
              <a:t>відвідувати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святого </a:t>
            </a:r>
            <a:r>
              <a:rPr lang="ru-RU" dirty="0" err="1" smtClean="0"/>
              <a:t>Миколая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захисником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розташовувалась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– у </a:t>
            </a:r>
            <a:r>
              <a:rPr lang="ru-RU" dirty="0" err="1" smtClean="0"/>
              <a:t>селі</a:t>
            </a:r>
            <a:r>
              <a:rPr lang="ru-RU" dirty="0" smtClean="0"/>
              <a:t> Диканька; вона </a:t>
            </a:r>
            <a:r>
              <a:rPr lang="ru-RU" dirty="0" err="1" smtClean="0"/>
              <a:t>й</a:t>
            </a:r>
            <a:r>
              <a:rPr lang="ru-RU" dirty="0" smtClean="0"/>
              <a:t> стала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молитов</a:t>
            </a:r>
            <a:r>
              <a:rPr lang="ru-RU" dirty="0" smtClean="0"/>
              <a:t> </a:t>
            </a:r>
            <a:r>
              <a:rPr lang="ru-RU" dirty="0" err="1" smtClean="0"/>
              <a:t>вагітної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адресованих</a:t>
            </a:r>
            <a:r>
              <a:rPr lang="ru-RU" dirty="0" smtClean="0"/>
              <a:t> </a:t>
            </a:r>
            <a:r>
              <a:rPr lang="ru-RU" dirty="0" err="1" smtClean="0"/>
              <a:t>Миколаєві</a:t>
            </a:r>
            <a:r>
              <a:rPr lang="ru-RU" dirty="0" smtClean="0"/>
              <a:t> </a:t>
            </a:r>
            <a:r>
              <a:rPr lang="ru-RU" dirty="0" err="1" smtClean="0"/>
              <a:t>Чудотворцю</a:t>
            </a:r>
            <a:r>
              <a:rPr lang="ru-RU" dirty="0" smtClean="0"/>
              <a:t>. Коли ж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живою,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названо на честь </a:t>
            </a:r>
            <a:r>
              <a:rPr lang="ru-RU" dirty="0" err="1" smtClean="0"/>
              <a:t>цього</a:t>
            </a:r>
            <a:r>
              <a:rPr lang="ru-RU" dirty="0" smtClean="0"/>
              <a:t> святого.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rgbClr val="464F17"/>
                </a:solidFill>
              </a:rPr>
              <a:t>МИКОЛА ВАСИЛЬОВИЧ ВІДВІДУЄ РІДНУ ДОМІВКУ</a:t>
            </a:r>
            <a:endParaRPr lang="ru-RU" sz="3800" b="1" i="1" smtClean="0">
              <a:solidFill>
                <a:srgbClr val="464F17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7088" y="4868863"/>
            <a:ext cx="277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М.В. Гоголь у Яновщині </a:t>
            </a:r>
          </a:p>
        </p:txBody>
      </p:sp>
      <p:pic>
        <p:nvPicPr>
          <p:cNvPr id="128006" name="Picture 6" descr="il51_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484313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572000" y="5661025"/>
            <a:ext cx="399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Марія Іванівна Гоголь. Фотографія. </a:t>
            </a:r>
          </a:p>
        </p:txBody>
      </p:sp>
      <p:pic>
        <p:nvPicPr>
          <p:cNvPr id="128009" name="Picture 9" descr="il26_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205038"/>
            <a:ext cx="39957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731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ogol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3205162" cy="4897438"/>
          </a:xfrm>
        </p:spPr>
        <p:txBody>
          <a:bodyPr/>
          <a:lstStyle/>
          <a:p>
            <a:pPr eaLnBrk="1" hangingPunct="1"/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Микола 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Васильович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Гоголь</a:t>
            </a:r>
            <a:r>
              <a:rPr lang="uk-UA" sz="3800" smtClean="0">
                <a:solidFill>
                  <a:srgbClr val="464F17"/>
                </a:solidFill>
              </a:rPr>
              <a:t/>
            </a:r>
            <a:br>
              <a:rPr lang="uk-UA" sz="3800" smtClean="0">
                <a:solidFill>
                  <a:srgbClr val="464F17"/>
                </a:solidFill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(1809-1852) –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видатний російський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письменник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68313" y="6292850"/>
            <a:ext cx="407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1600" b="1"/>
              <a:t>С.Бондар. Микола Васильович Гоголь</a:t>
            </a:r>
          </a:p>
        </p:txBody>
      </p:sp>
    </p:spTree>
  </p:cSld>
  <p:clrMapOvr>
    <a:masterClrMapping/>
  </p:clrMapOvr>
  <p:transition spd="med" advTm="46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</a:rPr>
              <a:t>Останні роки життя М.Гоголя</a:t>
            </a:r>
            <a:endParaRPr lang="ru-RU" b="1" i="1" smtClean="0">
              <a:solidFill>
                <a:srgbClr val="464F17"/>
              </a:solidFill>
            </a:endParaRPr>
          </a:p>
        </p:txBody>
      </p:sp>
      <p:pic>
        <p:nvPicPr>
          <p:cNvPr id="129030" name="Picture 6" descr="Дом №7 на Никитском бульваре. Здесь Гоголь прожил свои последние пять лет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341438"/>
            <a:ext cx="7058025" cy="4319587"/>
          </a:xfrm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79388" y="5805488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Будинок №7 на Нікітському бульварі. Тут Гоголь прожив свої останні п</a:t>
            </a:r>
            <a:r>
              <a:rPr lang="ru-RU" b="1">
                <a:cs typeface="Arial" charset="0"/>
              </a:rPr>
              <a:t>’</a:t>
            </a:r>
            <a:r>
              <a:rPr lang="ru-RU" b="1">
                <a:cs typeface="Times New Roman" pitchFamily="18" charset="0"/>
              </a:rPr>
              <a:t>ять років </a:t>
            </a:r>
          </a:p>
        </p:txBody>
      </p:sp>
    </p:spTree>
    <p:custDataLst>
      <p:tags r:id="rId1"/>
    </p:custDataLst>
  </p:cSld>
  <p:clrMapOvr>
    <a:masterClrMapping/>
  </p:clrMapOvr>
  <p:transition spd="med" advTm="215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/>
              <a:t>Останні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три-чотири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Гоголя проходили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російського</a:t>
            </a:r>
            <a:r>
              <a:rPr lang="ru-RU" sz="2400" dirty="0" smtClean="0"/>
              <a:t> православного </a:t>
            </a:r>
            <a:r>
              <a:rPr lang="ru-RU" sz="2400" dirty="0" err="1" smtClean="0"/>
              <a:t>протоієр</a:t>
            </a:r>
            <a:r>
              <a:rPr lang="en-US" sz="2400" dirty="0" smtClean="0"/>
              <a:t>e</a:t>
            </a:r>
            <a:r>
              <a:rPr lang="ru-RU" sz="2400" dirty="0" smtClean="0"/>
              <a:t>я,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оч</a:t>
            </a:r>
            <a:r>
              <a:rPr lang="en-US" sz="2400" dirty="0" smtClean="0"/>
              <a:t>e</a:t>
            </a:r>
            <a:r>
              <a:rPr lang="ru-RU" sz="2400" dirty="0" smtClean="0"/>
              <a:t>видно,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схильним</a:t>
            </a:r>
            <a:r>
              <a:rPr lang="ru-RU" sz="2400" dirty="0" smtClean="0"/>
              <a:t> до </a:t>
            </a:r>
            <a:r>
              <a:rPr lang="ru-RU" sz="2400" dirty="0" err="1" smtClean="0"/>
              <a:t>якихось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видінь</a:t>
            </a:r>
            <a:r>
              <a:rPr lang="ru-RU" sz="2400" dirty="0" smtClean="0"/>
              <a:t>. Будучи см</a:t>
            </a:r>
            <a:r>
              <a:rPr lang="en-US" sz="2400" dirty="0" smtClean="0"/>
              <a:t>e</a:t>
            </a:r>
            <a:r>
              <a:rPr lang="ru-RU" sz="2400" dirty="0" err="1" smtClean="0"/>
              <a:t>рт</a:t>
            </a:r>
            <a:r>
              <a:rPr lang="en-US" sz="2400" dirty="0" smtClean="0"/>
              <a:t>e</a:t>
            </a:r>
            <a:r>
              <a:rPr lang="ru-RU" sz="2400" dirty="0" err="1" smtClean="0"/>
              <a:t>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втомл</a:t>
            </a:r>
            <a:r>
              <a:rPr lang="en-US" sz="2400" dirty="0" smtClean="0"/>
              <a:t>e</a:t>
            </a:r>
            <a:r>
              <a:rPr lang="ru-RU" sz="2400" dirty="0" smtClean="0"/>
              <a:t>ним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клювань</a:t>
            </a:r>
            <a:r>
              <a:rPr lang="ru-RU" sz="2400" dirty="0" smtClean="0"/>
              <a:t> "</a:t>
            </a:r>
            <a:r>
              <a:rPr lang="ru-RU" sz="2400" dirty="0" err="1" smtClean="0"/>
              <a:t>критиків</a:t>
            </a:r>
            <a:r>
              <a:rPr lang="ru-RU" sz="2400" dirty="0" smtClean="0"/>
              <a:t>" -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</a:t>
            </a:r>
            <a:r>
              <a:rPr lang="ru-RU" sz="2400" dirty="0" smtClean="0"/>
              <a:t> лаяли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відсутність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позитивних</a:t>
            </a:r>
            <a:r>
              <a:rPr lang="ru-RU" sz="2400" dirty="0" smtClean="0"/>
              <a:t> г</a:t>
            </a:r>
            <a:r>
              <a:rPr lang="en-US" sz="2400" dirty="0" smtClean="0"/>
              <a:t>e</a:t>
            </a:r>
            <a:r>
              <a:rPr lang="ru-RU" sz="2400" dirty="0" err="1" smtClean="0"/>
              <a:t>роїв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(напр. </a:t>
            </a:r>
            <a:r>
              <a:rPr lang="ru-RU" sz="2400" dirty="0" err="1" smtClean="0"/>
              <a:t>Бєлінський</a:t>
            </a:r>
            <a:r>
              <a:rPr lang="ru-RU" sz="2400" dirty="0" smtClean="0"/>
              <a:t>) - за </a:t>
            </a:r>
            <a:r>
              <a:rPr lang="ru-RU" sz="2400" dirty="0" err="1" smtClean="0"/>
              <a:t>н</a:t>
            </a:r>
            <a:r>
              <a:rPr lang="en-US" sz="2400" dirty="0" smtClean="0"/>
              <a:t>e</a:t>
            </a:r>
            <a:r>
              <a:rPr lang="ru-RU" sz="2400" dirty="0" err="1" smtClean="0"/>
              <a:t>достатність</a:t>
            </a:r>
            <a:r>
              <a:rPr lang="ru-RU" sz="2400" dirty="0" smtClean="0"/>
              <a:t> "</a:t>
            </a:r>
            <a:r>
              <a:rPr lang="ru-RU" sz="2400" dirty="0" err="1" smtClean="0"/>
              <a:t>р</a:t>
            </a:r>
            <a:r>
              <a:rPr lang="en-US" sz="2400" dirty="0" smtClean="0"/>
              <a:t>e</a:t>
            </a:r>
            <a:r>
              <a:rPr lang="ru-RU" sz="2400" dirty="0" err="1" smtClean="0"/>
              <a:t>волюційності</a:t>
            </a:r>
            <a:r>
              <a:rPr lang="ru-RU" sz="2400" dirty="0" smtClean="0"/>
              <a:t>," Гоголь спалив </a:t>
            </a:r>
            <a:r>
              <a:rPr lang="ru-RU" sz="2400" dirty="0" err="1" smtClean="0"/>
              <a:t>рукопис</a:t>
            </a:r>
            <a:r>
              <a:rPr lang="ru-RU" sz="2400" dirty="0" smtClean="0"/>
              <a:t> другого тому "М</a:t>
            </a:r>
            <a:r>
              <a:rPr lang="en-US" sz="2400" dirty="0" smtClean="0"/>
              <a:t>e</a:t>
            </a:r>
            <a:r>
              <a:rPr lang="ru-RU" sz="2400" dirty="0" err="1" smtClean="0"/>
              <a:t>ртвих</a:t>
            </a:r>
            <a:r>
              <a:rPr lang="ru-RU" sz="2400" dirty="0" smtClean="0"/>
              <a:t> душ"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занурився</a:t>
            </a:r>
            <a:r>
              <a:rPr lang="ru-RU" sz="2400" dirty="0" smtClean="0"/>
              <a:t> у транс,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відмовлявся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їсти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</a:t>
            </a:r>
            <a:r>
              <a:rPr lang="en-US" sz="2400" dirty="0" smtClean="0"/>
              <a:t>e</a:t>
            </a:r>
            <a:r>
              <a:rPr lang="ru-RU" sz="2400" dirty="0" err="1" smtClean="0"/>
              <a:t>ць-кінц</a:t>
            </a:r>
            <a:r>
              <a:rPr lang="en-US" sz="2400" dirty="0" smtClean="0"/>
              <a:t>e</a:t>
            </a:r>
            <a:r>
              <a:rPr lang="ru-RU" sz="2400" dirty="0" smtClean="0"/>
              <a:t>м заморив с</a:t>
            </a:r>
            <a:r>
              <a:rPr lang="en-US" sz="2400" dirty="0" smtClean="0"/>
              <a:t>e</a:t>
            </a:r>
            <a:r>
              <a:rPr lang="ru-RU" sz="2400" dirty="0" smtClean="0"/>
              <a:t>б</a:t>
            </a:r>
            <a:r>
              <a:rPr lang="en-US" sz="2400" dirty="0" smtClean="0"/>
              <a:t>e </a:t>
            </a:r>
            <a:r>
              <a:rPr lang="ru-RU" sz="2400" dirty="0" err="1" smtClean="0"/>
              <a:t>фізично</a:t>
            </a:r>
            <a:r>
              <a:rPr lang="ru-RU" sz="2400" dirty="0" smtClean="0"/>
              <a:t> голодом.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43 роки.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Гоголь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страждав</a:t>
            </a:r>
            <a:r>
              <a:rPr lang="ru-RU" b="1" dirty="0" smtClean="0"/>
              <a:t> на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фобії</a:t>
            </a:r>
            <a:r>
              <a:rPr lang="ru-RU" b="1" dirty="0" smtClean="0"/>
              <a:t>, 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ставали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,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розлади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фобією</a:t>
            </a:r>
            <a:r>
              <a:rPr lang="ru-RU" dirty="0" smtClean="0"/>
              <a:t> Гоголя </a:t>
            </a:r>
            <a:r>
              <a:rPr lang="ru-RU" dirty="0" err="1" smtClean="0"/>
              <a:t>була</a:t>
            </a:r>
            <a:r>
              <a:rPr lang="ru-RU" dirty="0" smtClean="0"/>
              <a:t> так звана </a:t>
            </a:r>
            <a:r>
              <a:rPr lang="ru-RU" dirty="0" err="1" smtClean="0"/>
              <a:t>тафефобія</a:t>
            </a:r>
            <a:r>
              <a:rPr lang="ru-RU" dirty="0" smtClean="0"/>
              <a:t> – страх бути </a:t>
            </a:r>
            <a:r>
              <a:rPr lang="ru-RU" dirty="0" err="1" smtClean="0"/>
              <a:t>похованим</a:t>
            </a:r>
            <a:r>
              <a:rPr lang="ru-RU" dirty="0" smtClean="0"/>
              <a:t> </a:t>
            </a:r>
            <a:r>
              <a:rPr lang="ru-RU" dirty="0" err="1" smtClean="0"/>
              <a:t>живцем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причини Гоголь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замолоду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складав</a:t>
            </a:r>
            <a:r>
              <a:rPr lang="ru-RU" dirty="0" smtClean="0"/>
              <a:t> </a:t>
            </a:r>
            <a:r>
              <a:rPr lang="ru-RU" dirty="0" err="1" smtClean="0"/>
              <a:t>заповіти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поховання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напевне</a:t>
            </a:r>
            <a:r>
              <a:rPr lang="ru-RU" dirty="0" smtClean="0"/>
              <a:t> </a:t>
            </a:r>
            <a:r>
              <a:rPr lang="ru-RU" dirty="0" err="1" smtClean="0"/>
              <a:t>засвідчено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смерть.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8850" cy="113982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Колишня могила М.В. Гоголя в </a:t>
            </a:r>
            <a:b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</a:br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Свято-Даниловому монастирі у Москві</a:t>
            </a:r>
            <a:r>
              <a:rPr lang="ru-RU" sz="3800" smtClean="0"/>
              <a:t> </a:t>
            </a:r>
          </a:p>
        </p:txBody>
      </p:sp>
      <p:pic>
        <p:nvPicPr>
          <p:cNvPr id="143364" name="Picture 4" descr="Бывшая могила Н.В. Гоголя в Свято-Даниловом монастыре в Москв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095500"/>
            <a:ext cx="4786312" cy="3781425"/>
          </a:xfrm>
        </p:spPr>
      </p:pic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686425" y="3054350"/>
            <a:ext cx="2917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Похорон письменника відбувся при величезному зібранні народу на кладовищі Свято-Данилова монастиря, а в 1931 залишки Гоголя були перезахоронені на Новодєвічьому цвинтарі. </a:t>
            </a:r>
          </a:p>
        </p:txBody>
      </p:sp>
    </p:spTree>
    <p:custDataLst>
      <p:tags r:id="rId1"/>
    </p:custDataLst>
  </p:cSld>
  <p:clrMapOvr>
    <a:masterClrMapping/>
  </p:clrMapOvr>
  <p:transition spd="med" advTm="9938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8313" y="4473575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Ніжин може похвалитися першим у  світі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Миколі Васильовичу Гоголю (1881р.) . Цей  монумент </a:t>
            </a:r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у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важається першим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українським письменникам у світі.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47109" name="Picture 5" descr="здесь учился гоголь"/>
          <p:cNvPicPr>
            <a:picLocks noChangeAspect="1" noChangeArrowheads="1"/>
          </p:cNvPicPr>
          <p:nvPr/>
        </p:nvPicPr>
        <p:blipFill>
          <a:blip r:embed="rId3" cstate="print"/>
          <a:srcRect b="5989"/>
          <a:stretch>
            <a:fillRect/>
          </a:stretch>
        </p:blipFill>
        <p:spPr bwMode="auto">
          <a:xfrm>
            <a:off x="5003800" y="0"/>
            <a:ext cx="35702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Нежин гоголь"/>
          <p:cNvPicPr>
            <a:picLocks noChangeAspect="1" noChangeArrowheads="1"/>
          </p:cNvPicPr>
          <p:nvPr/>
        </p:nvPicPr>
        <p:blipFill>
          <a:blip r:embed="rId4" cstate="print"/>
          <a:srcRect b="5989"/>
          <a:stretch>
            <a:fillRect/>
          </a:stretch>
        </p:blipFill>
        <p:spPr bwMode="auto">
          <a:xfrm>
            <a:off x="1042988" y="0"/>
            <a:ext cx="3708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89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Велики сорочинцы"/>
          <p:cNvPicPr>
            <a:picLocks noChangeAspect="1" noChangeArrowheads="1"/>
          </p:cNvPicPr>
          <p:nvPr/>
        </p:nvPicPr>
        <p:blipFill>
          <a:blip r:embed="rId3" cstate="print"/>
          <a:srcRect b="-6299"/>
          <a:stretch>
            <a:fillRect/>
          </a:stretch>
        </p:blipFill>
        <p:spPr bwMode="auto">
          <a:xfrm>
            <a:off x="3348038" y="1557338"/>
            <a:ext cx="3735387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великие сорочин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9750" y="74136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000" b="1">
              <a:solidFill>
                <a:schemeClr val="tx2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43213" y="5876925"/>
            <a:ext cx="4824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b="1" i="1"/>
              <a:t>28 серпня 1911 року відбулося відкриття пам'ятника М.В.Гоголю у Великих Сорочинцях скульптора І.Я.Гінцбурга.</a:t>
            </a:r>
            <a:r>
              <a:rPr lang="uk-UA" sz="1600" b="1"/>
              <a:t>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5288" y="4146550"/>
            <a:ext cx="2520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>
                <a:solidFill>
                  <a:schemeClr val="bg2"/>
                </a:solidFill>
              </a:rPr>
              <a:t>У 1929 році в будинку, де народився Гоголь, відкрили літературно-меморіальний музей письменника.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27088" y="333375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 i="1">
                <a:solidFill>
                  <a:srgbClr val="464F17"/>
                </a:solidFill>
              </a:rPr>
              <a:t>ПАМ</a:t>
            </a:r>
            <a:r>
              <a:rPr lang="en-US" sz="2900" b="1" i="1">
                <a:solidFill>
                  <a:srgbClr val="464F17"/>
                </a:solidFill>
              </a:rPr>
              <a:t>'</a:t>
            </a:r>
            <a:r>
              <a:rPr lang="ru-RU" sz="2900" b="1" i="1">
                <a:solidFill>
                  <a:srgbClr val="464F17"/>
                </a:solidFill>
              </a:rPr>
              <a:t>ЯТНИКИ ГОГОЛЮ НА БАТЬКІВЩИНІ</a:t>
            </a:r>
            <a:r>
              <a:rPr lang="en-US" sz="2900" b="1" i="1">
                <a:solidFill>
                  <a:srgbClr val="464F17"/>
                </a:solidFill>
              </a:rPr>
              <a:t/>
            </a:r>
            <a:br>
              <a:rPr lang="en-US" sz="2900" b="1" i="1">
                <a:solidFill>
                  <a:srgbClr val="464F17"/>
                </a:solidFill>
              </a:rPr>
            </a:br>
            <a:r>
              <a:rPr lang="uk-UA" sz="4000" b="1" i="1">
                <a:solidFill>
                  <a:srgbClr val="464F17"/>
                </a:solidFill>
                <a:latin typeface="Courier New" pitchFamily="49" charset="0"/>
              </a:rPr>
              <a:t>Великі Сорочинці</a:t>
            </a:r>
            <a:endParaRPr lang="ru-RU" sz="4000" b="1" i="1">
              <a:solidFill>
                <a:srgbClr val="464F17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54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отава гог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876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5373688"/>
            <a:ext cx="774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Бронзова скульптура письменника встановлена на високому постаменті, у правій </a:t>
            </a:r>
            <a:r>
              <a:rPr lang="ru-RU" sz="2400" b="1">
                <a:solidFill>
                  <a:srgbClr val="464F17"/>
                </a:solidFill>
                <a:latin typeface="Times New Roman" pitchFamily="18" charset="0"/>
              </a:rPr>
              <a:t>руці – олівець,</a:t>
            </a:r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 у лівій – записник, на плечі накинутий плащ-крилатка.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284663" y="46529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Скульптор</a:t>
            </a:r>
            <a:r>
              <a:rPr lang="uk-UA" b="1">
                <a:latin typeface="Times New Roman" pitchFamily="18" charset="0"/>
              </a:rPr>
              <a:t> Л.В.Позен, </a:t>
            </a:r>
          </a:p>
          <a:p>
            <a:pPr algn="ctr"/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архітектор В. Пасєчний</a:t>
            </a:r>
            <a:r>
              <a:rPr lang="uk-UA"/>
              <a:t>.</a:t>
            </a:r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4643438" y="260350"/>
            <a:ext cx="266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500563" y="374650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solidFill>
                  <a:srgbClr val="464F17"/>
                </a:solidFill>
                <a:latin typeface="Arial Black" pitchFamily="34" charset="0"/>
              </a:rPr>
              <a:t>Полтава</a:t>
            </a:r>
            <a:endParaRPr lang="ru-RU" sz="4000" i="1">
              <a:solidFill>
                <a:srgbClr val="464F17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890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гоголево памя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12875"/>
            <a:ext cx="58086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700338" y="61182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>
                <a:latin typeface="Times New Roman" pitchFamily="18" charset="0"/>
              </a:rPr>
              <a:t>Бюст М.В.Гоголя</a:t>
            </a:r>
            <a:endParaRPr lang="ru-RU" b="1">
              <a:latin typeface="Times New Roman" pitchFamily="18" charset="0"/>
            </a:endParaRPr>
          </a:p>
          <a:p>
            <a:pPr algn="ctr"/>
            <a:r>
              <a:rPr lang="uk-UA" b="1">
                <a:latin typeface="Times New Roman" pitchFamily="18" charset="0"/>
              </a:rPr>
              <a:t>Автори О.Ковальов і В.Шевченко</a:t>
            </a:r>
            <a:r>
              <a:rPr lang="uk-UA" b="1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84213" y="1628775"/>
            <a:ext cx="19796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У селі Гоголево</a:t>
            </a:r>
          </a:p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Полтавщині,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батьківщині М.В.Гоголя,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нагоди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175-річчя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дня народж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е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ня письменника,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 1 квітня 1984 року, відкрили заповідник-музей.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476375" y="115888"/>
            <a:ext cx="518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>
              <a:solidFill>
                <a:srgbClr val="003366"/>
              </a:solidFill>
              <a:latin typeface="Monotype Corsiva" pitchFamily="66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11188" y="188913"/>
            <a:ext cx="78851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>
                <a:solidFill>
                  <a:srgbClr val="464F17"/>
                </a:solidFill>
              </a:rPr>
              <a:t>Як добре б ви не знали Гоголя, він стане вам ще бли</a:t>
            </a:r>
            <a:r>
              <a:rPr lang="ru-RU" sz="2000" b="1" i="1">
                <a:solidFill>
                  <a:srgbClr val="464F17"/>
                </a:solidFill>
              </a:rPr>
              <a:t>жч</a:t>
            </a:r>
            <a:r>
              <a:rPr lang="uk-UA" sz="2000" b="1" i="1">
                <a:solidFill>
                  <a:srgbClr val="464F17"/>
                </a:solidFill>
              </a:rPr>
              <a:t>им при відвідуванні його рідних заповідних </a:t>
            </a:r>
            <a:r>
              <a:rPr lang="ru-RU" sz="2000" b="1" i="1">
                <a:solidFill>
                  <a:srgbClr val="464F17"/>
                </a:solidFill>
              </a:rPr>
              <a:t>місць</a:t>
            </a:r>
            <a:r>
              <a:rPr lang="uk-UA" sz="2000" b="1" i="1">
                <a:solidFill>
                  <a:srgbClr val="464F17"/>
                </a:solidFill>
              </a:rPr>
              <a:t>. Відчутніше стане, зрозуміліше.</a:t>
            </a:r>
            <a:endParaRPr lang="ru-RU" sz="2000" b="1" i="1">
              <a:solidFill>
                <a:srgbClr val="464F17"/>
              </a:solidFill>
            </a:endParaRPr>
          </a:p>
          <a:p>
            <a:pPr algn="ctr"/>
            <a:r>
              <a:rPr lang="uk-UA" b="1" i="1">
                <a:solidFill>
                  <a:srgbClr val="464F17"/>
                </a:solidFill>
                <a:latin typeface="Times New Roman" pitchFamily="18" charset="0"/>
              </a:rPr>
              <a:t>Олесь Гончар</a:t>
            </a:r>
          </a:p>
        </p:txBody>
      </p:sp>
    </p:spTree>
    <p:custDataLst>
      <p:tags r:id="rId1"/>
    </p:custDataLst>
  </p:cSld>
  <p:clrMapOvr>
    <a:masterClrMapping/>
  </p:clrMapOvr>
  <p:transition spd="med" advTm="214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оголь в Миргороде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2924175"/>
            <a:ext cx="3929063" cy="3036888"/>
          </a:xfrm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927225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На місці, де любив у свій   час  бувати Гоголь, на березі відомої Миргородської калюжі, описаної в одному з його творів, з′явився пам</a:t>
            </a:r>
            <a:r>
              <a:rPr lang="en-US" sz="2800" b="1" i="1" smtClean="0">
                <a:solidFill>
                  <a:srgbClr val="464F17"/>
                </a:solidFill>
                <a:latin typeface="Times New Roman" pitchFamily="18" charset="0"/>
              </a:rPr>
              <a:t>´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ятник пис</a:t>
            </a: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ьм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еннику.</a:t>
            </a:r>
            <a:b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rgbClr val="464F17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68413"/>
            <a:ext cx="2447925" cy="4752975"/>
          </a:xfrm>
        </p:spPr>
        <p:txBody>
          <a:bodyPr/>
          <a:lstStyle/>
          <a:p>
            <a:pPr algn="ctr" eaLnBrk="1" hangingPunct="1"/>
            <a:r>
              <a:rPr lang="ru-RU" sz="2700" b="1" i="1" smtClean="0">
                <a:latin typeface="Monotype Corsiva" pitchFamily="66" charset="0"/>
              </a:rPr>
              <a:t/>
            </a:r>
            <a:br>
              <a:rPr lang="ru-RU" sz="2700" b="1" i="1" smtClean="0">
                <a:latin typeface="Monotype Corsiva" pitchFamily="66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26 квітня 1909 року 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до 100-річчя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з дня народження </a:t>
            </a:r>
            <a: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М. В. Гоголя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в Москві відбулося відкриття пам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>'</a:t>
            </a: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ятника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700" b="1" i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3187" name="Picture 3" descr="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41425"/>
            <a:ext cx="54006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276600" y="1268413"/>
            <a:ext cx="2233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8313" y="333375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>
                <a:latin typeface="Times New Roman" pitchFamily="18" charset="0"/>
              </a:rPr>
              <a:t>Пам′ятники М.В.Гоголю в Росії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6308725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СкульпторМ. А. Андрєєв</a:t>
            </a:r>
          </a:p>
        </p:txBody>
      </p:sp>
    </p:spTree>
    <p:custDataLst>
      <p:tags r:id="rId1"/>
    </p:custDataLst>
  </p:cSld>
  <p:clrMapOvr>
    <a:masterClrMapping/>
  </p:clrMapOvr>
  <p:transition spd="med" advTm="12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5903913" cy="3529013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«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Кожному визначає Бог дорогу, не схожу на ту, яку призначено проходити іншому, і не можна міряти всіх одним і тим самим аршином</a:t>
            </a:r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»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.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                                  М.Гоголь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pic>
        <p:nvPicPr>
          <p:cNvPr id="17410" name="Picture 3" descr="Портрет работы Ф. Моллера. Рим, 1841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284538"/>
            <a:ext cx="2571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276600" y="5734050"/>
            <a:ext cx="271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 b="1"/>
              <a:t>Ф.Моллер. М.В.Гоголь (1841)</a:t>
            </a:r>
          </a:p>
        </p:txBody>
      </p:sp>
    </p:spTree>
  </p:cSld>
  <p:clrMapOvr>
    <a:masterClrMapping/>
  </p:clrMapOvr>
  <p:transition spd="med" advTm="55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46577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508625" y="6237288"/>
            <a:ext cx="299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Скульптор Н.В.Томский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80063" y="3284538"/>
            <a:ext cx="2951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bg2"/>
                </a:solidFill>
              </a:rPr>
              <a:t>“Великому русскому художнику слова Николаю Васильевичу Гоголю от правительства Советского Союза </a:t>
            </a:r>
            <a:endParaRPr lang="en-US" sz="2000" b="1" i="1">
              <a:solidFill>
                <a:schemeClr val="bg2"/>
              </a:solidFill>
            </a:endParaRPr>
          </a:p>
          <a:p>
            <a:pPr algn="ctr"/>
            <a:r>
              <a:rPr lang="ru-RU" sz="2000" b="1" i="1">
                <a:solidFill>
                  <a:schemeClr val="bg2"/>
                </a:solidFill>
              </a:rPr>
              <a:t>2 марта 1952 года”.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795963" y="620713"/>
            <a:ext cx="2233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16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Усе </a:t>
            </a:r>
            <a:r>
              <a:rPr lang="ru-RU" b="1" dirty="0" err="1" smtClean="0"/>
              <a:t>коротке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Гоголя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драма,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містика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гра</a:t>
            </a:r>
            <a:r>
              <a:rPr lang="ru-RU" b="1" dirty="0" smtClean="0"/>
              <a:t>. </a:t>
            </a:r>
            <a:r>
              <a:rPr lang="ru-RU" dirty="0" smtClean="0"/>
              <a:t>Й </a:t>
            </a:r>
            <a:r>
              <a:rPr lang="ru-RU" dirty="0" err="1" smtClean="0"/>
              <a:t>суцільна</a:t>
            </a:r>
            <a:r>
              <a:rPr lang="ru-RU" dirty="0" smtClean="0"/>
              <a:t> загадка, до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повертатись</a:t>
            </a:r>
            <a:r>
              <a:rPr lang="ru-RU" dirty="0" smtClean="0"/>
              <a:t> у наших </a:t>
            </a:r>
            <a:r>
              <a:rPr lang="ru-RU" dirty="0" err="1" smtClean="0"/>
              <a:t>пошуках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chemeClr val="hlink"/>
                </a:solidFill>
                <a:latin typeface="Franklin Gothic Medium" pitchFamily="34" charset="0"/>
              </a:rPr>
              <a:t>КОРОТКА БІОГРАФІЧНА ДОВІДКА</a:t>
            </a:r>
            <a:endParaRPr lang="ru-RU" sz="3800" b="1" i="1" smtClean="0">
              <a:solidFill>
                <a:schemeClr val="hlink"/>
              </a:solidFill>
              <a:latin typeface="Franklin Gothic Medium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</a:rPr>
              <a:t>ІМ</a:t>
            </a: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Я ПРИ НАРОДЖЕННІ: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Микола Васильович Гоголь-Яновський</a:t>
            </a:r>
            <a:endParaRPr lang="uk-UA" sz="2400" b="1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НАРОДЖЕННЯ: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20 березня (1 квітня)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1809  року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НАРОДЖЕННЯ: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с. Великі Сорочинці на Полтавщині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21 лютого 1852 р.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Москва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ПОХОДЖЕННЯ: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Перший у родині Гоголів, хто народився в званні </a:t>
            </a:r>
            <a:r>
              <a:rPr lang="uk-UA" sz="2400" b="1" i="1" smtClean="0">
                <a:latin typeface="Times New Roman" pitchFamily="18" charset="0"/>
                <a:sym typeface="Symbol" pitchFamily="18" charset="2"/>
              </a:rPr>
              <a:t>“потомственного російського дворянина”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ОСВІТА: 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Полтавське повітове училище (1818-1819),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      гімназія вищих наук у Ніжині</a:t>
            </a:r>
            <a:r>
              <a:rPr lang="ru-RU" sz="2400" smtClean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1821-1828) </a:t>
            </a:r>
            <a:endParaRPr lang="uk-UA" sz="2400" b="1" smtClean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РІД ДІЯЛЬНОСТІ: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письменник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ЖАНРИ: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оповідання, повісті, комедії </a:t>
            </a:r>
            <a:endParaRPr lang="ru-RU" sz="2400" b="1" smtClean="0">
              <a:latin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spd="med" advTm="180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/>
            <a:r>
              <a:rPr lang="uk-UA" sz="3500" b="1" i="1" smtClean="0">
                <a:solidFill>
                  <a:schemeClr val="tx1"/>
                </a:solidFill>
              </a:rPr>
              <a:t>ТВОРЧИЙ ДОРОБОК М.В.ГОГОЛЯ</a:t>
            </a:r>
            <a:endParaRPr lang="ru-RU" sz="3500" b="1" i="1" smtClean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675" y="836613"/>
            <a:ext cx="4505325" cy="6021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Збірки:</a:t>
            </a:r>
            <a:r>
              <a:rPr lang="uk-UA" sz="2800" b="1" i="1" smtClean="0">
                <a:latin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“Вечори на хуторі біля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                   Диканьки”,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 Арабески”, “Миргород”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Комедії:</a:t>
            </a:r>
            <a:r>
              <a:rPr lang="uk-UA" sz="2800" b="1" i="1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“Ревізор”, “Одруження”, “Гравці”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Повісті: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“Ніс”, “Шинель”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Поема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“Мертві душі”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та ін.</a:t>
            </a:r>
            <a:endParaRPr lang="ru-RU" sz="2800" b="1" i="1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19459" name="Picture 4" descr="Художник Ф.И. Соколов. Конец 20-го ве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116013" y="4556125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Художник Ф.І. Соколов. </a:t>
            </a:r>
          </a:p>
          <a:p>
            <a:r>
              <a:rPr lang="ru-RU" sz="1600" b="1">
                <a:latin typeface="Times New Roman" pitchFamily="18" charset="0"/>
              </a:rPr>
              <a:t>Кінець 20-го століття.</a:t>
            </a:r>
          </a:p>
        </p:txBody>
      </p:sp>
    </p:spTree>
    <p:custDataLst>
      <p:tags r:id="rId1"/>
    </p:custDataLst>
  </p:cSld>
  <p:clrMapOvr>
    <a:masterClrMapping/>
  </p:clrMapOvr>
  <p:transition spd="med" advTm="218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56550" cy="1143000"/>
          </a:xfrm>
        </p:spPr>
        <p:txBody>
          <a:bodyPr/>
          <a:lstStyle/>
          <a:p>
            <a:pPr eaLnBrk="1" hangingPunct="1"/>
            <a:r>
              <a:rPr lang="ru-RU" sz="3800" i="1" smtClean="0">
                <a:solidFill>
                  <a:schemeClr val="tx1"/>
                </a:solidFill>
                <a:latin typeface="Times New Roman" pitchFamily="18" charset="0"/>
              </a:rPr>
              <a:t>Будинок лікаря М.Я.Трохимівського у Сорочинцях, де народився М.Гоголь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0483" name="Picture 4" descr="Дом доктора М.Я.Трохимовского в Сорочинцах, где родился Гоголь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5650" y="1916113"/>
            <a:ext cx="78120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816225" y="53990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45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pic>
        <p:nvPicPr>
          <p:cNvPr id="21506" name="Picture 5" descr="Гоголь Марина Ивановна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31913" y="1484313"/>
            <a:ext cx="28797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Гоголь Василий Афанасьевич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427538" y="1484313"/>
            <a:ext cx="28797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84213" y="4868863"/>
            <a:ext cx="32877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вна</a:t>
            </a:r>
            <a:r>
              <a:rPr lang="ru-RU" sz="2000">
                <a:latin typeface="Times New Roman" pitchFamily="18" charset="0"/>
              </a:rPr>
              <a:t> Косяровська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(1791-1868)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763713" y="404813"/>
            <a:ext cx="496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600" b="1" i="1">
                <a:latin typeface="Times New Roman" pitchFamily="18" charset="0"/>
              </a:rPr>
              <a:t>Батьки Миколи Гоголя</a:t>
            </a:r>
            <a:endParaRPr lang="ru-RU" sz="3600" b="1" i="1">
              <a:latin typeface="Times New Roman" pitchFamily="18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067175" y="5084763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Василь Опанасович Гоголь-Яновський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 (1777 - 1825) </a:t>
            </a:r>
          </a:p>
        </p:txBody>
      </p:sp>
    </p:spTree>
    <p:custDataLst>
      <p:tags r:id="rId1"/>
    </p:custDataLst>
  </p:cSld>
  <p:clrMapOvr>
    <a:masterClrMapping/>
  </p:clrMapOvr>
  <p:transition spd="med" advTm="1028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27988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4D4D4D"/>
                </a:solidFill>
                <a:latin typeface="Times New Roman" pitchFamily="18" charset="0"/>
              </a:rPr>
              <a:t>Батьківський  дім у Василівці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(</a:t>
            </a:r>
            <a:r>
              <a:rPr lang="uk-UA" b="1" i="1" smtClean="0">
                <a:solidFill>
                  <a:srgbClr val="4D4D4D"/>
                </a:solidFill>
                <a:latin typeface="Times New Roman" pitchFamily="18" charset="0"/>
              </a:rPr>
              <a:t>Яновщині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)</a:t>
            </a:r>
            <a:r>
              <a:rPr lang="ru-RU" sz="3400" smtClean="0"/>
              <a:t> </a:t>
            </a:r>
          </a:p>
        </p:txBody>
      </p:sp>
      <p:pic>
        <p:nvPicPr>
          <p:cNvPr id="107525" name="Picture 5" descr="Родительский дом в Васильев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73238"/>
            <a:ext cx="6048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12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11188" y="2060575"/>
            <a:ext cx="82089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Georgia" pitchFamily="18" charset="0"/>
              </a:rPr>
              <a:t>Крім Миколи, у Василя та Марії Гоголів було п</a:t>
            </a:r>
            <a:r>
              <a:rPr lang="ru-RU" sz="3200">
                <a:latin typeface="Georgia" pitchFamily="18" charset="0"/>
                <a:cs typeface="Arial" charset="0"/>
              </a:rPr>
              <a:t>’</a:t>
            </a:r>
            <a:r>
              <a:rPr lang="ru-RU" sz="3200">
                <a:latin typeface="Georgia" pitchFamily="18" charset="0"/>
              </a:rPr>
              <a:t>ятеро дітей - син Іван (1810 - 1819), доньки Марія (1811 - 1844), Анна (1821 - 1893), Єлизавета (1823 - 1864), Ольга (1825 - 1907). Батьки Гоголя уважались поміщиками середньої руки й мали 1000 десятин землі та 400 душ кріпаків-селян. 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156575" cy="1139825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  <a:latin typeface="Georgia" pitchFamily="18" charset="0"/>
              </a:rPr>
              <a:t>Родина Гоголів-Яновських</a:t>
            </a:r>
            <a:endParaRPr lang="ru-RU" b="1" i="1" smtClean="0">
              <a:solidFill>
                <a:srgbClr val="464F17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70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2.3|1.3|1.7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2|1.8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7.2|1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3|2.4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1.5|2.2|7.3|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3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|1.7|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3.4|2.1|2.2|1.6|1.9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2.3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1644</TotalTime>
  <Words>915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Край</vt:lpstr>
      <vt:lpstr>Микола  Васильович Гоголь  </vt:lpstr>
      <vt:lpstr>Микола  Васильович Гоголь (1809-1852) –  видатний російський  письменник</vt:lpstr>
      <vt:lpstr>«Кожному визначає Бог дорогу, не схожу на ту, яку призначено проходити іншому, і не можна міряти всіх одним і тим самим аршином».                                   М.Гоголь</vt:lpstr>
      <vt:lpstr>КОРОТКА БІОГРАФІЧНА ДОВІДКА</vt:lpstr>
      <vt:lpstr>ТВОРЧИЙ ДОРОБОК М.В.ГОГОЛЯ</vt:lpstr>
      <vt:lpstr>Будинок лікаря М.Я.Трохимівського у Сорочинцях, де народився М.Гоголь</vt:lpstr>
      <vt:lpstr> </vt:lpstr>
      <vt:lpstr>Батьківський  дім у Василівці (Яновщині) </vt:lpstr>
      <vt:lpstr>Родина Гоголів-Яновських</vt:lpstr>
      <vt:lpstr>Ніжин. Гімназія вищих наук </vt:lpstr>
      <vt:lpstr>Подорож Україною</vt:lpstr>
      <vt:lpstr>Слайд 12</vt:lpstr>
      <vt:lpstr>САНКТ-ПЕТЕРБУРГ </vt:lpstr>
      <vt:lpstr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                           Н.В.Гоголь </vt:lpstr>
      <vt:lpstr>Слайд 15</vt:lpstr>
      <vt:lpstr>Робочий стіл письменника</vt:lpstr>
      <vt:lpstr>ГОГОЛЬ ЗА КОРДОНОМ</vt:lpstr>
      <vt:lpstr>Слайд 18</vt:lpstr>
      <vt:lpstr>МИКОЛА ВАСИЛЬОВИЧ ВІДВІДУЄ РІДНУ ДОМІВКУ</vt:lpstr>
      <vt:lpstr>Останні роки життя М.Гоголя</vt:lpstr>
      <vt:lpstr>Слайд 21</vt:lpstr>
      <vt:lpstr>Слайд 22</vt:lpstr>
      <vt:lpstr>Колишня могила М.В. Гоголя в  Свято-Даниловому монастирі у Москві </vt:lpstr>
      <vt:lpstr>Слайд 24</vt:lpstr>
      <vt:lpstr>Слайд 25</vt:lpstr>
      <vt:lpstr>Слайд 26</vt:lpstr>
      <vt:lpstr>Слайд 27</vt:lpstr>
      <vt:lpstr>На місці, де любив у свій   час  бувати Гоголь, на березі відомої Миргородської калюжі, описаної в одному з його творів, з′явився пам´ятник письменнику. </vt:lpstr>
      <vt:lpstr> 26 квітня 1909 року    до 100-річчя з дня народження   М. В. Гоголя в Москві відбулося відкриття пам'ятника      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ВАСИЛЬВИЧ ГОГОЛЬ (1809-1852)</dc:title>
  <dc:creator>Admin</dc:creator>
  <cp:lastModifiedBy>Пользователь</cp:lastModifiedBy>
  <cp:revision>140</cp:revision>
  <dcterms:created xsi:type="dcterms:W3CDTF">2009-01-04T14:12:01Z</dcterms:created>
  <dcterms:modified xsi:type="dcterms:W3CDTF">2014-02-03T19:20:04Z</dcterms:modified>
</cp:coreProperties>
</file>