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860E-6B42-4E0B-8B5D-E1E965310441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5E12-FEA7-4DD3-B214-CE66B64162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5E12-FEA7-4DD3-B214-CE66B64162E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C983A3-FE97-4911-ADD2-077EC5BD708B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70344-792F-44CF-96E2-9C5B3EF9C01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2435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РИНКОВА </a:t>
            </a:r>
            <a:br>
              <a:rPr lang="ru-RU" dirty="0" smtClean="0"/>
            </a:br>
            <a:r>
              <a:rPr lang="ru-RU" dirty="0" smtClean="0"/>
              <a:t>ІНФРАСТРУКТУРА.</a:t>
            </a:r>
            <a:br>
              <a:rPr lang="ru-RU" dirty="0" smtClean="0"/>
            </a:br>
            <a:r>
              <a:rPr lang="ru-RU" dirty="0" smtClean="0"/>
              <a:t>БАНКИ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2344"/>
          </a:xfrm>
        </p:spPr>
        <p:txBody>
          <a:bodyPr>
            <a:noAutofit/>
          </a:bodyPr>
          <a:lstStyle/>
          <a:p>
            <a:r>
              <a:rPr lang="uk-UA" sz="4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ФУНКЦІЇ ЦЕНТРАЛЬНОГО БАНКУ</a:t>
            </a:r>
            <a:endParaRPr lang="ru-RU" sz="4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виконання</a:t>
            </a:r>
            <a:r>
              <a:rPr lang="ru-RU" dirty="0" smtClean="0"/>
              <a:t> </a:t>
            </a:r>
            <a:r>
              <a:rPr lang="ru-RU" dirty="0" err="1" smtClean="0"/>
              <a:t>монетарної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endParaRPr lang="ru-RU" dirty="0" smtClean="0"/>
          </a:p>
          <a:p>
            <a:r>
              <a:rPr lang="ru-RU" dirty="0" err="1" smtClean="0"/>
              <a:t>регулювання</a:t>
            </a:r>
            <a:r>
              <a:rPr lang="ru-RU" dirty="0" smtClean="0"/>
              <a:t> 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endParaRPr lang="ru-RU" dirty="0" smtClean="0"/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виконання</a:t>
            </a:r>
            <a:r>
              <a:rPr lang="ru-RU" dirty="0" smtClean="0"/>
              <a:t> 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endParaRPr lang="ru-RU" dirty="0" smtClean="0"/>
          </a:p>
          <a:p>
            <a:r>
              <a:rPr lang="ru-RU" dirty="0" err="1" smtClean="0"/>
              <a:t>зберігання</a:t>
            </a:r>
            <a:r>
              <a:rPr lang="ru-RU" dirty="0" smtClean="0"/>
              <a:t> </a:t>
            </a:r>
            <a:r>
              <a:rPr lang="ru-RU" dirty="0" err="1" smtClean="0"/>
              <a:t>золото-валютних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endParaRPr lang="ru-RU" dirty="0" smtClean="0"/>
          </a:p>
          <a:p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рахунків</a:t>
            </a:r>
            <a:r>
              <a:rPr lang="ru-RU" dirty="0" smtClean="0"/>
              <a:t>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міжбанківських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endParaRPr lang="ru-RU" dirty="0" smtClean="0"/>
          </a:p>
          <a:p>
            <a:r>
              <a:rPr lang="ru-RU" dirty="0" err="1" smtClean="0"/>
              <a:t>стабільність</a:t>
            </a:r>
            <a:r>
              <a:rPr lang="ru-RU" dirty="0" smtClean="0"/>
              <a:t> </a:t>
            </a:r>
            <a:r>
              <a:rPr lang="ru-RU" dirty="0" err="1" smtClean="0"/>
              <a:t>банківської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endParaRPr lang="ru-RU" dirty="0" smtClean="0"/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функціонуючої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БАНКІВСЬКІ РЕСУРСИ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нківські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ý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рси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dirty="0" smtClean="0"/>
              <a:t>—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розпорядженні</a:t>
            </a:r>
            <a:r>
              <a:rPr lang="ru-RU" dirty="0" smtClean="0"/>
              <a:t> банку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ним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та </a:t>
            </a:r>
            <a:r>
              <a:rPr lang="ru-RU" dirty="0" err="1" smtClean="0"/>
              <a:t>іншихактивних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БАНКІВСЬКІ ОПЕРАЦІЇ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нківські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опер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ції</a:t>
            </a:r>
            <a:r>
              <a:rPr lang="ru-RU" dirty="0" smtClean="0"/>
              <a:t> — </a:t>
            </a:r>
            <a:r>
              <a:rPr lang="ru-RU" dirty="0" err="1" smtClean="0"/>
              <a:t>операції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прибутковість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 </a:t>
            </a:r>
            <a:r>
              <a:rPr lang="ru-RU" dirty="0" err="1" smtClean="0"/>
              <a:t>пасивні</a:t>
            </a:r>
            <a:r>
              <a:rPr lang="ru-RU" dirty="0" smtClean="0"/>
              <a:t> та</a:t>
            </a:r>
            <a:r>
              <a:rPr lang="ru-RU" dirty="0" smtClean="0"/>
              <a:t> </a:t>
            </a:r>
            <a:r>
              <a:rPr lang="ru-RU" dirty="0" err="1" smtClean="0"/>
              <a:t>активні</a:t>
            </a:r>
            <a:r>
              <a:rPr lang="ru-RU" dirty="0" smtClean="0"/>
              <a:t>. У </a:t>
            </a:r>
            <a:r>
              <a:rPr lang="ru-RU" dirty="0" err="1" smtClean="0"/>
              <a:t>комерційних</a:t>
            </a:r>
            <a:r>
              <a:rPr lang="ru-RU" dirty="0" smtClean="0"/>
              <a:t> банках, </a:t>
            </a:r>
            <a:r>
              <a:rPr lang="ru-RU" dirty="0" err="1" smtClean="0"/>
              <a:t>насамперед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, та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необхідними</a:t>
            </a:r>
            <a:r>
              <a:rPr lang="ru-RU" dirty="0" smtClean="0"/>
              <a:t> </a:t>
            </a:r>
            <a:r>
              <a:rPr lang="ru-RU" dirty="0" err="1" smtClean="0"/>
              <a:t>записами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 smtClean="0"/>
              <a:t>рахунках</a:t>
            </a:r>
            <a:r>
              <a:rPr lang="ru-RU" dirty="0" smtClean="0"/>
              <a:t> та в </a:t>
            </a:r>
            <a:r>
              <a:rPr lang="ru-RU" dirty="0" err="1" smtClean="0"/>
              <a:t>бухгалтерських</a:t>
            </a:r>
            <a:r>
              <a:rPr lang="ru-RU" dirty="0" smtClean="0"/>
              <a:t> документах.</a:t>
            </a:r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АКТИВНІ ОПЕРАЦІЇ БАНКІВ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vi-V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Акт́ивні опер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</a:t>
            </a:r>
            <a:r>
              <a:rPr lang="vi-V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ції б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</a:t>
            </a:r>
            <a:r>
              <a:rPr lang="vi-V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нків </a:t>
            </a:r>
            <a:r>
              <a:rPr lang="vi-VN" dirty="0" smtClean="0"/>
              <a:t>— банківські операції, за допомогою яких банки розміщують наявні в них грошові ресурси (видача позик, купівля цінних </a:t>
            </a:r>
            <a:r>
              <a:rPr lang="vi-VN" dirty="0" smtClean="0"/>
              <a:t>паперів).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05800" cy="1296144"/>
          </a:xfrm>
        </p:spPr>
        <p:txBody>
          <a:bodyPr anchor="ctr"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ДЯКУЮ ЗА УВАГУ!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700808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Презентація</a:t>
            </a:r>
            <a:b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 економіки</a:t>
            </a:r>
            <a:b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тему: </a:t>
            </a:r>
            <a:r>
              <a:rPr lang="uk-UA" sz="2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“Ринкова</a:t>
            </a: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інфраструктура. </a:t>
            </a:r>
            <a:r>
              <a:rPr lang="uk-UA" sz="2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Банки”</a:t>
            </a: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учениці 9-2 групи</a:t>
            </a:r>
            <a:b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фінансово-економічного ліцею</a:t>
            </a:r>
            <a:b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Зайвої Ксенії</a:t>
            </a:r>
            <a:endParaRPr lang="ru-RU" sz="2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6021288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2014 рік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6360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РИНКОВА ІНФРАСТРУКТУРА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vi-VN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Ри́нкова інфраструкту́ра</a:t>
            </a:r>
            <a:r>
              <a:rPr lang="vi-VN" sz="2700" dirty="0" smtClean="0"/>
              <a:t> — це </a:t>
            </a:r>
            <a:r>
              <a:rPr lang="vi-VN" sz="2700" dirty="0" smtClean="0"/>
              <a:t>різні</a:t>
            </a:r>
            <a:r>
              <a:rPr lang="uk-UA" sz="2700" dirty="0" smtClean="0"/>
              <a:t> </a:t>
            </a:r>
            <a:r>
              <a:rPr lang="vi-VN" sz="2700" dirty="0" smtClean="0"/>
              <a:t>установ</a:t>
            </a:r>
            <a:r>
              <a:rPr lang="uk-UA" sz="2700" dirty="0" smtClean="0"/>
              <a:t>и</a:t>
            </a:r>
            <a:r>
              <a:rPr lang="vi-VN" sz="2700" dirty="0" smtClean="0"/>
              <a:t>,</a:t>
            </a:r>
            <a:r>
              <a:rPr lang="uk-UA" sz="2700" dirty="0" smtClean="0"/>
              <a:t> </a:t>
            </a:r>
            <a:r>
              <a:rPr lang="vi-VN" sz="2700" dirty="0" smtClean="0"/>
              <a:t>підприємства</a:t>
            </a:r>
            <a:r>
              <a:rPr lang="vi-VN" sz="2700" dirty="0" smtClean="0"/>
              <a:t>, організації, що обслуговують різноманітні види ринків, створюють сприятливі умови для їхнього ефективного функціонування.</a:t>
            </a:r>
            <a:endParaRPr lang="ru-RU" sz="27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5496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Види ринкових інфраструктур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800" dirty="0" smtClean="0"/>
              <a:t>біржі</a:t>
            </a:r>
          </a:p>
          <a:p>
            <a:pPr algn="ctr"/>
            <a:r>
              <a:rPr lang="uk-UA" sz="2800" dirty="0" smtClean="0"/>
              <a:t>банки</a:t>
            </a:r>
          </a:p>
          <a:p>
            <a:pPr algn="ctr"/>
            <a:r>
              <a:rPr lang="uk-UA" sz="2800" dirty="0" smtClean="0"/>
              <a:t>інші фінансово-кредитні посередники</a:t>
            </a:r>
          </a:p>
          <a:p>
            <a:pPr algn="ctr"/>
            <a:r>
              <a:rPr lang="uk-UA" sz="2800" dirty="0" smtClean="0"/>
              <a:t>служби зайнятості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2212848" cy="914793"/>
          </a:xfrm>
        </p:spPr>
        <p:txBody>
          <a:bodyPr>
            <a:normAutofit/>
          </a:bodyPr>
          <a:lstStyle/>
          <a:p>
            <a:pPr algn="ctr"/>
            <a:r>
              <a:rPr lang="uk-UA" sz="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БАНК</a:t>
            </a:r>
            <a:endParaRPr lang="ru-RU" sz="5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2520280" cy="5112568"/>
          </a:xfrm>
        </p:spPr>
        <p:txBody>
          <a:bodyPr>
            <a:noAutofit/>
          </a:bodyPr>
          <a:lstStyle/>
          <a:p>
            <a:r>
              <a:rPr lang="vi-V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Ба́нк</a:t>
            </a:r>
            <a:r>
              <a:rPr lang="vi-VN" sz="2400" dirty="0" smtClean="0"/>
              <a:t> </a:t>
            </a:r>
            <a:r>
              <a:rPr lang="vi-VN" sz="2400" dirty="0" smtClean="0"/>
              <a:t>— </a:t>
            </a:r>
            <a:r>
              <a:rPr lang="vi-VN" sz="2400" dirty="0" smtClean="0"/>
              <a:t>кредитно-фінансова установа, яка здійснює грошові розрахунки, акумулює грошові кошти та інші цінності, надає кредити та здійснює послуги за фінансовими операціями.</a:t>
            </a:r>
            <a:endParaRPr lang="ru-RU" sz="2400" dirty="0"/>
          </a:p>
        </p:txBody>
      </p:sp>
      <p:sp>
        <p:nvSpPr>
          <p:cNvPr id="17" name="Рисунок 16"/>
          <p:cNvSpPr>
            <a:spLocks noGrp="1"/>
          </p:cNvSpPr>
          <p:nvPr>
            <p:ph type="pic" idx="1"/>
          </p:nvPr>
        </p:nvSpPr>
        <p:spPr/>
      </p:sp>
      <p:pic>
        <p:nvPicPr>
          <p:cNvPr id="16" name="Рисунок 15" descr="index_b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0000">
            <a:off x="3463915" y="1179368"/>
            <a:ext cx="4686204" cy="399950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10376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КЛАСИФІКАЦІЯ БАНКІВ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Содержимое 8" descr="1_html_m3442d77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412776"/>
            <a:ext cx="3459617" cy="5010479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6360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ВИДИ БАНКІВ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chemeClr val="accent3"/>
              </a:buClr>
            </a:pPr>
            <a:r>
              <a:rPr lang="ru-RU" dirty="0" err="1" smtClean="0"/>
              <a:t>державні</a:t>
            </a:r>
            <a:r>
              <a:rPr lang="ru-RU" dirty="0" smtClean="0"/>
              <a:t> банки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акціонерні</a:t>
            </a:r>
            <a:r>
              <a:rPr lang="ru-RU" dirty="0" smtClean="0"/>
              <a:t> </a:t>
            </a:r>
            <a:r>
              <a:rPr lang="ru-RU" dirty="0" smtClean="0"/>
              <a:t>банки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кооперативні</a:t>
            </a:r>
            <a:r>
              <a:rPr lang="ru-RU" dirty="0" smtClean="0"/>
              <a:t> </a:t>
            </a:r>
            <a:r>
              <a:rPr lang="ru-RU" dirty="0" smtClean="0"/>
              <a:t>банки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роздрібні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оптові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міжнародні</a:t>
            </a:r>
            <a:r>
              <a:rPr lang="ru-RU" dirty="0" smtClean="0"/>
              <a:t>;</a:t>
            </a:r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регіональні</a:t>
            </a:r>
            <a:r>
              <a:rPr lang="ru-RU" dirty="0" smtClean="0"/>
              <a:t>;</a:t>
            </a:r>
          </a:p>
          <a:p>
            <a:pPr lvl="1">
              <a:buClr>
                <a:schemeClr val="accent3"/>
              </a:buClr>
            </a:pPr>
            <a:r>
              <a:rPr lang="ru-RU" dirty="0" smtClean="0"/>
              <a:t>банки,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у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масштабі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спеціалізовані</a:t>
            </a:r>
            <a:endParaRPr lang="ru-RU" dirty="0" smtClean="0"/>
          </a:p>
          <a:p>
            <a:pPr lvl="1">
              <a:buClr>
                <a:schemeClr val="accent3"/>
              </a:buClr>
            </a:pPr>
            <a:r>
              <a:rPr lang="ru-RU" dirty="0" err="1" smtClean="0"/>
              <a:t>універсальні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БАНКІВСЬКА СИСТЕМА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/>
              <a:t>Банківська</a:t>
            </a:r>
            <a:r>
              <a:rPr lang="ru-RU" dirty="0" smtClean="0"/>
              <a:t> система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дворівневою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Комерційні</a:t>
            </a:r>
            <a:r>
              <a:rPr lang="ru-RU" dirty="0" smtClean="0"/>
              <a:t> банки</a:t>
            </a:r>
            <a:endParaRPr lang="ru-RU" dirty="0" smtClean="0"/>
          </a:p>
          <a:p>
            <a:pPr algn="ctr"/>
            <a:r>
              <a:rPr lang="ru-RU" dirty="0" err="1" smtClean="0"/>
              <a:t>Центральні</a:t>
            </a:r>
            <a:r>
              <a:rPr lang="ru-RU" dirty="0" smtClean="0"/>
              <a:t> </a:t>
            </a:r>
            <a:r>
              <a:rPr lang="ru-RU" dirty="0" smtClean="0"/>
              <a:t>банки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8368"/>
          </a:xfrm>
        </p:spPr>
        <p:txBody>
          <a:bodyPr/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КОМЕРЦІЙНИЙ БАНК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Комерційний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банк</a:t>
            </a:r>
            <a:r>
              <a:rPr lang="ru-RU" dirty="0" smtClean="0"/>
              <a:t> — </a:t>
            </a:r>
            <a:r>
              <a:rPr lang="ru-RU" dirty="0" err="1" smtClean="0"/>
              <a:t>банк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</a:t>
            </a:r>
            <a:r>
              <a:rPr lang="ru-RU" dirty="0" err="1" smtClean="0"/>
              <a:t>банківські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 </a:t>
            </a:r>
            <a:r>
              <a:rPr lang="ru-RU" dirty="0" err="1" smtClean="0"/>
              <a:t>організаціями</a:t>
            </a:r>
            <a:r>
              <a:rPr lang="ru-RU" dirty="0" smtClean="0"/>
              <a:t>, </a:t>
            </a:r>
            <a:r>
              <a:rPr lang="ru-RU" dirty="0" err="1" smtClean="0"/>
              <a:t>установами</a:t>
            </a:r>
            <a:r>
              <a:rPr lang="ru-RU" dirty="0" smtClean="0"/>
              <a:t>, </a:t>
            </a:r>
            <a:r>
              <a:rPr lang="ru-RU" dirty="0" err="1" smtClean="0"/>
              <a:t>здебільшого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та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8238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ЦЕНТРАЛЬНИЙ БАНК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Центра́льний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банк</a:t>
            </a:r>
            <a:r>
              <a:rPr lang="ru-RU" dirty="0" smtClean="0"/>
              <a:t> — </a:t>
            </a:r>
            <a:r>
              <a:rPr lang="ru-RU" dirty="0" err="1" smtClean="0"/>
              <a:t>установа</a:t>
            </a:r>
            <a:r>
              <a:rPr lang="ru-RU" dirty="0" smtClean="0"/>
              <a:t> (у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орган), яка </a:t>
            </a:r>
            <a:r>
              <a:rPr lang="ru-RU" dirty="0" err="1" smtClean="0"/>
              <a:t>відповідає</a:t>
            </a:r>
            <a:r>
              <a:rPr lang="ru-RU" dirty="0" smtClean="0"/>
              <a:t> за </a:t>
            </a:r>
            <a:r>
              <a:rPr lang="ru-RU" dirty="0" err="1" smtClean="0"/>
              <a:t>грошово-кредитну</a:t>
            </a:r>
            <a:r>
              <a:rPr lang="ru-RU" dirty="0" smtClean="0"/>
              <a:t> </a:t>
            </a:r>
            <a:r>
              <a:rPr lang="ru-RU" dirty="0" smtClean="0"/>
              <a:t>та </a:t>
            </a:r>
            <a:r>
              <a:rPr lang="ru-RU" dirty="0" err="1" smtClean="0"/>
              <a:t>валютну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 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</a:t>
            </a:r>
            <a:r>
              <a:rPr lang="ru-RU" dirty="0" smtClean="0"/>
              <a:t>держав.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 </a:t>
            </a:r>
            <a:r>
              <a:rPr lang="ru-RU" dirty="0" err="1" smtClean="0"/>
              <a:t>Національний</a:t>
            </a:r>
            <a:r>
              <a:rPr lang="ru-RU" dirty="0" smtClean="0"/>
              <a:t> банк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103</Words>
  <Application>Microsoft Office PowerPoint</Application>
  <PresentationFormat>Экран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РИНКОВА  ІНФРАСТРУКТУРА. БАНКИ</vt:lpstr>
      <vt:lpstr>РИНКОВА ІНФРАСТРУКТУРА</vt:lpstr>
      <vt:lpstr>Види ринкових інфраструктур</vt:lpstr>
      <vt:lpstr>БАНК</vt:lpstr>
      <vt:lpstr>КЛАСИФІКАЦІЯ БАНКІВ</vt:lpstr>
      <vt:lpstr>ВИДИ БАНКІВ</vt:lpstr>
      <vt:lpstr>БАНКІВСЬКА СИСТЕМА</vt:lpstr>
      <vt:lpstr>КОМЕРЦІЙНИЙ БАНК</vt:lpstr>
      <vt:lpstr>ЦЕНТРАЛЬНИЙ БАНК</vt:lpstr>
      <vt:lpstr>ФУНКЦІЇ ЦЕНТРАЛЬНОГО БАНКУ</vt:lpstr>
      <vt:lpstr>БАНКІВСЬКІ РЕСУРСИ</vt:lpstr>
      <vt:lpstr>БАНКІВСЬКІ ОПЕРАЦІЇ</vt:lpstr>
      <vt:lpstr>АКТИВНІ ОПЕРАЦІЇ БАНКІВ</vt:lpstr>
      <vt:lpstr>ДЯКУЮ ЗА УВАГУ!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РИНКОВА  ІНФРАСТРУКТУРА. БАНКИ</dc:title>
  <dc:creator>Ксения</dc:creator>
  <cp:lastModifiedBy>Ксения</cp:lastModifiedBy>
  <cp:revision>5</cp:revision>
  <dcterms:created xsi:type="dcterms:W3CDTF">2014-05-24T11:38:29Z</dcterms:created>
  <dcterms:modified xsi:type="dcterms:W3CDTF">2014-05-24T12:26:30Z</dcterms:modified>
</cp:coreProperties>
</file>