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71" r:id="rId9"/>
    <p:sldId id="263" r:id="rId10"/>
    <p:sldId id="270" r:id="rId11"/>
    <p:sldId id="264" r:id="rId12"/>
    <p:sldId id="265" r:id="rId13"/>
    <p:sldId id="268" r:id="rId14"/>
    <p:sldId id="266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309D7A-3728-4149-B056-9A4F922914EF}">
          <p14:sldIdLst>
            <p14:sldId id="256"/>
            <p14:sldId id="258"/>
            <p14:sldId id="257"/>
            <p14:sldId id="260"/>
            <p14:sldId id="259"/>
            <p14:sldId id="261"/>
            <p14:sldId id="262"/>
            <p14:sldId id="271"/>
            <p14:sldId id="263"/>
            <p14:sldId id="270"/>
            <p14:sldId id="264"/>
            <p14:sldId id="265"/>
            <p14:sldId id="268"/>
            <p14:sldId id="266"/>
            <p14:sldId id="269"/>
            <p14:sldId id="272"/>
            <p14:sldId id="273"/>
            <p14:sldId id="274"/>
            <p14:sldId id="275"/>
            <p14:sldId id="276"/>
            <p14:sldId id="277"/>
            <p14:sldId id="278"/>
            <p14:sldId id="267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1EF38-2F51-43D2-AEFB-342E980DD8F5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CD297-EF30-455C-9E7C-339A59F96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6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idruchniki.ws/12731225/politekonomiya/formi_ekonomichnih_vidnosin_sistemi_svitovogo_rinkovogo_gospodarstva" TargetMode="External"/><Relationship Id="rId7" Type="http://schemas.openxmlformats.org/officeDocument/2006/relationships/hyperlink" Target="http://www.br.com.ua/referats/Geografiya/23395-1.html" TargetMode="External"/><Relationship Id="rId2" Type="http://schemas.openxmlformats.org/officeDocument/2006/relationships/hyperlink" Target="http://www.refine.org.ua/pageid-4036-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krreferat.com/index.php?referat=24459&amp;pg=2" TargetMode="External"/><Relationship Id="rId5" Type="http://schemas.openxmlformats.org/officeDocument/2006/relationships/hyperlink" Target="http://pidruchniki.ws/14821111/politekonomiya/svitove_gospodarstvo_mizhnarodni_ekonomichni_vidnosini" TargetMode="External"/><Relationship Id="rId4" Type="http://schemas.openxmlformats.org/officeDocument/2006/relationships/hyperlink" Target="http://buklib.net/books/26878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84"/>
            <a:ext cx="92292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704" y="188640"/>
            <a:ext cx="86533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Сучасне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світове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господарство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6578" y="5852665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Виконала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Учениця 11-А класу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Родіонова Євгенія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7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6104"/>
            <a:ext cx="631512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73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888" y="514054"/>
            <a:ext cx="4896544" cy="369331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На </a:t>
            </a:r>
            <a:r>
              <a:rPr lang="ru-RU" b="1" dirty="0" err="1"/>
              <a:t>сучасному</a:t>
            </a:r>
            <a:r>
              <a:rPr lang="ru-RU" b="1" dirty="0"/>
              <a:t> </a:t>
            </a:r>
            <a:r>
              <a:rPr lang="ru-RU" b="1" dirty="0" err="1"/>
              <a:t>етапі</a:t>
            </a:r>
            <a:r>
              <a:rPr lang="ru-RU" b="1" dirty="0"/>
              <a:t> </a:t>
            </a:r>
            <a:r>
              <a:rPr lang="ru-RU" b="1" dirty="0" err="1"/>
              <a:t>значно</a:t>
            </a:r>
            <a:r>
              <a:rPr lang="ru-RU" b="1" dirty="0"/>
              <a:t> </a:t>
            </a:r>
            <a:r>
              <a:rPr lang="ru-RU" b="1" dirty="0" err="1"/>
              <a:t>посилилася</a:t>
            </a:r>
            <a:r>
              <a:rPr lang="ru-RU" b="1" dirty="0"/>
              <a:t> </a:t>
            </a:r>
            <a:r>
              <a:rPr lang="ru-RU" b="1" dirty="0" err="1"/>
              <a:t>тенденція</a:t>
            </a:r>
            <a:r>
              <a:rPr lang="ru-RU" b="1" dirty="0"/>
              <a:t> до </a:t>
            </a:r>
            <a:r>
              <a:rPr lang="ru-RU" b="1" dirty="0" err="1"/>
              <a:t>поглиблення</a:t>
            </a:r>
            <a:r>
              <a:rPr lang="ru-RU" b="1" dirty="0"/>
              <a:t> </a:t>
            </a:r>
            <a:r>
              <a:rPr lang="ru-RU" b="1" dirty="0" err="1"/>
              <a:t>міжнародного</a:t>
            </a:r>
            <a:r>
              <a:rPr lang="ru-RU" b="1" dirty="0"/>
              <a:t> </a:t>
            </a:r>
            <a:r>
              <a:rPr lang="ru-RU" b="1" dirty="0" err="1"/>
              <a:t>поділу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>. </a:t>
            </a:r>
            <a:r>
              <a:rPr lang="ru-RU" b="1" dirty="0" err="1"/>
              <a:t>Це</a:t>
            </a:r>
            <a:r>
              <a:rPr lang="ru-RU" b="1" dirty="0"/>
              <a:t>, </a:t>
            </a:r>
            <a:r>
              <a:rPr lang="ru-RU" b="1" dirty="0" err="1"/>
              <a:t>по-перше</a:t>
            </a:r>
            <a:r>
              <a:rPr lang="ru-RU" b="1" dirty="0"/>
              <a:t>, </a:t>
            </a:r>
            <a:r>
              <a:rPr lang="ru-RU" b="1" dirty="0" err="1"/>
              <a:t>пов'язано</a:t>
            </a:r>
            <a:r>
              <a:rPr lang="ru-RU" b="1" dirty="0"/>
              <a:t> з потребою </a:t>
            </a:r>
            <a:r>
              <a:rPr lang="ru-RU" b="1" dirty="0" err="1"/>
              <a:t>міжнародного</a:t>
            </a:r>
            <a:r>
              <a:rPr lang="ru-RU" b="1" dirty="0"/>
              <a:t> </a:t>
            </a:r>
            <a:r>
              <a:rPr lang="ru-RU" b="1" dirty="0" err="1"/>
              <a:t>обміну</a:t>
            </a:r>
            <a:r>
              <a:rPr lang="ru-RU" b="1" dirty="0"/>
              <a:t> </a:t>
            </a:r>
            <a:r>
              <a:rPr lang="ru-RU" b="1" dirty="0" err="1"/>
              <a:t>науково-технічною</a:t>
            </a:r>
            <a:r>
              <a:rPr lang="ru-RU" b="1" dirty="0"/>
              <a:t> </a:t>
            </a:r>
            <a:r>
              <a:rPr lang="ru-RU" b="1" dirty="0" err="1"/>
              <a:t>інформацією</a:t>
            </a:r>
            <a:r>
              <a:rPr lang="ru-RU" b="1" dirty="0"/>
              <a:t>. </a:t>
            </a:r>
            <a:r>
              <a:rPr lang="ru-RU" b="1" dirty="0" err="1"/>
              <a:t>По-друге</a:t>
            </a:r>
            <a:r>
              <a:rPr lang="ru-RU" b="1" dirty="0"/>
              <a:t>, </a:t>
            </a:r>
            <a:r>
              <a:rPr lang="ru-RU" b="1" dirty="0" err="1"/>
              <a:t>висока</a:t>
            </a:r>
            <a:r>
              <a:rPr lang="ru-RU" b="1" dirty="0"/>
              <a:t> </a:t>
            </a:r>
            <a:r>
              <a:rPr lang="ru-RU" b="1" dirty="0" err="1"/>
              <a:t>вартість</a:t>
            </a:r>
            <a:r>
              <a:rPr lang="ru-RU" b="1" dirty="0"/>
              <a:t> </a:t>
            </a:r>
            <a:r>
              <a:rPr lang="ru-RU" b="1" dirty="0" err="1"/>
              <a:t>науково-технічних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r>
              <a:rPr lang="ru-RU" b="1" dirty="0"/>
              <a:t> і </a:t>
            </a:r>
            <a:r>
              <a:rPr lang="ru-RU" b="1" dirty="0" err="1"/>
              <a:t>впровадження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у </a:t>
            </a:r>
            <a:r>
              <a:rPr lang="ru-RU" b="1" dirty="0" err="1"/>
              <a:t>виробництво</a:t>
            </a:r>
            <a:r>
              <a:rPr lang="ru-RU" b="1" dirty="0"/>
              <a:t> </a:t>
            </a:r>
            <a:r>
              <a:rPr lang="ru-RU" b="1" dirty="0" err="1"/>
              <a:t>робить</a:t>
            </a:r>
            <a:r>
              <a:rPr lang="ru-RU" b="1" dirty="0"/>
              <a:t> </a:t>
            </a:r>
            <a:r>
              <a:rPr lang="ru-RU" b="1" dirty="0" err="1"/>
              <a:t>ефективним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масовий</a:t>
            </a:r>
            <a:r>
              <a:rPr lang="ru-RU" b="1" dirty="0"/>
              <a:t> </a:t>
            </a:r>
            <a:r>
              <a:rPr lang="ru-RU" b="1" dirty="0" err="1"/>
              <a:t>випуск</a:t>
            </a:r>
            <a:r>
              <a:rPr lang="ru-RU" b="1" dirty="0"/>
              <a:t> </a:t>
            </a:r>
            <a:r>
              <a:rPr lang="ru-RU" b="1" dirty="0" err="1"/>
              <a:t>нової</a:t>
            </a:r>
            <a:r>
              <a:rPr lang="ru-RU" b="1" dirty="0"/>
              <a:t> </a:t>
            </a:r>
            <a:r>
              <a:rPr lang="ru-RU" b="1" dirty="0" err="1"/>
              <a:t>продукції</a:t>
            </a:r>
            <a:r>
              <a:rPr lang="ru-RU" b="1" dirty="0"/>
              <a:t>. </a:t>
            </a:r>
            <a:r>
              <a:rPr lang="ru-RU" b="1" dirty="0" err="1"/>
              <a:t>По-третє</a:t>
            </a:r>
            <a:r>
              <a:rPr lang="ru-RU" b="1" dirty="0"/>
              <a:t>, </a:t>
            </a:r>
            <a:r>
              <a:rPr lang="ru-RU" b="1" dirty="0" err="1"/>
              <a:t>кожна</a:t>
            </a:r>
            <a:r>
              <a:rPr lang="ru-RU" b="1" dirty="0"/>
              <a:t> </a:t>
            </a:r>
            <a:r>
              <a:rPr lang="ru-RU" b="1" dirty="0" err="1"/>
              <a:t>окрема</a:t>
            </a:r>
            <a:r>
              <a:rPr lang="ru-RU" b="1" dirty="0"/>
              <a:t> </a:t>
            </a:r>
            <a:r>
              <a:rPr lang="ru-RU" b="1" dirty="0" err="1"/>
              <a:t>країна</a:t>
            </a:r>
            <a:r>
              <a:rPr lang="ru-RU" b="1" dirty="0"/>
              <a:t> не в </a:t>
            </a:r>
            <a:r>
              <a:rPr lang="ru-RU" b="1" dirty="0" err="1"/>
              <a:t>змозі</a:t>
            </a:r>
            <a:r>
              <a:rPr lang="ru-RU" b="1" dirty="0"/>
              <a:t> </a:t>
            </a:r>
            <a:r>
              <a:rPr lang="ru-RU" b="1" dirty="0" err="1"/>
              <a:t>забезпечити</a:t>
            </a:r>
            <a:r>
              <a:rPr lang="ru-RU" b="1" dirty="0"/>
              <a:t> </a:t>
            </a:r>
            <a:r>
              <a:rPr lang="ru-RU" b="1" dirty="0" err="1"/>
              <a:t>належний</a:t>
            </a:r>
            <a:r>
              <a:rPr lang="ru-RU" b="1" dirty="0"/>
              <a:t> </a:t>
            </a:r>
            <a:r>
              <a:rPr lang="ru-RU" b="1" dirty="0" err="1"/>
              <a:t>технічний</a:t>
            </a:r>
            <a:r>
              <a:rPr lang="ru-RU" b="1" dirty="0"/>
              <a:t> </a:t>
            </a:r>
            <a:r>
              <a:rPr lang="ru-RU" b="1" dirty="0" err="1"/>
              <a:t>рівень</a:t>
            </a:r>
            <a:r>
              <a:rPr lang="ru-RU" b="1" dirty="0"/>
              <a:t> </a:t>
            </a:r>
            <a:r>
              <a:rPr lang="ru-RU" b="1" dirty="0" err="1"/>
              <a:t>виробництва</a:t>
            </a:r>
            <a:r>
              <a:rPr lang="ru-RU" b="1" dirty="0"/>
              <a:t> в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галузях</a:t>
            </a:r>
            <a:r>
              <a:rPr lang="ru-RU" b="1" dirty="0"/>
              <a:t>.</a:t>
            </a:r>
            <a:endParaRPr lang="ru-RU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01128"/>
            <a:ext cx="29813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1" y="4242171"/>
            <a:ext cx="4504053" cy="228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1882" y="712971"/>
            <a:ext cx="446449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u="sng" dirty="0" smtClean="0"/>
              <a:t>Фактори набування ознак цілісності світової економіки : </a:t>
            </a:r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4222" y="2109600"/>
            <a:ext cx="3563888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вижити</a:t>
            </a:r>
            <a:r>
              <a:rPr lang="ru-RU" dirty="0" smtClean="0"/>
              <a:t> за умов </a:t>
            </a:r>
            <a:r>
              <a:rPr lang="ru-RU" dirty="0" err="1" smtClean="0"/>
              <a:t>надмірного</a:t>
            </a:r>
            <a:r>
              <a:rPr lang="ru-RU" dirty="0" smtClean="0"/>
              <a:t> </a:t>
            </a:r>
            <a:r>
              <a:rPr lang="ru-RU" dirty="0" err="1" smtClean="0"/>
              <a:t>нарощування</a:t>
            </a:r>
            <a:r>
              <a:rPr lang="ru-RU" dirty="0" smtClean="0"/>
              <a:t> </a:t>
            </a:r>
            <a:r>
              <a:rPr lang="ru-RU" dirty="0" err="1" smtClean="0"/>
              <a:t>ядерних</a:t>
            </a:r>
            <a:r>
              <a:rPr lang="ru-RU" dirty="0" smtClean="0"/>
              <a:t> </a:t>
            </a:r>
            <a:r>
              <a:rPr lang="ru-RU" dirty="0" err="1" smtClean="0"/>
              <a:t>потенціалів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8058" y="4029163"/>
            <a:ext cx="319621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Розгортання</a:t>
            </a:r>
            <a:r>
              <a:rPr lang="ru-RU" dirty="0" smtClean="0"/>
              <a:t> </a:t>
            </a:r>
            <a:r>
              <a:rPr lang="ru-RU" dirty="0" err="1" smtClean="0"/>
              <a:t>науково</a:t>
            </a:r>
            <a:r>
              <a:rPr lang="ru-RU" dirty="0" smtClean="0"/>
              <a:t> </a:t>
            </a:r>
            <a:r>
              <a:rPr lang="ru-RU" dirty="0" err="1" smtClean="0"/>
              <a:t>технічної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878" y="2109600"/>
            <a:ext cx="374441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дальший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поділу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66320" y="3752163"/>
            <a:ext cx="3271532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/>
              <a:t>об'єднати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для </a:t>
            </a:r>
            <a:r>
              <a:rPr lang="ru-RU" dirty="0" err="1"/>
              <a:t>розв'язання</a:t>
            </a:r>
            <a:r>
              <a:rPr lang="ru-RU" dirty="0"/>
              <a:t> </a:t>
            </a:r>
            <a:r>
              <a:rPr lang="ru-RU" dirty="0" err="1"/>
              <a:t>глобальних</a:t>
            </a:r>
            <a:r>
              <a:rPr lang="ru-RU" dirty="0"/>
              <a:t> проблем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222" y="5301208"/>
            <a:ext cx="792088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: з одного боку, </a:t>
            </a:r>
            <a:r>
              <a:rPr lang="ru-RU" dirty="0" err="1"/>
              <a:t>поглиблення</a:t>
            </a:r>
            <a:r>
              <a:rPr lang="ru-RU" dirty="0"/>
              <a:t> і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а з другого —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інтеграційних</a:t>
            </a:r>
            <a:r>
              <a:rPr lang="ru-RU" dirty="0"/>
              <a:t> </a:t>
            </a:r>
            <a:r>
              <a:rPr lang="ru-RU" dirty="0" err="1"/>
              <a:t>глобалізаційних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01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84784"/>
            <a:ext cx="6030416" cy="42473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/>
              <a:t>Економічна</a:t>
            </a:r>
            <a:r>
              <a:rPr lang="ru-RU" b="1" dirty="0"/>
              <a:t> </a:t>
            </a:r>
            <a:r>
              <a:rPr lang="ru-RU" b="1" dirty="0" err="1"/>
              <a:t>інтеграція</a:t>
            </a:r>
            <a:r>
              <a:rPr lang="ru-RU" b="1" dirty="0"/>
              <a:t> </a:t>
            </a:r>
            <a:r>
              <a:rPr lang="ru-RU" b="1" dirty="0" err="1"/>
              <a:t>набуває</a:t>
            </a:r>
            <a:r>
              <a:rPr lang="ru-RU" b="1" dirty="0"/>
              <a:t> </a:t>
            </a:r>
            <a:r>
              <a:rPr lang="ru-RU" b="1" dirty="0" err="1"/>
              <a:t>певних</a:t>
            </a:r>
            <a:r>
              <a:rPr lang="ru-RU" b="1" dirty="0"/>
              <a:t> </a:t>
            </a:r>
            <a:r>
              <a:rPr lang="ru-RU" b="1" dirty="0" err="1"/>
              <a:t>організаційних</a:t>
            </a:r>
            <a:r>
              <a:rPr lang="ru-RU" b="1" dirty="0"/>
              <a:t> форм </a:t>
            </a:r>
            <a:r>
              <a:rPr lang="ru-RU" b="1" dirty="0" smtClean="0"/>
              <a:t>. </a:t>
            </a:r>
            <a:r>
              <a:rPr lang="ru-RU" b="1" dirty="0" err="1"/>
              <a:t>Найпростішою</a:t>
            </a:r>
            <a:r>
              <a:rPr lang="ru-RU" b="1" dirty="0"/>
              <a:t> формою є зона </a:t>
            </a:r>
            <a:r>
              <a:rPr lang="ru-RU" b="1" dirty="0" err="1"/>
              <a:t>вільної</a:t>
            </a:r>
            <a:r>
              <a:rPr lang="ru-RU" b="1" dirty="0"/>
              <a:t> </a:t>
            </a:r>
            <a:r>
              <a:rPr lang="ru-RU" b="1" dirty="0" err="1"/>
              <a:t>торгівлі</a:t>
            </a:r>
            <a:r>
              <a:rPr lang="ru-RU" b="1" dirty="0"/>
              <a:t>, на </a:t>
            </a:r>
            <a:r>
              <a:rPr lang="ru-RU" b="1" dirty="0" err="1"/>
              <a:t>території</a:t>
            </a:r>
            <a:r>
              <a:rPr lang="ru-RU" b="1" dirty="0"/>
              <a:t> </a:t>
            </a:r>
            <a:r>
              <a:rPr lang="ru-RU" b="1" dirty="0" err="1"/>
              <a:t>якої</a:t>
            </a:r>
            <a:r>
              <a:rPr lang="ru-RU" b="1" dirty="0"/>
              <a:t> </a:t>
            </a:r>
            <a:r>
              <a:rPr lang="ru-RU" b="1" dirty="0" err="1"/>
              <a:t>скасовуються</a:t>
            </a:r>
            <a:r>
              <a:rPr lang="ru-RU" b="1" dirty="0"/>
              <a:t> </a:t>
            </a:r>
            <a:r>
              <a:rPr lang="ru-RU" b="1" dirty="0" err="1"/>
              <a:t>торгові</a:t>
            </a:r>
            <a:r>
              <a:rPr lang="ru-RU" b="1" dirty="0"/>
              <a:t> </a:t>
            </a:r>
            <a:r>
              <a:rPr lang="ru-RU" b="1" dirty="0" err="1"/>
              <a:t>обмеження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країнами-учасницями</a:t>
            </a:r>
            <a:r>
              <a:rPr lang="ru-RU" b="1" dirty="0"/>
              <a:t>. Другу форму становить </a:t>
            </a:r>
            <a:r>
              <a:rPr lang="ru-RU" b="1" dirty="0" err="1"/>
              <a:t>митний</a:t>
            </a:r>
            <a:r>
              <a:rPr lang="ru-RU" b="1" dirty="0"/>
              <a:t> союз.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передбачає</a:t>
            </a:r>
            <a:r>
              <a:rPr lang="ru-RU" b="1" dirty="0"/>
              <a:t> </a:t>
            </a:r>
            <a:r>
              <a:rPr lang="ru-RU" b="1" dirty="0" err="1"/>
              <a:t>поряд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скасуванням</a:t>
            </a:r>
            <a:r>
              <a:rPr lang="ru-RU" b="1" dirty="0"/>
              <a:t> </a:t>
            </a:r>
            <a:r>
              <a:rPr lang="ru-RU" b="1" dirty="0" err="1"/>
              <a:t>зовнішньоекономічних</a:t>
            </a:r>
            <a:r>
              <a:rPr lang="ru-RU" b="1" dirty="0"/>
              <a:t> </a:t>
            </a:r>
            <a:r>
              <a:rPr lang="ru-RU" b="1" dirty="0" err="1"/>
              <a:t>обмежень</a:t>
            </a:r>
            <a:r>
              <a:rPr lang="ru-RU" b="1" dirty="0"/>
              <a:t> </a:t>
            </a:r>
            <a:r>
              <a:rPr lang="ru-RU" b="1" dirty="0" err="1"/>
              <a:t>встановлення</a:t>
            </a:r>
            <a:r>
              <a:rPr lang="ru-RU" b="1" dirty="0"/>
              <a:t> </a:t>
            </a:r>
            <a:r>
              <a:rPr lang="ru-RU" b="1" dirty="0" err="1"/>
              <a:t>єдиного</a:t>
            </a:r>
            <a:r>
              <a:rPr lang="ru-RU" b="1" dirty="0"/>
              <a:t> </a:t>
            </a:r>
            <a:r>
              <a:rPr lang="ru-RU" b="1" dirty="0" err="1"/>
              <a:t>зовнішньоторгового</a:t>
            </a:r>
            <a:r>
              <a:rPr lang="ru-RU" b="1" dirty="0"/>
              <a:t> тарифу і </a:t>
            </a:r>
            <a:r>
              <a:rPr lang="ru-RU" b="1" dirty="0" err="1"/>
              <a:t>проведення</a:t>
            </a:r>
            <a:r>
              <a:rPr lang="ru-RU" b="1" dirty="0"/>
              <a:t> </a:t>
            </a:r>
            <a:r>
              <a:rPr lang="ru-RU" b="1" dirty="0" err="1"/>
              <a:t>єдиної</a:t>
            </a:r>
            <a:r>
              <a:rPr lang="ru-RU" b="1" dirty="0"/>
              <a:t> </a:t>
            </a:r>
            <a:r>
              <a:rPr lang="ru-RU" b="1" dirty="0" err="1"/>
              <a:t>зовнішньоторгової</a:t>
            </a:r>
            <a:r>
              <a:rPr lang="ru-RU" b="1" dirty="0"/>
              <a:t> </a:t>
            </a:r>
            <a:r>
              <a:rPr lang="ru-RU" b="1" dirty="0" err="1"/>
              <a:t>політики</a:t>
            </a:r>
            <a:r>
              <a:rPr lang="ru-RU" b="1" dirty="0"/>
              <a:t>. </a:t>
            </a:r>
            <a:r>
              <a:rPr lang="ru-RU" b="1" dirty="0" err="1"/>
              <a:t>Складнішою</a:t>
            </a:r>
            <a:r>
              <a:rPr lang="ru-RU" b="1" dirty="0"/>
              <a:t> формою є </a:t>
            </a:r>
            <a:r>
              <a:rPr lang="ru-RU" b="1" dirty="0" err="1"/>
              <a:t>економічний</a:t>
            </a:r>
            <a:r>
              <a:rPr lang="ru-RU" b="1" dirty="0"/>
              <a:t> союз,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доповнює</a:t>
            </a:r>
            <a:r>
              <a:rPr lang="ru-RU" b="1" dirty="0"/>
              <a:t> </a:t>
            </a:r>
            <a:r>
              <a:rPr lang="ru-RU" b="1" dirty="0" err="1"/>
              <a:t>митну</a:t>
            </a:r>
            <a:r>
              <a:rPr lang="ru-RU" b="1" dirty="0"/>
              <a:t> </a:t>
            </a:r>
            <a:r>
              <a:rPr lang="ru-RU" b="1" dirty="0" err="1"/>
              <a:t>інтеграцію</a:t>
            </a:r>
            <a:r>
              <a:rPr lang="ru-RU" b="1" dirty="0"/>
              <a:t> </a:t>
            </a:r>
            <a:r>
              <a:rPr lang="ru-RU" b="1" dirty="0" err="1"/>
              <a:t>угодами</a:t>
            </a:r>
            <a:r>
              <a:rPr lang="ru-RU" b="1" dirty="0"/>
              <a:t> про </a:t>
            </a:r>
            <a:r>
              <a:rPr lang="ru-RU" b="1" dirty="0" err="1"/>
              <a:t>проведення</a:t>
            </a:r>
            <a:r>
              <a:rPr lang="ru-RU" b="1" dirty="0"/>
              <a:t> </a:t>
            </a:r>
            <a:r>
              <a:rPr lang="ru-RU" b="1" dirty="0" err="1"/>
              <a:t>загальної</a:t>
            </a:r>
            <a:r>
              <a:rPr lang="ru-RU" b="1" dirty="0"/>
              <a:t> </a:t>
            </a:r>
            <a:r>
              <a:rPr lang="ru-RU" b="1" dirty="0" err="1"/>
              <a:t>економічної</a:t>
            </a:r>
            <a:r>
              <a:rPr lang="ru-RU" b="1" dirty="0"/>
              <a:t> і </a:t>
            </a:r>
            <a:r>
              <a:rPr lang="ru-RU" b="1" dirty="0" err="1"/>
              <a:t>валютної</a:t>
            </a:r>
            <a:r>
              <a:rPr lang="ru-RU" b="1" dirty="0"/>
              <a:t> </a:t>
            </a:r>
            <a:r>
              <a:rPr lang="ru-RU" b="1" dirty="0" err="1"/>
              <a:t>політики</a:t>
            </a:r>
            <a:r>
              <a:rPr lang="ru-RU" b="1" dirty="0"/>
              <a:t>. </a:t>
            </a:r>
            <a:r>
              <a:rPr lang="ru-RU" b="1" dirty="0" err="1"/>
              <a:t>Найповніше</a:t>
            </a:r>
            <a:r>
              <a:rPr lang="ru-RU" b="1" dirty="0"/>
              <a:t> </a:t>
            </a:r>
            <a:r>
              <a:rPr lang="ru-RU" b="1" dirty="0" err="1"/>
              <a:t>своє</a:t>
            </a:r>
            <a:r>
              <a:rPr lang="ru-RU" b="1" dirty="0"/>
              <a:t> </a:t>
            </a:r>
            <a:r>
              <a:rPr lang="ru-RU" b="1" dirty="0" err="1"/>
              <a:t>вираження</a:t>
            </a:r>
            <a:r>
              <a:rPr lang="ru-RU" b="1" dirty="0"/>
              <a:t> </a:t>
            </a:r>
            <a:r>
              <a:rPr lang="ru-RU" b="1" dirty="0" err="1"/>
              <a:t>ця</a:t>
            </a:r>
            <a:r>
              <a:rPr lang="ru-RU" b="1" dirty="0"/>
              <a:t> форма </a:t>
            </a:r>
            <a:r>
              <a:rPr lang="ru-RU" b="1" dirty="0" err="1"/>
              <a:t>знайшла</a:t>
            </a:r>
            <a:r>
              <a:rPr lang="ru-RU" b="1" dirty="0"/>
              <a:t> в </a:t>
            </a:r>
            <a:r>
              <a:rPr lang="ru-RU" b="1" dirty="0" err="1"/>
              <a:t>створенні</a:t>
            </a:r>
            <a:r>
              <a:rPr lang="ru-RU" b="1" dirty="0"/>
              <a:t> </a:t>
            </a:r>
            <a:r>
              <a:rPr lang="ru-RU" b="1" dirty="0" err="1"/>
              <a:t>Європейського</a:t>
            </a:r>
            <a:r>
              <a:rPr lang="ru-RU" b="1" dirty="0"/>
              <a:t> </a:t>
            </a:r>
            <a:r>
              <a:rPr lang="ru-RU" b="1" dirty="0" err="1"/>
              <a:t>економічного</a:t>
            </a:r>
            <a:r>
              <a:rPr lang="ru-RU" b="1" dirty="0"/>
              <a:t> </a:t>
            </a:r>
            <a:r>
              <a:rPr lang="ru-RU" b="1" dirty="0" err="1"/>
              <a:t>товариств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3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905822" cy="503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9772" y="225514"/>
            <a:ext cx="381759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Організаційні форми економічної інтеграції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50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4032448" cy="25853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err="1"/>
              <a:t>Міжнародний</a:t>
            </a:r>
            <a:r>
              <a:rPr lang="ru-RU" b="1" dirty="0"/>
              <a:t> </a:t>
            </a:r>
            <a:r>
              <a:rPr lang="ru-RU" b="1" dirty="0" err="1"/>
              <a:t>поділ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> 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спеціалізації</a:t>
            </a:r>
            <a:r>
              <a:rPr lang="ru-RU" b="1" dirty="0"/>
              <a:t> </a:t>
            </a:r>
            <a:r>
              <a:rPr lang="ru-RU" b="1" dirty="0" err="1"/>
              <a:t>окремих</a:t>
            </a:r>
            <a:r>
              <a:rPr lang="ru-RU" b="1" dirty="0"/>
              <a:t> </a:t>
            </a:r>
            <a:r>
              <a:rPr lang="ru-RU" b="1" dirty="0" err="1"/>
              <a:t>країн</a:t>
            </a:r>
            <a:r>
              <a:rPr lang="ru-RU" b="1" dirty="0"/>
              <a:t> на </a:t>
            </a:r>
            <a:r>
              <a:rPr lang="ru-RU" b="1" dirty="0" err="1"/>
              <a:t>виробництві</a:t>
            </a:r>
            <a:r>
              <a:rPr lang="ru-RU" b="1" dirty="0"/>
              <a:t> </a:t>
            </a:r>
            <a:r>
              <a:rPr lang="ru-RU" b="1" dirty="0" err="1"/>
              <a:t>певних</a:t>
            </a:r>
            <a:r>
              <a:rPr lang="ru-RU" b="1" dirty="0"/>
              <a:t> </a:t>
            </a:r>
            <a:r>
              <a:rPr lang="ru-RU" b="1" dirty="0" err="1"/>
              <a:t>товарів</a:t>
            </a:r>
            <a:r>
              <a:rPr lang="ru-RU" b="1" dirty="0"/>
              <a:t> та </a:t>
            </a:r>
            <a:r>
              <a:rPr lang="ru-RU" b="1" dirty="0" err="1"/>
              <a:t>послуг</a:t>
            </a:r>
            <a:r>
              <a:rPr lang="ru-RU" b="1" dirty="0"/>
              <a:t> і товарному </a:t>
            </a:r>
            <a:r>
              <a:rPr lang="ru-RU" b="1" dirty="0" err="1"/>
              <a:t>обміні</a:t>
            </a:r>
            <a:r>
              <a:rPr lang="ru-RU" b="1" dirty="0"/>
              <a:t> </a:t>
            </a:r>
            <a:r>
              <a:rPr lang="ru-RU" b="1" dirty="0" err="1"/>
              <a:t>цими</a:t>
            </a:r>
            <a:r>
              <a:rPr lang="ru-RU" b="1" dirty="0"/>
              <a:t> продуктами на </a:t>
            </a:r>
            <a:r>
              <a:rPr lang="ru-RU" b="1" dirty="0" err="1"/>
              <a:t>світових</a:t>
            </a:r>
            <a:r>
              <a:rPr lang="ru-RU" b="1" dirty="0"/>
              <a:t> ринках. </a:t>
            </a:r>
            <a:r>
              <a:rPr lang="ru-RU" b="1" dirty="0" err="1"/>
              <a:t>Міжнародний</a:t>
            </a:r>
            <a:r>
              <a:rPr lang="ru-RU" b="1" dirty="0"/>
              <a:t> </a:t>
            </a:r>
            <a:r>
              <a:rPr lang="ru-RU" b="1" dirty="0" err="1"/>
              <a:t>поділ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> </a:t>
            </a:r>
            <a:r>
              <a:rPr lang="ru-RU" b="1" dirty="0" err="1"/>
              <a:t>виникає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країнами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захищені</a:t>
            </a:r>
            <a:r>
              <a:rPr lang="ru-RU" b="1" dirty="0"/>
              <a:t> </a:t>
            </a:r>
            <a:r>
              <a:rPr lang="ru-RU" b="1" dirty="0" err="1"/>
              <a:t>своїм</a:t>
            </a:r>
            <a:r>
              <a:rPr lang="ru-RU" b="1" dirty="0"/>
              <a:t> </a:t>
            </a:r>
            <a:r>
              <a:rPr lang="ru-RU" b="1" dirty="0" err="1"/>
              <a:t>державним</a:t>
            </a:r>
            <a:r>
              <a:rPr lang="ru-RU" b="1" dirty="0"/>
              <a:t> </a:t>
            </a:r>
            <a:r>
              <a:rPr lang="ru-RU" b="1" dirty="0" err="1"/>
              <a:t>суверенітетом</a:t>
            </a:r>
            <a:r>
              <a:rPr lang="ru-RU" b="1" dirty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792128"/>
            <a:ext cx="4355976" cy="34163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Формування</a:t>
            </a:r>
            <a:r>
              <a:rPr lang="ru-RU" b="1" dirty="0" smtClean="0"/>
              <a:t> </a:t>
            </a:r>
            <a:r>
              <a:rPr lang="ru-RU" b="1" dirty="0" err="1"/>
              <a:t>спеціалізації</a:t>
            </a:r>
            <a:r>
              <a:rPr lang="ru-RU" b="1" dirty="0"/>
              <a:t> </a:t>
            </a:r>
            <a:r>
              <a:rPr lang="ru-RU" b="1" dirty="0" err="1"/>
              <a:t>господарства</a:t>
            </a:r>
            <a:r>
              <a:rPr lang="ru-RU" b="1" dirty="0"/>
              <a:t> </a:t>
            </a:r>
            <a:r>
              <a:rPr lang="ru-RU" b="1" dirty="0" err="1"/>
              <a:t>країни</a:t>
            </a:r>
            <a:r>
              <a:rPr lang="ru-RU" b="1" dirty="0"/>
              <a:t> в такому </a:t>
            </a:r>
            <a:r>
              <a:rPr lang="ru-RU" b="1" dirty="0" err="1"/>
              <a:t>разі</a:t>
            </a:r>
            <a:r>
              <a:rPr lang="ru-RU" b="1" dirty="0"/>
              <a:t>, </a:t>
            </a:r>
            <a:r>
              <a:rPr lang="ru-RU" b="1" dirty="0" err="1"/>
              <a:t>безумовно</a:t>
            </a:r>
            <a:r>
              <a:rPr lang="ru-RU" b="1" dirty="0"/>
              <a:t>, </a:t>
            </a:r>
            <a:r>
              <a:rPr lang="ru-RU" b="1" dirty="0" err="1"/>
              <a:t>підкоряється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 закону </a:t>
            </a:r>
            <a:r>
              <a:rPr lang="ru-RU" b="1" dirty="0" err="1"/>
              <a:t>порівняльних</a:t>
            </a:r>
            <a:r>
              <a:rPr lang="ru-RU" b="1" dirty="0"/>
              <a:t> </a:t>
            </a:r>
            <a:r>
              <a:rPr lang="ru-RU" b="1" dirty="0" err="1"/>
              <a:t>переваг</a:t>
            </a:r>
            <a:r>
              <a:rPr lang="ru-RU" b="1" dirty="0"/>
              <a:t>. За </a:t>
            </a:r>
            <a:r>
              <a:rPr lang="ru-RU" b="1" dirty="0" err="1"/>
              <a:t>цим</a:t>
            </a:r>
            <a:r>
              <a:rPr lang="ru-RU" b="1" dirty="0"/>
              <a:t> законом, </a:t>
            </a:r>
            <a:r>
              <a:rPr lang="ru-RU" b="1" dirty="0" err="1"/>
              <a:t>який</a:t>
            </a:r>
            <a:r>
              <a:rPr lang="ru-RU" b="1" dirty="0"/>
              <a:t> є одним з </a:t>
            </a:r>
            <a:r>
              <a:rPr lang="ru-RU" b="1" dirty="0" err="1"/>
              <a:t>фундаментальних</a:t>
            </a:r>
            <a:r>
              <a:rPr lang="ru-RU" b="1" dirty="0"/>
              <a:t> </a:t>
            </a:r>
            <a:r>
              <a:rPr lang="ru-RU" b="1" dirty="0" err="1"/>
              <a:t>законів</a:t>
            </a:r>
            <a:r>
              <a:rPr lang="ru-RU" b="1" dirty="0"/>
              <a:t> </a:t>
            </a:r>
            <a:r>
              <a:rPr lang="ru-RU" b="1" dirty="0" err="1"/>
              <a:t>економічної</a:t>
            </a:r>
            <a:r>
              <a:rPr lang="ru-RU" b="1" dirty="0"/>
              <a:t> </a:t>
            </a:r>
            <a:r>
              <a:rPr lang="ru-RU" b="1" dirty="0" err="1"/>
              <a:t>теорії</a:t>
            </a:r>
            <a:r>
              <a:rPr lang="ru-RU" b="1" dirty="0"/>
              <a:t>, </a:t>
            </a:r>
            <a:r>
              <a:rPr lang="ru-RU" b="1" dirty="0" err="1"/>
              <a:t>кожна</a:t>
            </a:r>
            <a:r>
              <a:rPr lang="ru-RU" b="1" dirty="0"/>
              <a:t> </a:t>
            </a:r>
            <a:r>
              <a:rPr lang="ru-RU" b="1" dirty="0" err="1"/>
              <a:t>країна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порівняльну</a:t>
            </a:r>
            <a:r>
              <a:rPr lang="ru-RU" b="1" dirty="0"/>
              <a:t> </a:t>
            </a:r>
            <a:r>
              <a:rPr lang="ru-RU" b="1" dirty="0" err="1"/>
              <a:t>перевагу</a:t>
            </a:r>
            <a:r>
              <a:rPr lang="ru-RU" b="1" dirty="0"/>
              <a:t> у </a:t>
            </a:r>
            <a:r>
              <a:rPr lang="ru-RU" b="1" dirty="0" err="1"/>
              <a:t>виробництві</a:t>
            </a:r>
            <a:r>
              <a:rPr lang="ru-RU" b="1" dirty="0"/>
              <a:t> </a:t>
            </a:r>
            <a:r>
              <a:rPr lang="ru-RU" b="1" dirty="0" err="1"/>
              <a:t>якого-небудь</a:t>
            </a:r>
            <a:r>
              <a:rPr lang="ru-RU" b="1" dirty="0"/>
              <a:t> товару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послуги</a:t>
            </a:r>
            <a:r>
              <a:rPr lang="ru-RU" b="1" dirty="0"/>
              <a:t> і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дістати</a:t>
            </a:r>
            <a:r>
              <a:rPr lang="ru-RU" b="1" dirty="0"/>
              <a:t> </a:t>
            </a:r>
            <a:r>
              <a:rPr lang="ru-RU" b="1" dirty="0" err="1"/>
              <a:t>вигоду</a:t>
            </a:r>
            <a:r>
              <a:rPr lang="ru-RU" b="1" dirty="0"/>
              <a:t>, </a:t>
            </a:r>
            <a:r>
              <a:rPr lang="ru-RU" b="1" dirty="0" err="1"/>
              <a:t>торгуючи</a:t>
            </a:r>
            <a:r>
              <a:rPr lang="ru-RU" b="1" dirty="0"/>
              <a:t> ними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обмінюючи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на </a:t>
            </a:r>
            <a:r>
              <a:rPr lang="ru-RU" b="1" dirty="0" err="1"/>
              <a:t>інші</a:t>
            </a:r>
            <a:r>
              <a:rPr lang="ru-RU" b="1" dirty="0"/>
              <a:t> </a:t>
            </a:r>
            <a:r>
              <a:rPr lang="ru-RU" b="1" dirty="0" err="1"/>
              <a:t>товари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послуги</a:t>
            </a:r>
            <a:r>
              <a:rPr lang="ru-RU" b="1" dirty="0"/>
              <a:t>.</a:t>
            </a:r>
            <a:endParaRPr lang="ru-RU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66"/>
          <a:stretch/>
        </p:blipFill>
        <p:spPr bwMode="auto">
          <a:xfrm>
            <a:off x="755576" y="3573016"/>
            <a:ext cx="3078534" cy="238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043" y="4365104"/>
            <a:ext cx="1670298" cy="205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75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293096"/>
            <a:ext cx="8280920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/>
              <a:t>Розглядаючи</a:t>
            </a:r>
            <a:r>
              <a:rPr lang="ru-RU" b="1" dirty="0"/>
              <a:t> </a:t>
            </a:r>
            <a:r>
              <a:rPr lang="ru-RU" b="1" dirty="0" err="1"/>
              <a:t>політичну</a:t>
            </a:r>
            <a:r>
              <a:rPr lang="ru-RU" b="1" dirty="0"/>
              <a:t> й </a:t>
            </a:r>
            <a:r>
              <a:rPr lang="ru-RU" b="1" dirty="0" err="1"/>
              <a:t>економічну</a:t>
            </a:r>
            <a:r>
              <a:rPr lang="ru-RU" b="1" dirty="0"/>
              <a:t> </a:t>
            </a:r>
            <a:r>
              <a:rPr lang="ru-RU" b="1" dirty="0" err="1"/>
              <a:t>карти</a:t>
            </a:r>
            <a:r>
              <a:rPr lang="ru-RU" b="1" dirty="0"/>
              <a:t> </a:t>
            </a:r>
            <a:r>
              <a:rPr lang="ru-RU" b="1" dirty="0" err="1"/>
              <a:t>світу</a:t>
            </a:r>
            <a:r>
              <a:rPr lang="ru-RU" b="1" dirty="0"/>
              <a:t>,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помітити</a:t>
            </a:r>
            <a:r>
              <a:rPr lang="ru-RU" b="1" dirty="0"/>
              <a:t> </a:t>
            </a:r>
            <a:r>
              <a:rPr lang="ru-RU" b="1" dirty="0" err="1"/>
              <a:t>істотну</a:t>
            </a:r>
            <a:r>
              <a:rPr lang="ru-RU" b="1" dirty="0"/>
              <a:t> </a:t>
            </a:r>
            <a:r>
              <a:rPr lang="ru-RU" b="1" dirty="0" err="1"/>
              <a:t>особливість</a:t>
            </a:r>
            <a:r>
              <a:rPr lang="ru-RU" b="1" dirty="0"/>
              <a:t> у </a:t>
            </a:r>
            <a:r>
              <a:rPr lang="ru-RU" b="1" dirty="0" err="1"/>
              <a:t>розміщенні</a:t>
            </a:r>
            <a:r>
              <a:rPr lang="ru-RU" b="1" dirty="0"/>
              <a:t> </a:t>
            </a:r>
            <a:r>
              <a:rPr lang="ru-RU" b="1" dirty="0" err="1"/>
              <a:t>країн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показники</a:t>
            </a:r>
            <a:r>
              <a:rPr lang="ru-RU" b="1" dirty="0"/>
              <a:t> </a:t>
            </a:r>
            <a:r>
              <a:rPr lang="ru-RU" b="1" dirty="0" err="1"/>
              <a:t>економічного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вищі</a:t>
            </a:r>
            <a:r>
              <a:rPr lang="ru-RU" b="1" dirty="0"/>
              <a:t> </a:t>
            </a:r>
            <a:r>
              <a:rPr lang="ru-RU" b="1" dirty="0" err="1"/>
              <a:t>пересічних</a:t>
            </a:r>
            <a:r>
              <a:rPr lang="ru-RU" b="1" dirty="0"/>
              <a:t> по </a:t>
            </a:r>
            <a:r>
              <a:rPr lang="ru-RU" b="1" dirty="0" err="1"/>
              <a:t>світу</a:t>
            </a:r>
            <a:r>
              <a:rPr lang="ru-RU" b="1" dirty="0"/>
              <a:t> - вони </a:t>
            </a:r>
            <a:r>
              <a:rPr lang="ru-RU" b="1" dirty="0" err="1"/>
              <a:t>утворюють</a:t>
            </a:r>
            <a:r>
              <a:rPr lang="ru-RU" b="1" dirty="0"/>
              <a:t>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територіальне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</a:t>
            </a:r>
            <a:r>
              <a:rPr lang="ru-RU" b="1" dirty="0" err="1"/>
              <a:t>розташова­них</a:t>
            </a:r>
            <a:r>
              <a:rPr lang="ru-RU" b="1" dirty="0"/>
              <a:t> </a:t>
            </a:r>
            <a:r>
              <a:rPr lang="ru-RU" b="1" dirty="0" err="1"/>
              <a:t>груп</a:t>
            </a:r>
            <a:r>
              <a:rPr lang="ru-RU" b="1" dirty="0"/>
              <a:t>. І </a:t>
            </a:r>
            <a:r>
              <a:rPr lang="ru-RU" b="1" dirty="0" err="1"/>
              <a:t>це</a:t>
            </a:r>
            <a:r>
              <a:rPr lang="ru-RU" b="1" dirty="0"/>
              <a:t> не просто </a:t>
            </a:r>
            <a:r>
              <a:rPr lang="ru-RU" b="1" dirty="0" err="1"/>
              <a:t>географічний</a:t>
            </a:r>
            <a:r>
              <a:rPr lang="ru-RU" b="1" dirty="0"/>
              <a:t> факт, а одна з </a:t>
            </a:r>
            <a:r>
              <a:rPr lang="ru-RU" b="1" dirty="0" err="1"/>
              <a:t>важливих</a:t>
            </a:r>
            <a:r>
              <a:rPr lang="ru-RU" b="1" dirty="0"/>
              <a:t> </a:t>
            </a:r>
            <a:r>
              <a:rPr lang="ru-RU" b="1" dirty="0" err="1"/>
              <a:t>закономірностей</a:t>
            </a:r>
            <a:endParaRPr lang="ru-RU" b="1" dirty="0"/>
          </a:p>
          <a:p>
            <a:r>
              <a:rPr lang="ru-RU" b="1" dirty="0" err="1"/>
              <a:t>географії</a:t>
            </a:r>
            <a:r>
              <a:rPr lang="ru-RU" b="1" dirty="0"/>
              <a:t> </a:t>
            </a:r>
            <a:r>
              <a:rPr lang="ru-RU" b="1" dirty="0" err="1"/>
              <a:t>сучасного</a:t>
            </a:r>
            <a:r>
              <a:rPr lang="ru-RU" b="1" dirty="0"/>
              <a:t> </a:t>
            </a:r>
            <a:r>
              <a:rPr lang="ru-RU" b="1" dirty="0" err="1"/>
              <a:t>світового</a:t>
            </a:r>
            <a:r>
              <a:rPr lang="ru-RU" b="1" dirty="0"/>
              <a:t> </a:t>
            </a:r>
            <a:r>
              <a:rPr lang="ru-RU" b="1" dirty="0" err="1"/>
              <a:t>господарства</a:t>
            </a:r>
            <a:r>
              <a:rPr lang="ru-RU" b="1" dirty="0"/>
              <a:t>: </a:t>
            </a:r>
            <a:r>
              <a:rPr lang="ru-RU" b="1" dirty="0" err="1"/>
              <a:t>формується</a:t>
            </a:r>
            <a:r>
              <a:rPr lang="ru-RU" b="1" dirty="0"/>
              <a:t> </a:t>
            </a:r>
            <a:r>
              <a:rPr lang="ru-RU" b="1" dirty="0" err="1"/>
              <a:t>поліцентрична</a:t>
            </a:r>
            <a:r>
              <a:rPr lang="ru-RU" b="1" dirty="0"/>
              <a:t> система </a:t>
            </a:r>
            <a:r>
              <a:rPr lang="ru-RU" b="1" dirty="0" err="1"/>
              <a:t>йо­го</a:t>
            </a:r>
            <a:r>
              <a:rPr lang="ru-RU" b="1" dirty="0"/>
              <a:t> </a:t>
            </a:r>
            <a:r>
              <a:rPr lang="ru-RU" b="1" dirty="0" err="1"/>
              <a:t>територіальної</a:t>
            </a:r>
            <a:r>
              <a:rPr lang="ru-RU" b="1" dirty="0"/>
              <a:t> </a:t>
            </a:r>
            <a:r>
              <a:rPr lang="ru-RU" b="1" dirty="0" err="1"/>
              <a:t>структури</a:t>
            </a:r>
            <a:r>
              <a:rPr lang="ru-RU" b="1" dirty="0"/>
              <a:t>. То ж </a:t>
            </a:r>
            <a:r>
              <a:rPr lang="ru-RU" b="1" dirty="0" err="1"/>
              <a:t>невипадково</a:t>
            </a:r>
            <a:r>
              <a:rPr lang="ru-RU" b="1" dirty="0"/>
              <a:t> </a:t>
            </a:r>
            <a:r>
              <a:rPr lang="ru-RU" b="1" dirty="0" err="1"/>
              <a:t>з'явився</a:t>
            </a:r>
            <a:r>
              <a:rPr lang="ru-RU" b="1" dirty="0"/>
              <a:t> </a:t>
            </a:r>
            <a:r>
              <a:rPr lang="ru-RU" b="1" dirty="0" err="1"/>
              <a:t>образний</a:t>
            </a:r>
            <a:r>
              <a:rPr lang="ru-RU" b="1" dirty="0"/>
              <a:t> </a:t>
            </a:r>
            <a:r>
              <a:rPr lang="ru-RU" b="1" dirty="0" err="1"/>
              <a:t>термін</a:t>
            </a:r>
            <a:r>
              <a:rPr lang="ru-RU" b="1" dirty="0"/>
              <a:t> - «</a:t>
            </a:r>
            <a:r>
              <a:rPr lang="ru-RU" b="1" dirty="0" err="1"/>
              <a:t>багатополюсний</a:t>
            </a:r>
            <a:r>
              <a:rPr lang="ru-RU" b="1" dirty="0"/>
              <a:t> </a:t>
            </a:r>
            <a:r>
              <a:rPr lang="ru-RU" b="1" dirty="0" err="1"/>
              <a:t>світ</a:t>
            </a:r>
            <a:r>
              <a:rPr lang="ru-RU" b="1" dirty="0"/>
              <a:t>».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44164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87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995243"/>
            <a:ext cx="3240360" cy="45243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Наймогутніший</a:t>
            </a:r>
            <a:r>
              <a:rPr lang="ru-RU" dirty="0"/>
              <a:t> центр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склався</a:t>
            </a:r>
            <a:r>
              <a:rPr lang="ru-RU" dirty="0"/>
              <a:t> в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Америці</a:t>
            </a:r>
            <a:r>
              <a:rPr lang="ru-RU" dirty="0"/>
              <a:t>. Ядром </a:t>
            </a:r>
            <a:r>
              <a:rPr lang="ru-RU" dirty="0" err="1"/>
              <a:t>цього</a:t>
            </a:r>
            <a:r>
              <a:rPr lang="ru-RU" dirty="0"/>
              <a:t> центру є </a:t>
            </a:r>
            <a:r>
              <a:rPr lang="ru-RU" dirty="0" err="1"/>
              <a:t>економіка</a:t>
            </a:r>
            <a:r>
              <a:rPr lang="ru-RU" dirty="0"/>
              <a:t> США, з нею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поєднуються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Канади</a:t>
            </a:r>
            <a:r>
              <a:rPr lang="ru-RU" dirty="0"/>
              <a:t> і Мексики. На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трійки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при 7 %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22-23 % </a:t>
            </a:r>
            <a:r>
              <a:rPr lang="ru-RU" dirty="0" err="1"/>
              <a:t>національного</a:t>
            </a:r>
            <a:r>
              <a:rPr lang="ru-RU" dirty="0"/>
              <a:t> продукту та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12-13 % </a:t>
            </a:r>
            <a:r>
              <a:rPr lang="ru-RU" dirty="0" err="1"/>
              <a:t>сільсько­господарської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8958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0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5"/>
          <a:stretch/>
        </p:blipFill>
        <p:spPr bwMode="auto">
          <a:xfrm>
            <a:off x="0" y="-9200"/>
            <a:ext cx="9144000" cy="711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9584" y="0"/>
            <a:ext cx="3744416" cy="56323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 err="1"/>
              <a:t>О</a:t>
            </a:r>
            <a:r>
              <a:rPr lang="ru-RU" b="1" u="sng" dirty="0" err="1" smtClean="0"/>
              <a:t>собливості</a:t>
            </a:r>
            <a:r>
              <a:rPr lang="ru-RU" b="1" u="sng" dirty="0" smtClean="0"/>
              <a:t> </a:t>
            </a:r>
            <a:r>
              <a:rPr lang="ru-RU" b="1" u="sng" dirty="0" err="1"/>
              <a:t>господар­ства</a:t>
            </a:r>
            <a:r>
              <a:rPr lang="ru-RU" b="1" u="sng" dirty="0"/>
              <a:t> </a:t>
            </a:r>
            <a:r>
              <a:rPr lang="ru-RU" b="1" u="sng" dirty="0" err="1"/>
              <a:t>цих</a:t>
            </a:r>
            <a:r>
              <a:rPr lang="ru-RU" b="1" u="sng" dirty="0"/>
              <a:t> </a:t>
            </a:r>
            <a:r>
              <a:rPr lang="ru-RU" b="1" u="sng" dirty="0" err="1"/>
              <a:t>північноамериканських</a:t>
            </a:r>
            <a:r>
              <a:rPr lang="ru-RU" b="1" u="sng" dirty="0"/>
              <a:t> </a:t>
            </a:r>
            <a:r>
              <a:rPr lang="ru-RU" b="1" u="sng" dirty="0" err="1"/>
              <a:t>країн</a:t>
            </a:r>
            <a:r>
              <a:rPr lang="ru-RU" b="1" u="sng" dirty="0"/>
              <a:t> </a:t>
            </a:r>
            <a:r>
              <a:rPr lang="ru-RU" b="1" u="sng" dirty="0" err="1"/>
              <a:t>такі</a:t>
            </a:r>
            <a:r>
              <a:rPr lang="ru-RU" b="1" u="sng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err="1" smtClean="0"/>
              <a:t>багатий</a:t>
            </a:r>
            <a:r>
              <a:rPr lang="ru-RU" dirty="0" smtClean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;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err="1" smtClean="0"/>
              <a:t>могутність</a:t>
            </a:r>
            <a:r>
              <a:rPr lang="ru-RU" dirty="0" smtClean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, </a:t>
            </a:r>
            <a:r>
              <a:rPr lang="ru-RU" dirty="0" err="1"/>
              <a:t>трестів</a:t>
            </a:r>
            <a:r>
              <a:rPr lang="ru-RU" dirty="0"/>
              <a:t>, </a:t>
            </a:r>
            <a:r>
              <a:rPr lang="ru-RU" dirty="0" err="1"/>
              <a:t>концернів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контролюють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національне</a:t>
            </a:r>
            <a:r>
              <a:rPr lang="ru-RU" dirty="0"/>
              <a:t> </a:t>
            </a:r>
            <a:r>
              <a:rPr lang="ru-RU" dirty="0" err="1"/>
              <a:t>багатство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а й </a:t>
            </a:r>
            <a:r>
              <a:rPr lang="ru-RU" dirty="0" err="1"/>
              <a:t>перетворюються</a:t>
            </a:r>
            <a:r>
              <a:rPr lang="ru-RU" dirty="0"/>
              <a:t> на </a:t>
            </a:r>
            <a:r>
              <a:rPr lang="ru-RU" dirty="0" err="1"/>
              <a:t>транснаціональні</a:t>
            </a:r>
            <a:r>
              <a:rPr lang="ru-RU" dirty="0"/>
              <a:t> </a:t>
            </a:r>
            <a:r>
              <a:rPr lang="ru-RU" dirty="0" err="1"/>
              <a:t>корпорації</a:t>
            </a:r>
            <a:r>
              <a:rPr lang="ru-RU" dirty="0"/>
              <a:t>;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err="1" smtClean="0"/>
              <a:t>висо­кий</a:t>
            </a:r>
            <a:r>
              <a:rPr lang="ru-RU" dirty="0" smtClean="0"/>
              <a:t> </a:t>
            </a:r>
            <a:r>
              <a:rPr lang="ru-RU" dirty="0" err="1"/>
              <a:t>технічний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США і </a:t>
            </a:r>
            <a:r>
              <a:rPr lang="ru-RU" dirty="0" err="1"/>
              <a:t>Канади</a:t>
            </a:r>
            <a:r>
              <a:rPr lang="ru-RU" dirty="0" smtClean="0"/>
              <a:t>;</a:t>
            </a:r>
          </a:p>
          <a:p>
            <a:pPr marL="342900" indent="-342900">
              <a:buAutoNum type="arabicParenR"/>
            </a:pP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США і </a:t>
            </a:r>
            <a:r>
              <a:rPr lang="ru-RU" dirty="0" err="1"/>
              <a:t>Канади</a:t>
            </a:r>
            <a:r>
              <a:rPr lang="ru-RU" dirty="0" smtClean="0"/>
              <a:t>;</a:t>
            </a:r>
          </a:p>
          <a:p>
            <a:pPr marL="342900" indent="-342900">
              <a:buAutoNum type="arabicParenR"/>
            </a:pPr>
            <a:r>
              <a:rPr lang="ru-RU" dirty="0" err="1" smtClean="0"/>
              <a:t>потужний</a:t>
            </a:r>
            <a:r>
              <a:rPr lang="ru-RU" dirty="0" smtClean="0"/>
              <a:t> </a:t>
            </a:r>
            <a:r>
              <a:rPr lang="ru-RU" dirty="0" err="1"/>
              <a:t>військово-промисловий</a:t>
            </a:r>
            <a:r>
              <a:rPr lang="ru-RU" dirty="0"/>
              <a:t> комплекс США.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2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80727"/>
            <a:ext cx="6408712" cy="50783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потужний</a:t>
            </a:r>
            <a:r>
              <a:rPr lang="ru-RU" dirty="0"/>
              <a:t> центр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сформувався</a:t>
            </a:r>
            <a:r>
              <a:rPr lang="ru-RU" dirty="0"/>
              <a:t> в </a:t>
            </a:r>
            <a:r>
              <a:rPr lang="ru-RU" dirty="0" err="1"/>
              <a:t>Західній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r>
              <a:rPr lang="ru-RU" dirty="0"/>
              <a:t>,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не просто </a:t>
            </a:r>
            <a:r>
              <a:rPr lang="ru-RU" dirty="0" err="1"/>
              <a:t>спільну</a:t>
            </a:r>
            <a:r>
              <a:rPr lang="ru-RU" dirty="0"/>
              <a:t> </a:t>
            </a:r>
            <a:r>
              <a:rPr lang="ru-RU" dirty="0" err="1"/>
              <a:t>географічну</a:t>
            </a:r>
            <a:r>
              <a:rPr lang="ru-RU" dirty="0"/>
              <a:t> </a:t>
            </a:r>
            <a:r>
              <a:rPr lang="ru-RU" dirty="0" err="1"/>
              <a:t>приналежність</a:t>
            </a:r>
            <a:r>
              <a:rPr lang="ru-RU" dirty="0"/>
              <a:t>, а й </a:t>
            </a:r>
            <a:r>
              <a:rPr lang="ru-RU" dirty="0" err="1"/>
              <a:t>однорідні</a:t>
            </a:r>
            <a:r>
              <a:rPr lang="ru-RU" dirty="0"/>
              <a:t> </a:t>
            </a:r>
            <a:r>
              <a:rPr lang="ru-RU" dirty="0" err="1"/>
              <a:t>соціально-економічні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спільності</a:t>
            </a:r>
            <a:r>
              <a:rPr lang="ru-RU" dirty="0"/>
              <a:t> низки </a:t>
            </a:r>
            <a:r>
              <a:rPr lang="ru-RU" dirty="0" err="1"/>
              <a:t>внутрішньо</a:t>
            </a:r>
            <a:r>
              <a:rPr lang="ru-RU" dirty="0"/>
              <a:t>- і </a:t>
            </a:r>
            <a:r>
              <a:rPr lang="ru-RU" dirty="0" err="1"/>
              <a:t>зовнішньополітичних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r>
              <a:rPr lang="ru-RU" dirty="0" smtClean="0"/>
              <a:t>в </a:t>
            </a:r>
            <a:r>
              <a:rPr lang="ru-RU" dirty="0" err="1"/>
              <a:t>Західній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глибокий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. Тут </a:t>
            </a:r>
            <a:r>
              <a:rPr lang="ru-RU" dirty="0" err="1"/>
              <a:t>сформувалося</a:t>
            </a:r>
            <a:r>
              <a:rPr lang="ru-RU" dirty="0"/>
              <a:t> </a:t>
            </a:r>
            <a:r>
              <a:rPr lang="ru-RU" dirty="0" err="1"/>
              <a:t>Європейське</a:t>
            </a:r>
            <a:r>
              <a:rPr lang="ru-RU" dirty="0"/>
              <a:t> </a:t>
            </a:r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/>
              <a:t>товариство</a:t>
            </a:r>
            <a:r>
              <a:rPr lang="ru-RU" dirty="0"/>
              <a:t> (ЄЕТ), яке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трансформувалося</a:t>
            </a:r>
            <a:r>
              <a:rPr lang="ru-RU" dirty="0"/>
              <a:t> в </a:t>
            </a:r>
            <a:r>
              <a:rPr lang="ru-RU" dirty="0" smtClean="0"/>
              <a:t>ЄС. </a:t>
            </a:r>
            <a:r>
              <a:rPr lang="ru-RU" dirty="0"/>
              <a:t>До </a:t>
            </a:r>
            <a:r>
              <a:rPr lang="ru-RU" dirty="0" err="1"/>
              <a:t>нього</a:t>
            </a:r>
            <a:r>
              <a:rPr lang="ru-RU" dirty="0"/>
              <a:t> з 1996 року </a:t>
            </a:r>
            <a:r>
              <a:rPr lang="ru-RU" dirty="0" err="1"/>
              <a:t>входять</a:t>
            </a:r>
            <a:r>
              <a:rPr lang="ru-RU" dirty="0"/>
              <a:t> 15 </a:t>
            </a:r>
            <a:r>
              <a:rPr lang="ru-RU" dirty="0" err="1"/>
              <a:t>країн</a:t>
            </a:r>
            <a:r>
              <a:rPr lang="ru-RU" dirty="0"/>
              <a:t> з </a:t>
            </a:r>
            <a:r>
              <a:rPr lang="ru-RU" dirty="0" err="1"/>
              <a:t>населенням</a:t>
            </a:r>
            <a:r>
              <a:rPr lang="ru-RU" dirty="0"/>
              <a:t> 370 млн </a:t>
            </a:r>
            <a:r>
              <a:rPr lang="ru-RU" dirty="0" err="1"/>
              <a:t>чоловік</a:t>
            </a:r>
            <a:r>
              <a:rPr lang="ru-RU" dirty="0"/>
              <a:t>: ФРН, </a:t>
            </a:r>
            <a:r>
              <a:rPr lang="ru-RU" dirty="0" err="1"/>
              <a:t>Франція</a:t>
            </a:r>
            <a:r>
              <a:rPr lang="ru-RU" dirty="0"/>
              <a:t>, </a:t>
            </a:r>
            <a:r>
              <a:rPr lang="ru-RU" dirty="0" err="1"/>
              <a:t>Італія</a:t>
            </a:r>
            <a:r>
              <a:rPr lang="ru-RU" dirty="0"/>
              <a:t>, </a:t>
            </a:r>
            <a:r>
              <a:rPr lang="ru-RU" dirty="0" err="1"/>
              <a:t>Бельгія</a:t>
            </a:r>
            <a:r>
              <a:rPr lang="ru-RU" dirty="0"/>
              <a:t>, </a:t>
            </a:r>
            <a:r>
              <a:rPr lang="ru-RU" dirty="0" err="1"/>
              <a:t>Нідерланди</a:t>
            </a:r>
            <a:r>
              <a:rPr lang="ru-RU" dirty="0"/>
              <a:t>, Люксембург, </a:t>
            </a:r>
            <a:r>
              <a:rPr lang="ru-RU" dirty="0" err="1"/>
              <a:t>Великобританія</a:t>
            </a:r>
            <a:r>
              <a:rPr lang="ru-RU" dirty="0"/>
              <a:t>, </a:t>
            </a:r>
            <a:r>
              <a:rPr lang="ru-RU" dirty="0" err="1"/>
              <a:t>Ірландія</a:t>
            </a:r>
            <a:r>
              <a:rPr lang="ru-RU" dirty="0"/>
              <a:t>, </a:t>
            </a:r>
            <a:r>
              <a:rPr lang="ru-RU" dirty="0" err="1"/>
              <a:t>Данія</a:t>
            </a:r>
            <a:r>
              <a:rPr lang="ru-RU" dirty="0"/>
              <a:t>, </a:t>
            </a:r>
            <a:r>
              <a:rPr lang="ru-RU" dirty="0" err="1"/>
              <a:t>Іспанія</a:t>
            </a:r>
            <a:r>
              <a:rPr lang="ru-RU" dirty="0"/>
              <a:t>, </a:t>
            </a:r>
            <a:r>
              <a:rPr lang="ru-RU" dirty="0" err="1"/>
              <a:t>Португалія</a:t>
            </a:r>
            <a:r>
              <a:rPr lang="ru-RU" dirty="0"/>
              <a:t>, </a:t>
            </a:r>
            <a:r>
              <a:rPr lang="ru-RU" dirty="0" err="1"/>
              <a:t>Греція</a:t>
            </a:r>
            <a:r>
              <a:rPr lang="ru-RU" dirty="0"/>
              <a:t>, </a:t>
            </a:r>
            <a:r>
              <a:rPr lang="ru-RU" dirty="0" err="1"/>
              <a:t>Австрія</a:t>
            </a:r>
            <a:r>
              <a:rPr lang="ru-RU" dirty="0"/>
              <a:t>, </a:t>
            </a:r>
            <a:r>
              <a:rPr lang="ru-RU" dirty="0" err="1"/>
              <a:t>Фінляндія</a:t>
            </a:r>
            <a:r>
              <a:rPr lang="ru-RU" dirty="0"/>
              <a:t>, </a:t>
            </a:r>
            <a:r>
              <a:rPr lang="ru-RU" dirty="0" err="1"/>
              <a:t>Швеція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/>
              <a:t>угруповання</a:t>
            </a:r>
            <a:r>
              <a:rPr lang="ru-RU" dirty="0"/>
              <a:t>,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за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можливостями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порівняти</a:t>
            </a:r>
            <a:r>
              <a:rPr lang="ru-RU" dirty="0"/>
              <a:t> з ринком США. Тут </a:t>
            </a:r>
            <a:r>
              <a:rPr lang="ru-RU" dirty="0" err="1"/>
              <a:t>посилюються</a:t>
            </a:r>
            <a:r>
              <a:rPr lang="ru-RU" dirty="0"/>
              <a:t> </a:t>
            </a:r>
            <a:r>
              <a:rPr lang="ru-RU" dirty="0" err="1"/>
              <a:t>міжнаціональні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великих </a:t>
            </a:r>
            <a:r>
              <a:rPr lang="ru-RU" dirty="0" err="1"/>
              <a:t>монополій</a:t>
            </a:r>
            <a:r>
              <a:rPr lang="ru-RU" dirty="0"/>
              <a:t>,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і </a:t>
            </a:r>
            <a:r>
              <a:rPr lang="ru-RU" dirty="0" err="1"/>
              <a:t>супідрядність</a:t>
            </a:r>
            <a:r>
              <a:rPr lang="ru-RU" dirty="0"/>
              <a:t> </a:t>
            </a:r>
            <a:r>
              <a:rPr lang="ru-RU" dirty="0" err="1"/>
              <a:t>господарств</a:t>
            </a:r>
            <a:r>
              <a:rPr lang="ru-RU" dirty="0"/>
              <a:t> </a:t>
            </a:r>
            <a:r>
              <a:rPr lang="ru-RU" dirty="0" err="1"/>
              <a:t>сусідніх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8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4557" y="1772816"/>
            <a:ext cx="4572000" cy="35086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/>
              <a:t>1.Світове господарство</a:t>
            </a:r>
            <a:endParaRPr lang="ru-RU" dirty="0" smtClean="0"/>
          </a:p>
          <a:p>
            <a:r>
              <a:rPr lang="ru-RU" dirty="0" smtClean="0"/>
              <a:t>2.Формування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endParaRPr lang="en-US" dirty="0"/>
          </a:p>
          <a:p>
            <a:r>
              <a:rPr lang="uk-UA" dirty="0" smtClean="0"/>
              <a:t>3.Риси світового господарства</a:t>
            </a:r>
            <a:endParaRPr lang="ru-RU" dirty="0" smtClean="0"/>
          </a:p>
          <a:p>
            <a:r>
              <a:rPr lang="ru-RU" dirty="0" smtClean="0"/>
              <a:t>4.Структура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endParaRPr lang="en-US" dirty="0"/>
          </a:p>
          <a:p>
            <a:r>
              <a:rPr lang="uk-UA" dirty="0" smtClean="0"/>
              <a:t>5.Ціліснсть світового господарства</a:t>
            </a:r>
            <a:endParaRPr lang="ru-RU" dirty="0"/>
          </a:p>
          <a:p>
            <a:r>
              <a:rPr lang="ru-RU" dirty="0" smtClean="0"/>
              <a:t>6.Економічна </a:t>
            </a:r>
            <a:r>
              <a:rPr lang="ru-RU" dirty="0" err="1"/>
              <a:t>інтеграція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 smtClean="0"/>
              <a:t>форми</a:t>
            </a:r>
            <a:endParaRPr lang="ru-RU" dirty="0" smtClean="0"/>
          </a:p>
          <a:p>
            <a:r>
              <a:rPr lang="ru-RU" dirty="0" smtClean="0"/>
              <a:t>7.Міжнародний </a:t>
            </a: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 smtClean="0"/>
              <a:t>праці</a:t>
            </a:r>
            <a:endParaRPr lang="ru-RU" dirty="0" smtClean="0"/>
          </a:p>
          <a:p>
            <a:r>
              <a:rPr lang="uk-UA" dirty="0" smtClean="0"/>
              <a:t>8.Характеристика окремих областей</a:t>
            </a:r>
          </a:p>
          <a:p>
            <a:r>
              <a:rPr lang="uk-UA" dirty="0" smtClean="0"/>
              <a:t>9.Список використаної літератури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2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04" y="3748976"/>
            <a:ext cx="2992759" cy="225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32656"/>
            <a:ext cx="4572000" cy="31393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err="1"/>
              <a:t>Частка</a:t>
            </a:r>
            <a:r>
              <a:rPr lang="ru-RU" dirty="0"/>
              <a:t> ЄС становить </a:t>
            </a:r>
            <a:r>
              <a:rPr lang="ru-RU" dirty="0" err="1"/>
              <a:t>близько</a:t>
            </a:r>
            <a:r>
              <a:rPr lang="ru-RU" dirty="0"/>
              <a:t> 1/5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продукту, </a:t>
            </a:r>
            <a:r>
              <a:rPr lang="ru-RU" dirty="0" err="1"/>
              <a:t>промислової</a:t>
            </a:r>
            <a:r>
              <a:rPr lang="ru-RU" dirty="0"/>
              <a:t> та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понад</a:t>
            </a:r>
            <a:r>
              <a:rPr lang="ru-RU" dirty="0"/>
              <a:t> 2/5 </a:t>
            </a:r>
            <a:r>
              <a:rPr lang="ru-RU" dirty="0" err="1"/>
              <a:t>золотовалютних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</a:t>
            </a:r>
            <a:r>
              <a:rPr lang="ru-RU" dirty="0" err="1"/>
              <a:t>Успіхи</a:t>
            </a:r>
            <a:r>
              <a:rPr lang="ru-RU" dirty="0"/>
              <a:t> </a:t>
            </a:r>
            <a:r>
              <a:rPr lang="ru-RU" dirty="0" err="1"/>
              <a:t>консолідації</a:t>
            </a:r>
            <a:r>
              <a:rPr lang="ru-RU" dirty="0"/>
              <a:t> </a:t>
            </a:r>
            <a:r>
              <a:rPr lang="ru-RU" dirty="0" err="1"/>
              <a:t>західноєвропейського</a:t>
            </a:r>
            <a:r>
              <a:rPr lang="ru-RU" dirty="0"/>
              <a:t> центру особливо </a:t>
            </a:r>
            <a:r>
              <a:rPr lang="ru-RU" dirty="0" err="1"/>
              <a:t>помітні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- на </a:t>
            </a:r>
            <a:r>
              <a:rPr lang="ru-RU" dirty="0" err="1"/>
              <a:t>країни</a:t>
            </a:r>
            <a:r>
              <a:rPr lang="ru-RU" dirty="0"/>
              <a:t> ЄС </a:t>
            </a:r>
            <a:r>
              <a:rPr lang="ru-RU" dirty="0" err="1"/>
              <a:t>припадає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2/5 </a:t>
            </a:r>
            <a:r>
              <a:rPr lang="ru-RU" dirty="0" err="1"/>
              <a:t>зовнішньоторгового</a:t>
            </a:r>
            <a:r>
              <a:rPr lang="ru-RU" dirty="0"/>
              <a:t> обороту </a:t>
            </a:r>
            <a:r>
              <a:rPr lang="ru-RU" dirty="0" err="1"/>
              <a:t>світу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2215" y="194156"/>
            <a:ext cx="4572000" cy="34163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/>
              <a:t>динамічні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в </a:t>
            </a:r>
            <a:r>
              <a:rPr lang="ru-RU" dirty="0" err="1"/>
              <a:t>Азіатсько-Тихоокеанському</a:t>
            </a:r>
            <a:r>
              <a:rPr lang="ru-RU" dirty="0"/>
              <a:t> </a:t>
            </a:r>
            <a:r>
              <a:rPr lang="ru-RU" dirty="0" err="1"/>
              <a:t>регіоні</a:t>
            </a:r>
            <a:r>
              <a:rPr lang="ru-RU" dirty="0"/>
              <a:t> (АТР). </a:t>
            </a:r>
            <a:r>
              <a:rPr lang="ru-RU" dirty="0" err="1"/>
              <a:t>Японія</a:t>
            </a:r>
            <a:r>
              <a:rPr lang="ru-RU" dirty="0"/>
              <a:t>, Китай та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і </a:t>
            </a:r>
            <a:r>
              <a:rPr lang="ru-RU" dirty="0" err="1"/>
              <a:t>територій</a:t>
            </a:r>
            <a:r>
              <a:rPr lang="ru-RU" dirty="0"/>
              <a:t> «</a:t>
            </a:r>
            <a:r>
              <a:rPr lang="ru-RU" dirty="0" err="1"/>
              <a:t>далекосхідних</a:t>
            </a:r>
            <a:r>
              <a:rPr lang="ru-RU" dirty="0"/>
              <a:t> </a:t>
            </a:r>
            <a:r>
              <a:rPr lang="ru-RU" dirty="0" err="1"/>
              <a:t>тигрів</a:t>
            </a:r>
            <a:r>
              <a:rPr lang="ru-RU" dirty="0"/>
              <a:t>»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інтеграційне</a:t>
            </a:r>
            <a:r>
              <a:rPr lang="ru-RU" dirty="0"/>
              <a:t> ядро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.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1/5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, а «вага»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АТР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. В </a:t>
            </a:r>
            <a:r>
              <a:rPr lang="ru-RU" dirty="0" err="1"/>
              <a:t>регіоні</a:t>
            </a:r>
            <a:r>
              <a:rPr lang="ru-RU" dirty="0"/>
              <a:t> </a:t>
            </a:r>
            <a:r>
              <a:rPr lang="ru-RU" dirty="0" err="1"/>
              <a:t>сформувалось</a:t>
            </a:r>
            <a:r>
              <a:rPr lang="ru-RU" dirty="0"/>
              <a:t> </a:t>
            </a:r>
            <a:r>
              <a:rPr lang="ru-RU" dirty="0" err="1"/>
              <a:t>інтеграційне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АСЕАН.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71977"/>
            <a:ext cx="2762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09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136" y="4293096"/>
            <a:ext cx="8064896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Регіон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Євразії</a:t>
            </a:r>
            <a:r>
              <a:rPr lang="ru-RU" dirty="0"/>
              <a:t>, де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утворилися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 СРСР,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помітне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економіці</a:t>
            </a:r>
            <a:r>
              <a:rPr lang="ru-RU" dirty="0"/>
              <a:t>. </a:t>
            </a:r>
            <a:r>
              <a:rPr lang="ru-RU" dirty="0" err="1" smtClean="0"/>
              <a:t>Незважаючи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економічну</a:t>
            </a:r>
            <a:r>
              <a:rPr lang="ru-RU" dirty="0"/>
              <a:t> кризу, яку </a:t>
            </a:r>
            <a:r>
              <a:rPr lang="ru-RU" dirty="0" err="1"/>
              <a:t>переживають</a:t>
            </a:r>
            <a:r>
              <a:rPr lang="ru-RU" dirty="0"/>
              <a:t> </a:t>
            </a:r>
            <a:r>
              <a:rPr lang="ru-RU" dirty="0" err="1"/>
              <a:t>новоутворені</a:t>
            </a:r>
            <a:r>
              <a:rPr lang="ru-RU" dirty="0"/>
              <a:t> </a:t>
            </a:r>
            <a:r>
              <a:rPr lang="ru-RU" dirty="0" err="1"/>
              <a:t>незалежні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вони </a:t>
            </a:r>
            <a:r>
              <a:rPr lang="ru-RU" dirty="0" err="1"/>
              <a:t>зберігають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, </a:t>
            </a:r>
            <a:r>
              <a:rPr lang="ru-RU" dirty="0" err="1"/>
              <a:t>значний</a:t>
            </a:r>
            <a:r>
              <a:rPr lang="ru-RU" dirty="0"/>
              <a:t> контингент </a:t>
            </a:r>
            <a:r>
              <a:rPr lang="ru-RU" dirty="0" err="1"/>
              <a:t>висококваліфікованих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і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. </a:t>
            </a:r>
            <a:r>
              <a:rPr lang="ru-RU" dirty="0" err="1"/>
              <a:t>Можливості</a:t>
            </a:r>
            <a:r>
              <a:rPr lang="ru-RU" dirty="0"/>
              <a:t> ж </a:t>
            </a:r>
            <a:r>
              <a:rPr lang="ru-RU" dirty="0" err="1"/>
              <a:t>мінерально-ресурсної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найбільші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 Разом з </a:t>
            </a:r>
            <a:r>
              <a:rPr lang="ru-RU" dirty="0" err="1"/>
              <a:t>тим</a:t>
            </a:r>
            <a:r>
              <a:rPr lang="ru-RU" dirty="0"/>
              <a:t>, участь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у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поділі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 smtClean="0"/>
              <a:t>мінімальна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15" y="188640"/>
            <a:ext cx="5230737" cy="392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3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35657"/>
            <a:ext cx="7182544" cy="5078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Провідною</a:t>
            </a:r>
            <a:r>
              <a:rPr lang="ru-RU" dirty="0"/>
              <a:t> </a:t>
            </a:r>
            <a:r>
              <a:rPr lang="ru-RU" dirty="0" err="1"/>
              <a:t>тенденцією</a:t>
            </a:r>
            <a:r>
              <a:rPr lang="ru-RU" dirty="0"/>
              <a:t> </a:t>
            </a:r>
            <a:r>
              <a:rPr lang="ru-RU" dirty="0" err="1"/>
              <a:t>світогосподарського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десятиліть</a:t>
            </a:r>
            <a:r>
              <a:rPr lang="ru-RU" dirty="0"/>
              <a:t> (особливо </a:t>
            </a:r>
            <a:r>
              <a:rPr lang="ru-RU" dirty="0" err="1"/>
              <a:t>останнього</a:t>
            </a:r>
            <a:r>
              <a:rPr lang="ru-RU" dirty="0"/>
              <a:t>) є </a:t>
            </a:r>
            <a:r>
              <a:rPr lang="ru-RU" dirty="0" err="1"/>
              <a:t>поступовий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до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відкритого</a:t>
            </a:r>
            <a:r>
              <a:rPr lang="ru-RU" dirty="0"/>
              <a:t> типу.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ліквідацію</a:t>
            </a:r>
            <a:r>
              <a:rPr lang="ru-RU" dirty="0"/>
              <a:t> </a:t>
            </a:r>
            <a:r>
              <a:rPr lang="ru-RU" dirty="0" err="1"/>
              <a:t>держав­ної</a:t>
            </a:r>
            <a:r>
              <a:rPr lang="ru-RU" dirty="0"/>
              <a:t> </a:t>
            </a:r>
            <a:r>
              <a:rPr lang="ru-RU" dirty="0" err="1"/>
              <a:t>монополії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форм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підприємництва</a:t>
            </a:r>
            <a:r>
              <a:rPr lang="ru-RU" dirty="0"/>
              <a:t>, </a:t>
            </a:r>
            <a:r>
              <a:rPr lang="ru-RU" dirty="0" err="1"/>
              <a:t>організацію</a:t>
            </a:r>
            <a:r>
              <a:rPr lang="ru-RU" dirty="0"/>
              <a:t> зон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підприємни­цтва</a:t>
            </a:r>
            <a:r>
              <a:rPr lang="ru-RU" dirty="0"/>
              <a:t>, </a:t>
            </a:r>
            <a:r>
              <a:rPr lang="ru-RU" dirty="0" err="1"/>
              <a:t>інтеграцію</a:t>
            </a:r>
            <a:r>
              <a:rPr lang="ru-RU" dirty="0"/>
              <a:t> </a:t>
            </a:r>
            <a:r>
              <a:rPr lang="ru-RU" dirty="0" err="1"/>
              <a:t>господарського</a:t>
            </a:r>
            <a:r>
              <a:rPr lang="ru-RU" dirty="0"/>
              <a:t> комплексу в </a:t>
            </a:r>
            <a:r>
              <a:rPr lang="ru-RU" dirty="0" err="1"/>
              <a:t>світове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та </a:t>
            </a:r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. Одним з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перехо­ду є </a:t>
            </a:r>
            <a:r>
              <a:rPr lang="ru-RU" dirty="0" err="1"/>
              <a:t>сприятливий</a:t>
            </a:r>
            <a:r>
              <a:rPr lang="ru-RU" dirty="0"/>
              <a:t> </a:t>
            </a:r>
            <a:r>
              <a:rPr lang="ru-RU" dirty="0" err="1"/>
              <a:t>інвестиційний</a:t>
            </a:r>
            <a:r>
              <a:rPr lang="ru-RU" dirty="0"/>
              <a:t> </a:t>
            </a:r>
            <a:r>
              <a:rPr lang="ru-RU" dirty="0" err="1"/>
              <a:t>клімат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при­плив</a:t>
            </a:r>
            <a:r>
              <a:rPr lang="ru-RU" dirty="0"/>
              <a:t> </a:t>
            </a:r>
            <a:r>
              <a:rPr lang="ru-RU" dirty="0" err="1"/>
              <a:t>капіталовкладень</a:t>
            </a:r>
            <a:r>
              <a:rPr lang="ru-RU" dirty="0"/>
              <a:t>,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товарів</a:t>
            </a:r>
            <a:r>
              <a:rPr lang="ru-RU" dirty="0"/>
              <a:t>.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краї­ни</a:t>
            </a:r>
            <a:r>
              <a:rPr lang="ru-RU" dirty="0"/>
              <a:t> </a:t>
            </a:r>
            <a:r>
              <a:rPr lang="ru-RU" dirty="0" err="1"/>
              <a:t>доступний</a:t>
            </a:r>
            <a:r>
              <a:rPr lang="ru-RU" dirty="0"/>
              <a:t> для таких </a:t>
            </a:r>
            <a:r>
              <a:rPr lang="ru-RU" dirty="0" err="1"/>
              <a:t>надходжень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відкрита</a:t>
            </a:r>
            <a:r>
              <a:rPr lang="ru-RU" dirty="0"/>
              <a:t> </a:t>
            </a:r>
            <a:r>
              <a:rPr lang="ru-RU" dirty="0" err="1"/>
              <a:t>еко­номіка</a:t>
            </a:r>
            <a:r>
              <a:rPr lang="ru-RU" dirty="0"/>
              <a:t> не </a:t>
            </a:r>
            <a:r>
              <a:rPr lang="ru-RU" dirty="0" err="1"/>
              <a:t>допускає</a:t>
            </a:r>
            <a:r>
              <a:rPr lang="ru-RU" dirty="0"/>
              <a:t> </a:t>
            </a:r>
            <a:r>
              <a:rPr lang="ru-RU" dirty="0" err="1"/>
              <a:t>безконтрольності</a:t>
            </a:r>
            <a:r>
              <a:rPr lang="ru-RU" dirty="0"/>
              <a:t> у </a:t>
            </a:r>
            <a:r>
              <a:rPr lang="ru-RU" dirty="0" err="1"/>
              <a:t>зовнішньоекономічних</a:t>
            </a:r>
            <a:r>
              <a:rPr lang="ru-RU" dirty="0"/>
              <a:t> </a:t>
            </a:r>
            <a:r>
              <a:rPr lang="ru-RU" dirty="0" err="1"/>
              <a:t>зв'яз­ках</a:t>
            </a:r>
            <a:r>
              <a:rPr lang="ru-RU" dirty="0"/>
              <a:t>. Вона </a:t>
            </a:r>
            <a:r>
              <a:rPr lang="ru-RU" dirty="0" err="1"/>
              <a:t>вимагає</a:t>
            </a:r>
            <a:r>
              <a:rPr lang="ru-RU" dirty="0"/>
              <a:t> активного державного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та </a:t>
            </a:r>
            <a:r>
              <a:rPr lang="ru-RU" dirty="0" err="1"/>
              <a:t>імпорту</a:t>
            </a:r>
            <a:r>
              <a:rPr lang="ru-RU" dirty="0"/>
              <a:t>,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r>
              <a:rPr lang="ru-RU" dirty="0" err="1"/>
              <a:t>митної</a:t>
            </a:r>
            <a:r>
              <a:rPr lang="ru-RU" dirty="0"/>
              <a:t>, </a:t>
            </a:r>
            <a:r>
              <a:rPr lang="ru-RU" dirty="0" err="1"/>
              <a:t>валютної</a:t>
            </a:r>
            <a:r>
              <a:rPr lang="ru-RU" dirty="0"/>
              <a:t>, </a:t>
            </a:r>
            <a:r>
              <a:rPr lang="ru-RU" dirty="0" err="1"/>
              <a:t>податкової</a:t>
            </a:r>
            <a:r>
              <a:rPr lang="ru-RU" dirty="0"/>
              <a:t>, </a:t>
            </a:r>
            <a:r>
              <a:rPr lang="ru-RU" dirty="0" err="1"/>
              <a:t>кредитної</a:t>
            </a:r>
            <a:r>
              <a:rPr lang="ru-RU" dirty="0"/>
              <a:t> та </a:t>
            </a:r>
            <a:r>
              <a:rPr lang="ru-RU" dirty="0" err="1"/>
              <a:t>інвестиційної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допустити</a:t>
            </a:r>
            <a:r>
              <a:rPr lang="ru-RU" dirty="0"/>
              <a:t> </a:t>
            </a:r>
            <a:r>
              <a:rPr lang="ru-RU" dirty="0" err="1"/>
              <a:t>односто­роннього</a:t>
            </a:r>
            <a:r>
              <a:rPr lang="ru-RU" dirty="0"/>
              <a:t> </a:t>
            </a:r>
            <a:r>
              <a:rPr lang="ru-RU" dirty="0" err="1"/>
              <a:t>переважання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розвиненіших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596" y="1730816"/>
            <a:ext cx="6912768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www.refine.org.ua/pageid-4036-1.html</a:t>
            </a:r>
            <a:endParaRPr lang="uk-UA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pidruchniki.ws/12731225/politekonomiya/formi_ekonomichnih_vidnosin_sistemi_svitovogo_rinkovogo_gospodarstva</a:t>
            </a:r>
            <a:endParaRPr lang="uk-UA" dirty="0" smtClean="0"/>
          </a:p>
          <a:p>
            <a:r>
              <a:rPr lang="en-US" dirty="0">
                <a:hlinkClick r:id="rId4"/>
              </a:rPr>
              <a:t>http://buklib.net/books/26878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pidruchniki.ws/14821111/politekonomiya/svitove_gospodarstvo_mizhnarodni_ekonomichni_vidnosini</a:t>
            </a:r>
            <a:endParaRPr lang="uk-UA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www.ukrreferat.com/index.php?referat=24459&amp;pg=2</a:t>
            </a:r>
            <a:endParaRPr lang="uk-UA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www.br.com.ua/referats/Geografiya/23395-1.html</a:t>
            </a:r>
            <a:endParaRPr lang="uk-UA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www.refine.org.ua/pageid-4036-1.html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80157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/>
              <a:t>Список використаної літератури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7244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340768"/>
            <a:ext cx="5711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72" y="2708920"/>
            <a:ext cx="4762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19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1305" y="836712"/>
            <a:ext cx="7139000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/>
              <a:t>Світове</a:t>
            </a:r>
            <a:r>
              <a:rPr lang="ru-RU" b="1" dirty="0"/>
              <a:t> </a:t>
            </a:r>
            <a:r>
              <a:rPr lang="ru-RU" b="1" dirty="0" err="1"/>
              <a:t>господарство</a:t>
            </a:r>
            <a:r>
              <a:rPr lang="ru-RU" b="1" dirty="0"/>
              <a:t> 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сукупність</a:t>
            </a:r>
            <a:r>
              <a:rPr lang="ru-RU" b="1" dirty="0"/>
              <a:t> </a:t>
            </a:r>
            <a:r>
              <a:rPr lang="ru-RU" b="1" dirty="0" err="1"/>
              <a:t>національних</a:t>
            </a:r>
            <a:r>
              <a:rPr lang="ru-RU" b="1" dirty="0"/>
              <a:t> </a:t>
            </a:r>
            <a:r>
              <a:rPr lang="ru-RU" b="1" dirty="0" err="1"/>
              <a:t>господарств</a:t>
            </a:r>
            <a:r>
              <a:rPr lang="ru-RU" b="1" dirty="0"/>
              <a:t> та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економічних</a:t>
            </a:r>
            <a:r>
              <a:rPr lang="ru-RU" b="1" dirty="0"/>
              <a:t> </a:t>
            </a:r>
            <a:r>
              <a:rPr lang="ru-RU" b="1" dirty="0" err="1"/>
              <a:t>взаємовідносин</a:t>
            </a:r>
            <a:r>
              <a:rPr lang="ru-RU" b="1" dirty="0"/>
              <a:t>. Без </a:t>
            </a:r>
            <a:r>
              <a:rPr lang="ru-RU" b="1" dirty="0" err="1"/>
              <a:t>економічних</a:t>
            </a:r>
            <a:r>
              <a:rPr lang="ru-RU" b="1" dirty="0"/>
              <a:t> </a:t>
            </a:r>
            <a:r>
              <a:rPr lang="ru-RU" b="1" dirty="0" err="1"/>
              <a:t>відносин</a:t>
            </a:r>
            <a:r>
              <a:rPr lang="ru-RU" b="1" dirty="0"/>
              <a:t> </a:t>
            </a:r>
            <a:r>
              <a:rPr lang="ru-RU" b="1" dirty="0" err="1"/>
              <a:t>національні</a:t>
            </a:r>
            <a:r>
              <a:rPr lang="ru-RU" b="1" dirty="0"/>
              <a:t> </a:t>
            </a:r>
            <a:r>
              <a:rPr lang="ru-RU" b="1" dirty="0" err="1"/>
              <a:t>господарства</a:t>
            </a:r>
            <a:r>
              <a:rPr lang="ru-RU" b="1" dirty="0"/>
              <a:t> </a:t>
            </a:r>
            <a:r>
              <a:rPr lang="ru-RU" b="1" dirty="0" err="1"/>
              <a:t>залишилися</a:t>
            </a:r>
            <a:r>
              <a:rPr lang="ru-RU" b="1" dirty="0"/>
              <a:t> б </a:t>
            </a:r>
            <a:r>
              <a:rPr lang="ru-RU" b="1" dirty="0" err="1"/>
              <a:t>відокремленими</a:t>
            </a:r>
            <a:r>
              <a:rPr lang="ru-RU" b="1" dirty="0"/>
              <a:t> і не створили б </a:t>
            </a:r>
            <a:r>
              <a:rPr lang="ru-RU" b="1" dirty="0" err="1"/>
              <a:t>світову</a:t>
            </a:r>
            <a:r>
              <a:rPr lang="ru-RU" b="1" dirty="0"/>
              <a:t> </a:t>
            </a:r>
            <a:r>
              <a:rPr lang="ru-RU" b="1" dirty="0" err="1"/>
              <a:t>економіку</a:t>
            </a:r>
            <a:r>
              <a:rPr lang="ru-RU" b="1" dirty="0"/>
              <a:t> як систему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53" y="3177530"/>
            <a:ext cx="648190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1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687028" cy="463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85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err="1"/>
              <a:t>Характерними</a:t>
            </a:r>
            <a:r>
              <a:rPr lang="ru-RU" b="1" u="sng" dirty="0"/>
              <a:t> рисами </a:t>
            </a:r>
            <a:r>
              <a:rPr lang="ru-RU" b="1" u="sng" dirty="0" err="1"/>
              <a:t>сучасного</a:t>
            </a:r>
            <a:r>
              <a:rPr lang="ru-RU" b="1" u="sng" dirty="0"/>
              <a:t> </a:t>
            </a:r>
            <a:r>
              <a:rPr lang="ru-RU" b="1" u="sng" dirty="0" err="1"/>
              <a:t>світового</a:t>
            </a:r>
            <a:r>
              <a:rPr lang="ru-RU" b="1" u="sng" dirty="0"/>
              <a:t> </a:t>
            </a:r>
            <a:r>
              <a:rPr lang="ru-RU" b="1" u="sng" dirty="0" err="1"/>
              <a:t>господарства</a:t>
            </a:r>
            <a:r>
              <a:rPr lang="ru-RU" b="1" u="sng" dirty="0"/>
              <a:t> є 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39307"/>
            <a:ext cx="3168352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передовсім</a:t>
            </a:r>
            <a:r>
              <a:rPr lang="ru-RU" dirty="0"/>
              <a:t> v формах </a:t>
            </a:r>
            <a:r>
              <a:rPr lang="ru-RU" dirty="0" err="1"/>
              <a:t>ввезення</a:t>
            </a:r>
            <a:r>
              <a:rPr lang="ru-RU" dirty="0"/>
              <a:t> — </a:t>
            </a:r>
            <a:r>
              <a:rPr lang="ru-RU" dirty="0" err="1"/>
              <a:t>вивезення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і </a:t>
            </a:r>
            <a:r>
              <a:rPr lang="ru-RU" dirty="0" err="1"/>
              <a:t>технології</a:t>
            </a:r>
            <a:r>
              <a:rPr lang="ru-RU" dirty="0"/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009132"/>
            <a:ext cx="3168352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зростання</a:t>
            </a:r>
            <a:r>
              <a:rPr lang="ru-RU" dirty="0" smtClean="0"/>
              <a:t> 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форм </a:t>
            </a:r>
            <a:r>
              <a:rPr lang="ru-RU" dirty="0" err="1" smtClean="0"/>
              <a:t>виробництва</a:t>
            </a:r>
            <a:r>
              <a:rPr lang="ru-RU" dirty="0" smtClean="0"/>
              <a:t> на</a:t>
            </a:r>
            <a:br>
              <a:rPr lang="ru-RU" dirty="0" smtClean="0"/>
            </a:br>
            <a:r>
              <a:rPr lang="ru-RU" dirty="0" err="1" smtClean="0"/>
              <a:t>підприємствах</a:t>
            </a:r>
            <a:r>
              <a:rPr lang="ru-RU" dirty="0" smtClean="0"/>
              <a:t>, </a:t>
            </a:r>
            <a:r>
              <a:rPr lang="ru-RU" dirty="0" err="1" smtClean="0"/>
              <a:t>розташованих</a:t>
            </a:r>
            <a:r>
              <a:rPr lang="ru-RU" dirty="0" smtClean="0"/>
              <a:t> у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 у рам­</a:t>
            </a:r>
            <a:br>
              <a:rPr lang="ru-RU" dirty="0" smtClean="0"/>
            </a:br>
            <a:r>
              <a:rPr lang="ru-RU" dirty="0" err="1" smtClean="0"/>
              <a:t>ках</a:t>
            </a:r>
            <a:r>
              <a:rPr lang="ru-RU" dirty="0" smtClean="0"/>
              <a:t> ТНК;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6280" y="1700808"/>
            <a:ext cx="3203848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держав у </a:t>
            </a:r>
            <a:r>
              <a:rPr lang="ru-RU" dirty="0" err="1"/>
              <a:t>підтримці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на </a:t>
            </a:r>
            <a:r>
              <a:rPr lang="ru-RU" dirty="0" err="1"/>
              <a:t>двосторонній</a:t>
            </a:r>
            <a:r>
              <a:rPr lang="ru-RU" dirty="0"/>
              <a:t> і </a:t>
            </a:r>
            <a:r>
              <a:rPr lang="ru-RU" dirty="0" err="1"/>
              <a:t>багатосторонній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основах;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37863" y="4424630"/>
            <a:ext cx="3203848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відкритого</a:t>
            </a:r>
            <a:r>
              <a:rPr lang="ru-RU" dirty="0"/>
              <a:t> типу в рамках </a:t>
            </a:r>
            <a:r>
              <a:rPr lang="ru-RU" dirty="0" err="1"/>
              <a:t>багатьох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держав і </a:t>
            </a:r>
            <a:r>
              <a:rPr lang="ru-RU" dirty="0" err="1"/>
              <a:t>міждержавних</a:t>
            </a:r>
            <a:r>
              <a:rPr lang="ru-RU" dirty="0"/>
              <a:t> </a:t>
            </a:r>
            <a:r>
              <a:rPr lang="ru-RU" dirty="0" err="1"/>
              <a:t>об'єднань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43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855" y="1196752"/>
            <a:ext cx="4342169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На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світове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</a:t>
            </a:r>
            <a:r>
              <a:rPr lang="ru-RU" dirty="0" err="1"/>
              <a:t>нараховує</a:t>
            </a:r>
            <a:r>
              <a:rPr lang="ru-RU" dirty="0"/>
              <a:t> </a:t>
            </a:r>
            <a:r>
              <a:rPr lang="ru-RU" dirty="0" err="1" smtClean="0"/>
              <a:t>понад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230 держав,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проживає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6 млрд. </a:t>
            </a:r>
            <a:r>
              <a:rPr lang="ru-RU" dirty="0" err="1"/>
              <a:t>чоловік</a:t>
            </a:r>
            <a:r>
              <a:rPr lang="ru-RU" dirty="0"/>
              <a:t>.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/>
              <a:t>,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належністю</a:t>
            </a:r>
            <a:r>
              <a:rPr lang="ru-RU" dirty="0"/>
              <a:t> до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і </a:t>
            </a:r>
            <a:r>
              <a:rPr lang="ru-RU" dirty="0" err="1"/>
              <a:t>політичних</a:t>
            </a:r>
            <a:r>
              <a:rPr lang="ru-RU" dirty="0"/>
              <a:t> систем.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4141247"/>
            <a:ext cx="4572000" cy="20313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держав є </a:t>
            </a:r>
            <a:r>
              <a:rPr lang="ru-RU" dirty="0" err="1"/>
              <a:t>обсяг</a:t>
            </a:r>
            <a:r>
              <a:rPr lang="ru-RU" dirty="0"/>
              <a:t> ВНП,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в </a:t>
            </a:r>
            <a:r>
              <a:rPr lang="ru-RU" dirty="0" err="1"/>
              <a:t>розрахунку</a:t>
            </a:r>
            <a:r>
              <a:rPr lang="ru-RU" dirty="0"/>
              <a:t> на душу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обсяг</a:t>
            </a:r>
            <a:r>
              <a:rPr lang="ru-RU" dirty="0"/>
              <a:t> ВНП на одного </a:t>
            </a:r>
            <a:r>
              <a:rPr lang="ru-RU" dirty="0" err="1"/>
              <a:t>працівника</a:t>
            </a:r>
            <a:r>
              <a:rPr lang="ru-RU" dirty="0"/>
              <a:t> (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) і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на душу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8" y="4077072"/>
            <a:ext cx="271990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9814"/>
            <a:ext cx="28860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3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992" y="1088084"/>
            <a:ext cx="424847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err="1" smtClean="0"/>
              <a:t>Показники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економічного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розвитку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світового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господарства</a:t>
            </a:r>
            <a:endParaRPr lang="ru-R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2111068"/>
            <a:ext cx="252028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Міжнародний поділ праці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63588" y="3796833"/>
            <a:ext cx="277230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Міжнародна кооперація праці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44776" y="1972568"/>
            <a:ext cx="324036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Виробництво ВНП в розрахунку на душу населення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44776" y="3658333"/>
            <a:ext cx="324036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Виробництво ВНП в розрахунку на душу населення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36304" y="5085184"/>
            <a:ext cx="3203848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Виробництво продукції в розрахунку на одного працівника (продуктивність праці)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>
            <a:off x="4338228" y="1734415"/>
            <a:ext cx="0" cy="3350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3"/>
            <a:endCxn id="5" idx="1"/>
          </p:cNvCxnSpPr>
          <p:nvPr/>
        </p:nvCxnSpPr>
        <p:spPr>
          <a:xfrm flipV="1">
            <a:off x="3635896" y="2434233"/>
            <a:ext cx="13088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  <a:endCxn id="6" idx="1"/>
          </p:cNvCxnSpPr>
          <p:nvPr/>
        </p:nvCxnSpPr>
        <p:spPr>
          <a:xfrm flipV="1">
            <a:off x="3635896" y="4119998"/>
            <a:ext cx="13088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882917" cy="64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20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63" y="1268760"/>
            <a:ext cx="67310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401" y="4549676"/>
            <a:ext cx="8908324" cy="2585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 </a:t>
            </a:r>
            <a:r>
              <a:rPr lang="ru-RU" b="1" dirty="0" err="1"/>
              <a:t>економічними</a:t>
            </a:r>
            <a:r>
              <a:rPr lang="ru-RU" b="1" dirty="0"/>
              <a:t> </a:t>
            </a:r>
            <a:r>
              <a:rPr lang="ru-RU" b="1" dirty="0" err="1"/>
              <a:t>показниками</a:t>
            </a:r>
            <a:r>
              <a:rPr lang="ru-RU" b="1" dirty="0"/>
              <a:t> </a:t>
            </a:r>
            <a:r>
              <a:rPr lang="ru-RU" b="1" dirty="0" err="1"/>
              <a:t>розрізняють</a:t>
            </a:r>
            <a:r>
              <a:rPr lang="ru-RU" b="1" dirty="0"/>
              <a:t> </a:t>
            </a:r>
            <a:r>
              <a:rPr lang="ru-RU" b="1" dirty="0" err="1"/>
              <a:t>індустріально</a:t>
            </a:r>
            <a:r>
              <a:rPr lang="ru-RU" b="1" dirty="0"/>
              <a:t> </a:t>
            </a:r>
            <a:r>
              <a:rPr lang="ru-RU" b="1" dirty="0" err="1"/>
              <a:t>розвинуті</a:t>
            </a:r>
            <a:r>
              <a:rPr lang="ru-RU" b="1" dirty="0"/>
              <a:t> </a:t>
            </a:r>
            <a:r>
              <a:rPr lang="ru-RU" b="1" dirty="0" err="1"/>
              <a:t>країни</a:t>
            </a:r>
            <a:r>
              <a:rPr lang="ru-RU" b="1" dirty="0"/>
              <a:t> (США, Канада, </a:t>
            </a:r>
            <a:r>
              <a:rPr lang="ru-RU" b="1" dirty="0" err="1"/>
              <a:t>Японія</a:t>
            </a:r>
            <a:r>
              <a:rPr lang="ru-RU" b="1" dirty="0"/>
              <a:t>, </a:t>
            </a:r>
            <a:r>
              <a:rPr lang="ru-RU" b="1" dirty="0" err="1"/>
              <a:t>країни</a:t>
            </a:r>
            <a:r>
              <a:rPr lang="ru-RU" b="1" dirty="0"/>
              <a:t> </a:t>
            </a:r>
            <a:r>
              <a:rPr lang="ru-RU" b="1" dirty="0" smtClean="0"/>
              <a:t>ЄС ), </a:t>
            </a:r>
            <a:r>
              <a:rPr lang="ru-RU" b="1" dirty="0" err="1" smtClean="0"/>
              <a:t>середнього</a:t>
            </a:r>
            <a:r>
              <a:rPr lang="ru-RU" b="1" dirty="0" smtClean="0"/>
              <a:t> </a:t>
            </a:r>
            <a:r>
              <a:rPr lang="ru-RU" b="1" dirty="0" err="1"/>
              <a:t>рівня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та </a:t>
            </a:r>
            <a:r>
              <a:rPr lang="ru-RU" b="1" dirty="0" err="1"/>
              <a:t>слаборозвинуті</a:t>
            </a:r>
            <a:r>
              <a:rPr lang="ru-RU" b="1" dirty="0"/>
              <a:t> </a:t>
            </a:r>
            <a:r>
              <a:rPr lang="ru-RU" b="1" dirty="0" err="1"/>
              <a:t>країни</a:t>
            </a:r>
            <a:r>
              <a:rPr lang="ru-RU" b="1" dirty="0"/>
              <a:t>. До </a:t>
            </a:r>
            <a:r>
              <a:rPr lang="ru-RU" b="1" dirty="0" err="1"/>
              <a:t>країн</a:t>
            </a:r>
            <a:r>
              <a:rPr lang="ru-RU" b="1" dirty="0"/>
              <a:t> </a:t>
            </a:r>
            <a:r>
              <a:rPr lang="ru-RU" b="1" dirty="0" err="1"/>
              <a:t>середнього</a:t>
            </a:r>
            <a:r>
              <a:rPr lang="ru-RU" b="1" dirty="0"/>
              <a:t> </a:t>
            </a:r>
            <a:r>
              <a:rPr lang="ru-RU" b="1" dirty="0" err="1"/>
              <a:t>рівня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належить</a:t>
            </a:r>
            <a:r>
              <a:rPr lang="ru-RU" b="1" dirty="0"/>
              <a:t> </a:t>
            </a:r>
            <a:r>
              <a:rPr lang="ru-RU" b="1" dirty="0" err="1"/>
              <a:t>біля</a:t>
            </a:r>
            <a:r>
              <a:rPr lang="ru-RU" b="1" dirty="0"/>
              <a:t> 100 </a:t>
            </a:r>
            <a:r>
              <a:rPr lang="ru-RU" b="1" dirty="0" err="1"/>
              <a:t>країн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не </a:t>
            </a:r>
            <a:r>
              <a:rPr lang="ru-RU" b="1" dirty="0" err="1"/>
              <a:t>пройшли</a:t>
            </a:r>
            <a:r>
              <a:rPr lang="ru-RU" b="1" dirty="0"/>
              <a:t> </a:t>
            </a:r>
            <a:r>
              <a:rPr lang="ru-RU" b="1" dirty="0" err="1"/>
              <a:t>стадію</a:t>
            </a:r>
            <a:r>
              <a:rPr lang="ru-RU" b="1" dirty="0"/>
              <a:t> </a:t>
            </a:r>
            <a:r>
              <a:rPr lang="ru-RU" b="1" dirty="0" err="1"/>
              <a:t>індустріалізації</a:t>
            </a:r>
            <a:r>
              <a:rPr lang="ru-RU" b="1" dirty="0"/>
              <a:t>. У них </a:t>
            </a:r>
            <a:r>
              <a:rPr lang="ru-RU" b="1" dirty="0" err="1"/>
              <a:t>переважає</a:t>
            </a:r>
            <a:r>
              <a:rPr lang="ru-RU" b="1" dirty="0"/>
              <a:t> </a:t>
            </a:r>
            <a:r>
              <a:rPr lang="ru-RU" b="1" dirty="0" err="1"/>
              <a:t>сільське</a:t>
            </a:r>
            <a:r>
              <a:rPr lang="ru-RU" b="1" dirty="0"/>
              <a:t> </a:t>
            </a:r>
            <a:r>
              <a:rPr lang="ru-RU" b="1" dirty="0" err="1"/>
              <a:t>господарство</a:t>
            </a:r>
            <a:r>
              <a:rPr lang="ru-RU" b="1" dirty="0"/>
              <a:t>. До </a:t>
            </a:r>
            <a:r>
              <a:rPr lang="ru-RU" b="1" dirty="0" err="1"/>
              <a:t>слаборозвинутих</a:t>
            </a:r>
            <a:r>
              <a:rPr lang="ru-RU" b="1" dirty="0"/>
              <a:t> </a:t>
            </a:r>
            <a:r>
              <a:rPr lang="ru-RU" b="1" dirty="0" err="1"/>
              <a:t>країн</a:t>
            </a:r>
            <a:r>
              <a:rPr lang="ru-RU" b="1" dirty="0"/>
              <a:t> </a:t>
            </a:r>
            <a:r>
              <a:rPr lang="ru-RU" b="1" dirty="0" err="1"/>
              <a:t>належить</a:t>
            </a:r>
            <a:r>
              <a:rPr lang="ru-RU" b="1" dirty="0"/>
              <a:t> </a:t>
            </a:r>
            <a:r>
              <a:rPr lang="ru-RU" b="1" dirty="0" err="1"/>
              <a:t>більшість</a:t>
            </a:r>
            <a:r>
              <a:rPr lang="ru-RU" b="1" dirty="0"/>
              <a:t> держав </a:t>
            </a:r>
            <a:r>
              <a:rPr lang="ru-RU" b="1" dirty="0" err="1"/>
              <a:t>африканського</a:t>
            </a:r>
            <a:r>
              <a:rPr lang="ru-RU" b="1" dirty="0"/>
              <a:t> континенту та </a:t>
            </a:r>
            <a:r>
              <a:rPr lang="ru-RU" b="1" dirty="0" err="1"/>
              <a:t>південно-східної</a:t>
            </a:r>
            <a:r>
              <a:rPr lang="ru-RU" b="1" dirty="0"/>
              <a:t> </a:t>
            </a:r>
            <a:r>
              <a:rPr lang="ru-RU" b="1" dirty="0" err="1"/>
              <a:t>Азії</a:t>
            </a:r>
            <a:r>
              <a:rPr lang="ru-RU" b="1" dirty="0"/>
              <a:t>. </a:t>
            </a:r>
            <a:r>
              <a:rPr lang="ru-RU" b="1" dirty="0" err="1"/>
              <a:t>Незважаючи</a:t>
            </a:r>
            <a:r>
              <a:rPr lang="ru-RU" b="1" dirty="0"/>
              <a:t> на </a:t>
            </a:r>
            <a:r>
              <a:rPr lang="ru-RU" b="1" dirty="0" err="1"/>
              <a:t>відмінності</a:t>
            </a:r>
            <a:r>
              <a:rPr lang="ru-RU" b="1" dirty="0"/>
              <a:t> в </a:t>
            </a:r>
            <a:r>
              <a:rPr lang="ru-RU" b="1" dirty="0" err="1"/>
              <a:t>рівнях</a:t>
            </a:r>
            <a:r>
              <a:rPr lang="ru-RU" b="1" dirty="0"/>
              <a:t> </a:t>
            </a:r>
            <a:r>
              <a:rPr lang="ru-RU" b="1" dirty="0" err="1"/>
              <a:t>економічного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,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країнами</a:t>
            </a:r>
            <a:r>
              <a:rPr lang="ru-RU" b="1" dirty="0"/>
              <a:t> </a:t>
            </a:r>
            <a:r>
              <a:rPr lang="ru-RU" b="1" dirty="0" err="1" smtClean="0"/>
              <a:t>існують</a:t>
            </a:r>
            <a:r>
              <a:rPr lang="ru-RU" b="1" dirty="0" smtClean="0"/>
              <a:t> </a:t>
            </a:r>
            <a:r>
              <a:rPr lang="ru-RU" b="1" dirty="0" err="1"/>
              <a:t>економічні</a:t>
            </a:r>
            <a:r>
              <a:rPr lang="ru-RU" b="1" dirty="0"/>
              <a:t> </a:t>
            </a:r>
            <a:r>
              <a:rPr lang="ru-RU" b="1" dirty="0" err="1"/>
              <a:t>зв'язки</a:t>
            </a:r>
            <a:r>
              <a:rPr lang="ru-RU" b="1" dirty="0"/>
              <a:t>. Вони </a:t>
            </a:r>
            <a:r>
              <a:rPr lang="ru-RU" b="1" dirty="0" err="1"/>
              <a:t>пов'язані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собою системою </a:t>
            </a:r>
            <a:r>
              <a:rPr lang="ru-RU" b="1" dirty="0" err="1"/>
              <a:t>економічних</a:t>
            </a:r>
            <a:r>
              <a:rPr lang="ru-RU" b="1" dirty="0"/>
              <a:t> </a:t>
            </a:r>
            <a:r>
              <a:rPr lang="ru-RU" b="1" dirty="0" err="1"/>
              <a:t>відносин</a:t>
            </a:r>
            <a:r>
              <a:rPr lang="ru-RU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267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353</TotalTime>
  <Words>1181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111</cp:lastModifiedBy>
  <cp:revision>31</cp:revision>
  <dcterms:modified xsi:type="dcterms:W3CDTF">2014-04-29T19:04:06Z</dcterms:modified>
</cp:coreProperties>
</file>