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fs.co.u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543800" cy="1524000"/>
          </a:xfrm>
        </p:spPr>
        <p:txBody>
          <a:bodyPr/>
          <a:lstStyle/>
          <a:p>
            <a:pPr algn="ctr"/>
            <a:r>
              <a:rPr lang="uk-UA" sz="3600" dirty="0" smtClean="0"/>
              <a:t>Презентація з астрономії на тему «Вплив сонячної активності на землю та на людину»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157192"/>
            <a:ext cx="6858000" cy="990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Підготувала: Климчук Д.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Перевірила: Соколовська Л.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65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5624"/>
            <a:ext cx="619268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645024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Мірою</a:t>
            </a:r>
            <a:r>
              <a:rPr lang="ru-RU" sz="2000" dirty="0"/>
              <a:t> </a:t>
            </a:r>
            <a:r>
              <a:rPr lang="ru-RU" sz="2000" dirty="0" err="1"/>
              <a:t>плямотворної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Сонця є </a:t>
            </a:r>
            <a:r>
              <a:rPr lang="ru-RU" sz="2000" b="1" dirty="0">
                <a:solidFill>
                  <a:schemeClr val="accent1"/>
                </a:solidFill>
              </a:rPr>
              <a:t>число Вольфа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en-US" sz="2000" b="1" dirty="0"/>
              <a:t>W=10g+f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ru-RU" sz="2000" dirty="0"/>
              <a:t>де </a:t>
            </a:r>
            <a:r>
              <a:rPr lang="en-US" sz="2000" b="1" dirty="0"/>
              <a:t>g</a:t>
            </a:r>
            <a:r>
              <a:rPr lang="en-US" sz="2000" dirty="0"/>
              <a:t> – </a:t>
            </a:r>
            <a:r>
              <a:rPr lang="ru-RU" sz="2000" dirty="0" err="1"/>
              <a:t>кількість</a:t>
            </a:r>
            <a:r>
              <a:rPr lang="ru-RU" sz="2000" dirty="0"/>
              <a:t> груп плям, </a:t>
            </a:r>
            <a:r>
              <a:rPr lang="en-US" sz="2000" b="1" dirty="0"/>
              <a:t>f</a:t>
            </a:r>
            <a:r>
              <a:rPr lang="en-US" sz="2000" dirty="0"/>
              <a:t> –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плям, </a:t>
            </a:r>
            <a:r>
              <a:rPr lang="ru-RU" sz="2000" dirty="0" err="1"/>
              <a:t>які</a:t>
            </a:r>
            <a:r>
              <a:rPr lang="ru-RU" sz="2000" dirty="0"/>
              <a:t> є в </a:t>
            </a:r>
            <a:r>
              <a:rPr lang="ru-RU" sz="2000" dirty="0" err="1"/>
              <a:t>цей</a:t>
            </a:r>
            <a:r>
              <a:rPr lang="ru-RU" sz="2000" dirty="0"/>
              <a:t> момент  на </a:t>
            </a:r>
            <a:r>
              <a:rPr lang="ru-RU" sz="2000" dirty="0" err="1" smtClean="0"/>
              <a:t>Сонці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r>
              <a:rPr lang="ru-RU" sz="2000" dirty="0"/>
              <a:t>Роки, коли </a:t>
            </a:r>
            <a:r>
              <a:rPr lang="ru-RU" sz="2000" dirty="0" err="1"/>
              <a:t>сонячних</a:t>
            </a:r>
            <a:r>
              <a:rPr lang="ru-RU" sz="2000" dirty="0"/>
              <a:t> плям </a:t>
            </a:r>
            <a:r>
              <a:rPr lang="ru-RU" sz="2000" dirty="0" err="1"/>
              <a:t>багато</a:t>
            </a:r>
            <a:r>
              <a:rPr lang="ru-RU" sz="2000" dirty="0"/>
              <a:t> – </a:t>
            </a:r>
            <a:r>
              <a:rPr lang="ru-RU" sz="2000" b="1" dirty="0"/>
              <a:t>максимум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2000" dirty="0"/>
              <a:t>Роки, коли </a:t>
            </a:r>
            <a:r>
              <a:rPr lang="ru-RU" sz="2000" dirty="0" err="1"/>
              <a:t>сонячних</a:t>
            </a:r>
            <a:r>
              <a:rPr lang="ru-RU" sz="2000" dirty="0"/>
              <a:t> плям мало – </a:t>
            </a:r>
            <a:r>
              <a:rPr lang="ru-RU" sz="2000" b="1" dirty="0" err="1"/>
              <a:t>мінімум</a:t>
            </a:r>
            <a:r>
              <a:rPr lang="ru-RU" sz="2000" b="1" dirty="0"/>
              <a:t>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69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404664"/>
            <a:ext cx="4962128" cy="726976"/>
          </a:xfrm>
        </p:spPr>
        <p:txBody>
          <a:bodyPr>
            <a:normAutofit/>
          </a:bodyPr>
          <a:lstStyle/>
          <a:p>
            <a:r>
              <a:rPr lang="ru-RU" sz="3200" dirty="0" err="1"/>
              <a:t>Активні</a:t>
            </a:r>
            <a:r>
              <a:rPr lang="ru-RU" sz="3200" dirty="0"/>
              <a:t> зони у </a:t>
            </a:r>
            <a:r>
              <a:rPr lang="ru-RU" sz="3200" dirty="0" err="1"/>
              <a:t>фотосфері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3" y="1268760"/>
            <a:ext cx="3455987" cy="3455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2410"/>
            <a:ext cx="3713163" cy="3462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15719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1"/>
                </a:solidFill>
              </a:rPr>
              <a:t>Факели</a:t>
            </a:r>
            <a:r>
              <a:rPr lang="ru-RU" sz="2000" dirty="0"/>
              <a:t> – </a:t>
            </a:r>
            <a:r>
              <a:rPr lang="ru-RU" sz="2000" dirty="0" err="1"/>
              <a:t>світлі</a:t>
            </a:r>
            <a:r>
              <a:rPr lang="ru-RU" sz="2000" dirty="0"/>
              <a:t> </a:t>
            </a:r>
            <a:r>
              <a:rPr lang="ru-RU" sz="2000" dirty="0" err="1"/>
              <a:t>утвори</a:t>
            </a:r>
            <a:r>
              <a:rPr lang="ru-RU" sz="2000" dirty="0"/>
              <a:t>, </a:t>
            </a:r>
            <a:r>
              <a:rPr lang="ru-RU" sz="2000" dirty="0" err="1"/>
              <a:t>супутники</a:t>
            </a:r>
            <a:r>
              <a:rPr lang="ru-RU" sz="2000" dirty="0"/>
              <a:t> плям,</a:t>
            </a:r>
          </a:p>
          <a:p>
            <a:r>
              <a:rPr lang="ru-RU" sz="2000" dirty="0"/>
              <a:t>Т= 6500 – 8000 К.</a:t>
            </a:r>
          </a:p>
        </p:txBody>
      </p:sp>
    </p:spTree>
    <p:extLst>
      <p:ext uri="{BB962C8B-B14F-4D97-AF65-F5344CB8AC3E}">
        <p14:creationId xmlns:p14="http://schemas.microsoft.com/office/powerpoint/2010/main" val="148393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235" y="476672"/>
            <a:ext cx="6781800" cy="88012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Плями і </a:t>
            </a:r>
            <a:r>
              <a:rPr lang="ru-RU" sz="4400" dirty="0" err="1"/>
              <a:t>факели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693838" cy="4693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50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720080"/>
          </a:xfrm>
        </p:spPr>
        <p:txBody>
          <a:bodyPr>
            <a:normAutofit/>
          </a:bodyPr>
          <a:lstStyle/>
          <a:p>
            <a:r>
              <a:rPr lang="ru-RU" sz="3600" dirty="0" err="1"/>
              <a:t>Активні</a:t>
            </a:r>
            <a:r>
              <a:rPr lang="ru-RU" sz="3600" dirty="0"/>
              <a:t> </a:t>
            </a:r>
            <a:r>
              <a:rPr lang="ru-RU" sz="3600" dirty="0" err="1"/>
              <a:t>утвори</a:t>
            </a:r>
            <a:r>
              <a:rPr lang="ru-RU" sz="3600" dirty="0"/>
              <a:t> у </a:t>
            </a:r>
            <a:r>
              <a:rPr lang="ru-RU" sz="3600" dirty="0" err="1"/>
              <a:t>сонячній</a:t>
            </a:r>
            <a:r>
              <a:rPr lang="ru-RU" sz="3600" dirty="0"/>
              <a:t> </a:t>
            </a:r>
            <a:r>
              <a:rPr lang="ru-RU" sz="3600" dirty="0" err="1"/>
              <a:t>короні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78233"/>
            <a:ext cx="4498975" cy="3371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55679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chemeClr val="accent1"/>
                </a:solidFill>
              </a:rPr>
              <a:t>Протуберанці</a:t>
            </a:r>
            <a:r>
              <a:rPr lang="ru-RU" sz="2000" dirty="0"/>
              <a:t> – </a:t>
            </a:r>
            <a:r>
              <a:rPr lang="ru-RU" sz="2000" dirty="0" err="1"/>
              <a:t>речовина</a:t>
            </a:r>
            <a:r>
              <a:rPr lang="ru-RU" sz="2000" dirty="0"/>
              <a:t>, яка </a:t>
            </a:r>
            <a:r>
              <a:rPr lang="ru-RU" sz="2000" dirty="0" err="1"/>
              <a:t>піднімається</a:t>
            </a:r>
            <a:r>
              <a:rPr lang="ru-RU" sz="2000" dirty="0"/>
              <a:t>  над сонячною </a:t>
            </a:r>
            <a:r>
              <a:rPr lang="ru-RU" sz="2000" dirty="0" err="1"/>
              <a:t>поверхнею</a:t>
            </a:r>
            <a:r>
              <a:rPr lang="ru-RU" sz="2000" dirty="0"/>
              <a:t> і </a:t>
            </a:r>
            <a:r>
              <a:rPr lang="ru-RU" sz="2000" dirty="0" err="1"/>
              <a:t>утримується</a:t>
            </a:r>
            <a:r>
              <a:rPr lang="ru-RU" sz="2000" dirty="0"/>
              <a:t> над нею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магнітному</a:t>
            </a:r>
            <a:r>
              <a:rPr lang="ru-RU" sz="2000" dirty="0"/>
              <a:t> полю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   </a:t>
            </a:r>
            <a:r>
              <a:rPr lang="en-US" sz="2000" b="1" dirty="0"/>
              <a:t>l=200000 </a:t>
            </a:r>
            <a:r>
              <a:rPr lang="ru-RU" sz="2000" b="1" dirty="0"/>
              <a:t>км</a:t>
            </a:r>
            <a:r>
              <a:rPr lang="ru-RU" sz="2000" dirty="0"/>
              <a:t>, </a:t>
            </a:r>
            <a:r>
              <a:rPr lang="en-US" sz="2000" b="1" dirty="0"/>
              <a:t>D=10000 </a:t>
            </a:r>
            <a:r>
              <a:rPr lang="ru-RU" sz="2000" b="1" dirty="0"/>
              <a:t>км </a:t>
            </a:r>
            <a:r>
              <a:rPr lang="ru-RU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uk-UA" sz="2000" b="1" dirty="0"/>
          </a:p>
          <a:p>
            <a:pPr>
              <a:lnSpc>
                <a:spcPct val="150000"/>
              </a:lnSpc>
            </a:pPr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Час </a:t>
            </a:r>
            <a:r>
              <a:rPr lang="ru-RU" sz="2000" b="1" dirty="0" err="1"/>
              <a:t>існування</a:t>
            </a:r>
            <a:r>
              <a:rPr lang="ru-RU" sz="2000" dirty="0"/>
              <a:t>: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до </a:t>
            </a:r>
            <a:r>
              <a:rPr lang="ru-RU" sz="2000" dirty="0" err="1"/>
              <a:t>декількох</a:t>
            </a:r>
            <a:r>
              <a:rPr lang="ru-RU" sz="2000" dirty="0"/>
              <a:t> місяців</a:t>
            </a:r>
          </a:p>
        </p:txBody>
      </p:sp>
    </p:spTree>
    <p:extLst>
      <p:ext uri="{BB962C8B-B14F-4D97-AF65-F5344CB8AC3E}">
        <p14:creationId xmlns:p14="http://schemas.microsoft.com/office/powerpoint/2010/main" val="1615395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418" y="4941168"/>
            <a:ext cx="6781800" cy="1015008"/>
          </a:xfrm>
        </p:spPr>
        <p:txBody>
          <a:bodyPr/>
          <a:lstStyle/>
          <a:p>
            <a:pPr algn="ctr"/>
            <a:r>
              <a:rPr lang="ru-RU" dirty="0" err="1"/>
              <a:t>Протуберанці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187700" cy="3254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810000" cy="3254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8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Хромосферні</a:t>
            </a:r>
            <a:r>
              <a:rPr lang="ru-RU" sz="3600" dirty="0"/>
              <a:t> </a:t>
            </a:r>
            <a:r>
              <a:rPr lang="ru-RU" sz="3600" dirty="0" err="1"/>
              <a:t>спалахи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3216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3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404664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Активні</a:t>
            </a:r>
            <a:r>
              <a:rPr lang="ru-RU" sz="4000" dirty="0"/>
              <a:t> </a:t>
            </a:r>
            <a:r>
              <a:rPr lang="ru-RU" sz="4000" dirty="0" err="1"/>
              <a:t>утвори</a:t>
            </a:r>
            <a:r>
              <a:rPr lang="ru-RU" sz="4000" dirty="0"/>
              <a:t> в </a:t>
            </a:r>
            <a:r>
              <a:rPr lang="ru-RU" sz="4000" dirty="0" err="1"/>
              <a:t>хромосфері</a:t>
            </a:r>
            <a:endParaRPr lang="ru-RU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700809"/>
            <a:ext cx="6194425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6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78180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Вплив</a:t>
            </a:r>
            <a:r>
              <a:rPr lang="ru-RU" sz="3600" dirty="0"/>
              <a:t> </a:t>
            </a:r>
            <a:r>
              <a:rPr lang="ru-RU" sz="3600" dirty="0" err="1"/>
              <a:t>сонячної</a:t>
            </a:r>
            <a:r>
              <a:rPr lang="ru-RU" sz="3600" dirty="0"/>
              <a:t> </a:t>
            </a:r>
            <a:r>
              <a:rPr lang="ru-RU" sz="3600" dirty="0" err="1"/>
              <a:t>активності</a:t>
            </a:r>
            <a:r>
              <a:rPr lang="ru-RU" sz="3600" dirty="0"/>
              <a:t> на атмосферу Землі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1036"/>
            <a:ext cx="7344816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8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144705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Значення</a:t>
            </a:r>
            <a:r>
              <a:rPr lang="ru-RU" sz="4000" dirty="0"/>
              <a:t> Сонця для </a:t>
            </a:r>
            <a:r>
              <a:rPr lang="ru-RU" sz="4000" dirty="0" err="1"/>
              <a:t>живої</a:t>
            </a:r>
            <a:r>
              <a:rPr lang="ru-RU" sz="4000" dirty="0"/>
              <a:t> </a:t>
            </a:r>
            <a:r>
              <a:rPr lang="ru-RU" sz="4000" dirty="0" err="1"/>
              <a:t>природи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14173" y="256490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різні</a:t>
            </a:r>
            <a:r>
              <a:rPr lang="ru-RU" sz="2000" dirty="0"/>
              <a:t> пори року ми </a:t>
            </a:r>
            <a:r>
              <a:rPr lang="ru-RU" sz="2000" dirty="0" err="1"/>
              <a:t>отримуємо</a:t>
            </a:r>
            <a:r>
              <a:rPr lang="ru-RU" sz="2000" dirty="0"/>
              <a:t> від Сонця </a:t>
            </a:r>
            <a:r>
              <a:rPr lang="ru-RU" sz="2000" dirty="0" err="1"/>
              <a:t>різну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світла і тепла. На </a:t>
            </a:r>
            <a:r>
              <a:rPr lang="ru-RU" sz="2000" dirty="0" err="1"/>
              <a:t>прикладі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місцевості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можеш</a:t>
            </a:r>
            <a:r>
              <a:rPr lang="ru-RU" sz="2000" dirty="0"/>
              <a:t> </a:t>
            </a:r>
            <a:r>
              <a:rPr lang="ru-RU" sz="2000" dirty="0" err="1"/>
              <a:t>спостерігати</a:t>
            </a:r>
            <a:r>
              <a:rPr lang="ru-RU" sz="2000" dirty="0"/>
              <a:t>, як </a:t>
            </a:r>
            <a:r>
              <a:rPr lang="ru-RU" sz="2000" dirty="0" err="1"/>
              <a:t>живі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</a:t>
            </a:r>
            <a:r>
              <a:rPr lang="ru-RU" sz="2000" dirty="0" err="1"/>
              <a:t>реагують</a:t>
            </a:r>
            <a:r>
              <a:rPr lang="ru-RU" sz="2000" dirty="0"/>
              <a:t> на це. </a:t>
            </a:r>
            <a:r>
              <a:rPr lang="ru-RU" sz="2000" dirty="0" err="1"/>
              <a:t>Влітку</a:t>
            </a:r>
            <a:r>
              <a:rPr lang="ru-RU" sz="2000" dirty="0"/>
              <a:t>, коли </a:t>
            </a:r>
            <a:r>
              <a:rPr lang="ru-RU" sz="2000" dirty="0" err="1"/>
              <a:t>сонячного</a:t>
            </a:r>
            <a:r>
              <a:rPr lang="ru-RU" sz="2000" dirty="0"/>
              <a:t> світла і тепла </a:t>
            </a:r>
            <a:r>
              <a:rPr lang="ru-RU" sz="2000" dirty="0" err="1"/>
              <a:t>багато</a:t>
            </a:r>
            <a:r>
              <a:rPr lang="ru-RU" sz="2000" dirty="0"/>
              <a:t>, вода легко </a:t>
            </a:r>
            <a:r>
              <a:rPr lang="ru-RU" sz="2000" dirty="0" err="1"/>
              <a:t>надходить</a:t>
            </a:r>
            <a:r>
              <a:rPr lang="ru-RU" sz="2000" dirty="0"/>
              <a:t> через </a:t>
            </a:r>
            <a:r>
              <a:rPr lang="ru-RU" sz="2000" dirty="0" err="1"/>
              <a:t>корінь</a:t>
            </a:r>
            <a:r>
              <a:rPr lang="ru-RU" sz="2000" dirty="0"/>
              <a:t> до </a:t>
            </a:r>
            <a:r>
              <a:rPr lang="ru-RU" sz="2000" dirty="0" err="1"/>
              <a:t>листків</a:t>
            </a:r>
            <a:r>
              <a:rPr lang="ru-RU" sz="2000" dirty="0"/>
              <a:t>. </a:t>
            </a:r>
            <a:r>
              <a:rPr lang="ru-RU" sz="2000" dirty="0" err="1"/>
              <a:t>Рослини</a:t>
            </a:r>
            <a:r>
              <a:rPr lang="ru-RU" sz="2000" dirty="0"/>
              <a:t> активно </a:t>
            </a:r>
            <a:r>
              <a:rPr lang="ru-RU" sz="2000" dirty="0" err="1"/>
              <a:t>ростуть</a:t>
            </a:r>
            <a:r>
              <a:rPr lang="ru-RU" sz="2000" dirty="0"/>
              <a:t>, </a:t>
            </a:r>
            <a:r>
              <a:rPr lang="ru-RU" sz="2000" dirty="0" err="1"/>
              <a:t>збільшується</a:t>
            </a:r>
            <a:r>
              <a:rPr lang="ru-RU" sz="2000" dirty="0"/>
              <a:t> </a:t>
            </a:r>
            <a:r>
              <a:rPr lang="ru-RU" sz="2000" dirty="0" err="1"/>
              <a:t>їхня</a:t>
            </a:r>
            <a:r>
              <a:rPr lang="ru-RU" sz="2000" dirty="0"/>
              <a:t> </a:t>
            </a:r>
            <a:r>
              <a:rPr lang="ru-RU" sz="2000" dirty="0" err="1"/>
              <a:t>маса</a:t>
            </a:r>
            <a:r>
              <a:rPr lang="ru-RU" sz="2000" dirty="0"/>
              <a:t>. </a:t>
            </a:r>
            <a:r>
              <a:rPr lang="ru-RU" sz="2000" dirty="0" err="1"/>
              <a:t>Взимку</a:t>
            </a:r>
            <a:r>
              <a:rPr lang="ru-RU" sz="2000" dirty="0"/>
              <a:t> </a:t>
            </a:r>
            <a:r>
              <a:rPr lang="ru-RU" sz="2000" dirty="0" err="1"/>
              <a:t>сонячного</a:t>
            </a:r>
            <a:r>
              <a:rPr lang="ru-RU" sz="2000" dirty="0"/>
              <a:t> світла і тепла не </a:t>
            </a:r>
            <a:r>
              <a:rPr lang="ru-RU" sz="2000" dirty="0" err="1"/>
              <a:t>вистачає</a:t>
            </a:r>
            <a:r>
              <a:rPr lang="ru-RU" sz="2000" dirty="0"/>
              <a:t> для </a:t>
            </a:r>
            <a:r>
              <a:rPr lang="ru-RU" sz="2000" dirty="0" err="1"/>
              <a:t>цього</a:t>
            </a:r>
            <a:r>
              <a:rPr lang="ru-RU" sz="2000" dirty="0"/>
              <a:t>. Тому у </a:t>
            </a:r>
            <a:r>
              <a:rPr lang="ru-RU" sz="2000" dirty="0" err="1"/>
              <a:t>більшості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</a:t>
            </a:r>
            <a:r>
              <a:rPr lang="ru-RU" sz="2000" dirty="0" err="1"/>
              <a:t>восени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</a:t>
            </a:r>
            <a:r>
              <a:rPr lang="ru-RU" sz="2000" dirty="0" err="1"/>
              <a:t>опадає</a:t>
            </a:r>
            <a:r>
              <a:rPr lang="ru-RU" sz="2000" dirty="0"/>
              <a:t>. </a:t>
            </a:r>
            <a:r>
              <a:rPr lang="ru-RU" sz="2000" dirty="0" err="1"/>
              <a:t>Навесні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 листки </a:t>
            </a:r>
            <a:r>
              <a:rPr lang="ru-RU" sz="2000" dirty="0" err="1"/>
              <a:t>розпускаються</a:t>
            </a:r>
            <a:r>
              <a:rPr lang="ru-RU" sz="2000" dirty="0"/>
              <a:t> </a:t>
            </a:r>
            <a:r>
              <a:rPr lang="ru-RU" sz="2000" dirty="0" err="1"/>
              <a:t>знову</a:t>
            </a:r>
            <a:r>
              <a:rPr lang="ru-RU" sz="2000" dirty="0"/>
              <a:t> і </a:t>
            </a:r>
            <a:r>
              <a:rPr lang="ru-RU" sz="2000" dirty="0" err="1"/>
              <a:t>починають</a:t>
            </a:r>
            <a:r>
              <a:rPr lang="ru-RU" sz="2000" dirty="0"/>
              <a:t> активно </a:t>
            </a:r>
            <a:r>
              <a:rPr lang="ru-RU" sz="2000" dirty="0" err="1"/>
              <a:t>виробляти</a:t>
            </a:r>
            <a:r>
              <a:rPr lang="ru-RU" sz="2000" dirty="0"/>
              <a:t> на </a:t>
            </a:r>
            <a:r>
              <a:rPr lang="ru-RU" sz="2000" dirty="0" err="1"/>
              <a:t>світлі</a:t>
            </a:r>
            <a:r>
              <a:rPr lang="ru-RU" sz="2000" dirty="0"/>
              <a:t> </a:t>
            </a:r>
            <a:r>
              <a:rPr lang="ru-RU" sz="2000" dirty="0" err="1"/>
              <a:t>органічні</a:t>
            </a:r>
            <a:r>
              <a:rPr lang="ru-RU" sz="2000" dirty="0"/>
              <a:t> речовини,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споживають</a:t>
            </a:r>
            <a:r>
              <a:rPr lang="ru-RU" sz="2000" dirty="0"/>
              <a:t> </a:t>
            </a:r>
            <a:r>
              <a:rPr lang="ru-RU" sz="2000" dirty="0" err="1"/>
              <a:t>тварини</a:t>
            </a:r>
            <a:r>
              <a:rPr lang="ru-RU" sz="2000" dirty="0"/>
              <a:t> і </a:t>
            </a:r>
            <a:r>
              <a:rPr lang="ru-RU" sz="2000" dirty="0" err="1"/>
              <a:t>людина</a:t>
            </a:r>
            <a:r>
              <a:rPr lang="ru-RU" sz="2000" dirty="0"/>
              <a:t>. У </a:t>
            </a:r>
            <a:r>
              <a:rPr lang="ru-RU" sz="2000" dirty="0" err="1"/>
              <a:t>такий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світло та тепло Сонця </a:t>
            </a:r>
            <a:r>
              <a:rPr lang="ru-RU" sz="2000" dirty="0" err="1"/>
              <a:t>продовжує</a:t>
            </a:r>
            <a:r>
              <a:rPr lang="ru-RU" sz="2000" dirty="0"/>
              <a:t> </a:t>
            </a:r>
            <a:r>
              <a:rPr lang="ru-RU" sz="2000" dirty="0" err="1"/>
              <a:t>служити</a:t>
            </a:r>
            <a:r>
              <a:rPr lang="ru-RU" sz="2000" dirty="0"/>
              <a:t> </a:t>
            </a:r>
            <a:r>
              <a:rPr lang="ru-RU" sz="2000" dirty="0" err="1"/>
              <a:t>живій</a:t>
            </a:r>
            <a:r>
              <a:rPr lang="ru-RU" sz="2000" dirty="0"/>
              <a:t> </a:t>
            </a:r>
            <a:r>
              <a:rPr lang="ru-RU" sz="2000" dirty="0" err="1"/>
              <a:t>природі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369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81800" cy="72008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Магнітні бурі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Надходять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околицю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Землі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сонячні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корпускули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створюють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сильні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електричні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струми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впливають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земний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магнетизм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породжують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 бур Земля оточена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зовнішнім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полем,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силові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лінії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приблизно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паралельні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постійного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поля Землі.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Напрямок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зовнішнього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поля між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першою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другою фазами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повинно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швидко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змінюватися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зворотне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поділяються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кілька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довільно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два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класи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відповідно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величини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збурень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відмінності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від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спалахової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бур,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рекурентні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повторюються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плині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декількох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сонячних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обертів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10-15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оборотів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Вневспишечние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пов'язані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неоднорідністю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сонячного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вітру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перш за все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довгоживучими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областями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сонці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число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спалахової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бур досягає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максимальної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величини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епоху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максимуму 11-ти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річного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циклу, то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максимальне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число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рекурентних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бур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відзначається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гілки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спаду, за 2-3 роки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епохи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мінімуму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Геомагнітні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особливо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помітні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сонячної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активності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біосферу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Землі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Медики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звернули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увагу на ту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обставину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що число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раптових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смертей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випадків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загострення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серцево-судинної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тісно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пов'язане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сонячною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активністю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обумовлено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геомагнітної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обуреністю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магнітного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поля Землі.</a:t>
            </a:r>
          </a:p>
        </p:txBody>
      </p:sp>
    </p:spTree>
    <p:extLst>
      <p:ext uri="{BB962C8B-B14F-4D97-AF65-F5344CB8AC3E}">
        <p14:creationId xmlns:p14="http://schemas.microsoft.com/office/powerpoint/2010/main" val="367306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152128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84784"/>
            <a:ext cx="806489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000" dirty="0"/>
              <a:t>Сонце – джерело світла і тепла на Землі</a:t>
            </a:r>
            <a:r>
              <a:rPr lang="ru-RU" sz="2000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Детальніше про Сонце.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Будова Сонця.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Детальніше про будову Сонця.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Сонячна активність.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Сонячні плями.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Активні зони у фотосфері.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Активні утвори у сонячній корі.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Хромосферні спалахи.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Значення Сонця для живої природи.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Магнітні бурі.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Висновок.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/>
              <a:t>Список використаної літератури. </a:t>
            </a:r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uk-UA" dirty="0" smtClean="0"/>
          </a:p>
          <a:p>
            <a:pPr marL="342900" indent="-34290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0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368152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1683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 </a:t>
            </a:r>
            <a:r>
              <a:rPr lang="ru-RU" dirty="0"/>
              <a:t>і всі зорі, Сонце - це розпечена куля, у складі якої найбільше газоподібних простих речовин - водню та гелію. </a:t>
            </a:r>
            <a:r>
              <a:rPr lang="ru-RU" dirty="0" err="1"/>
              <a:t>Сонячне</a:t>
            </a:r>
            <a:r>
              <a:rPr lang="ru-RU" dirty="0"/>
              <a:t> світло й тепло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для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і </a:t>
            </a:r>
            <a:r>
              <a:rPr lang="ru-RU" dirty="0" err="1"/>
              <a:t>зберігають</a:t>
            </a:r>
            <a:r>
              <a:rPr lang="ru-RU" dirty="0"/>
              <a:t> </a:t>
            </a:r>
            <a:r>
              <a:rPr lang="ru-RU" dirty="0" err="1"/>
              <a:t>зелені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. Світло – </a:t>
            </a:r>
            <a:r>
              <a:rPr lang="ru-RU" dirty="0" err="1"/>
              <a:t>найважливіша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життя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нормальної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Світло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пізнавати</a:t>
            </a:r>
            <a:r>
              <a:rPr lang="ru-RU" dirty="0"/>
              <a:t> </a:t>
            </a:r>
            <a:r>
              <a:rPr lang="ru-RU" dirty="0" err="1"/>
              <a:t>навколишній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милуватися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дивовижними</a:t>
            </a:r>
            <a:r>
              <a:rPr lang="ru-RU" dirty="0"/>
              <a:t> </a:t>
            </a:r>
            <a:r>
              <a:rPr lang="ru-RU" dirty="0" err="1"/>
              <a:t>барвами</a:t>
            </a:r>
            <a:r>
              <a:rPr lang="ru-RU" dirty="0"/>
              <a:t>. </a:t>
            </a:r>
            <a:r>
              <a:rPr lang="ru-RU" dirty="0" err="1"/>
              <a:t>Сонячне</a:t>
            </a:r>
            <a:r>
              <a:rPr lang="ru-RU" dirty="0"/>
              <a:t> світло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утворенню</a:t>
            </a:r>
            <a:r>
              <a:rPr lang="ru-RU" dirty="0"/>
              <a:t> в </a:t>
            </a:r>
            <a:r>
              <a:rPr lang="ru-RU" dirty="0" err="1"/>
              <a:t>шкірі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</a:t>
            </a:r>
            <a:r>
              <a:rPr lang="en-US" dirty="0"/>
              <a:t>D,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r>
              <a:rPr lang="ru-RU" dirty="0" err="1"/>
              <a:t>Нестача</a:t>
            </a:r>
            <a:r>
              <a:rPr lang="ru-RU" dirty="0"/>
              <a:t> </a:t>
            </a:r>
            <a:r>
              <a:rPr lang="ru-RU" dirty="0" err="1"/>
              <a:t>вітаміну</a:t>
            </a:r>
            <a:r>
              <a:rPr lang="ru-RU" dirty="0"/>
              <a:t> </a:t>
            </a:r>
            <a:r>
              <a:rPr lang="en-US" dirty="0"/>
              <a:t>D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захворювання</a:t>
            </a:r>
            <a:r>
              <a:rPr lang="ru-RU" dirty="0"/>
              <a:t>, що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рахіт</a:t>
            </a:r>
            <a:r>
              <a:rPr lang="ru-RU" dirty="0"/>
              <a:t>. Отже, Сонце – це </a:t>
            </a:r>
            <a:r>
              <a:rPr lang="ru-RU" dirty="0" err="1"/>
              <a:t>єдина</a:t>
            </a:r>
            <a:r>
              <a:rPr lang="ru-RU" dirty="0"/>
              <a:t> із зір, що є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світла і тепла для </a:t>
            </a:r>
            <a:r>
              <a:rPr lang="ru-RU" dirty="0" err="1"/>
              <a:t>всього</a:t>
            </a:r>
            <a:r>
              <a:rPr lang="ru-RU" dirty="0"/>
              <a:t> живого на Землі. </a:t>
            </a:r>
          </a:p>
        </p:txBody>
      </p:sp>
    </p:spTree>
    <p:extLst>
      <p:ext uri="{BB962C8B-B14F-4D97-AF65-F5344CB8AC3E}">
        <p14:creationId xmlns:p14="http://schemas.microsoft.com/office/powerpoint/2010/main" val="232736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81800" cy="12961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Використана література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5699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з </a:t>
            </a:r>
            <a:r>
              <a:rPr lang="ru-RU" dirty="0" err="1" smtClean="0"/>
              <a:t>сайтів</a:t>
            </a:r>
            <a:r>
              <a:rPr lang="ru-RU" dirty="0" smtClean="0"/>
              <a:t>:</a:t>
            </a:r>
          </a:p>
          <a:p>
            <a:pPr marL="342900" indent="-342900">
              <a:buAutoNum type="arabicParenR"/>
            </a:pPr>
            <a:r>
              <a:rPr lang="en-US" dirty="0" smtClean="0">
                <a:hlinkClick r:id="rId2"/>
              </a:rPr>
              <a:t>http://uk.wikipedia.org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en-US" dirty="0" smtClean="0">
                <a:hlinkClick r:id="rId3"/>
              </a:rPr>
              <a:t>http://school.xvatit.com/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://refs.co.ua</a:t>
            </a:r>
            <a:r>
              <a:rPr lang="en-US" dirty="0" smtClean="0">
                <a:hlinkClick r:id="rId4"/>
              </a:rPr>
              <a:t>/</a:t>
            </a:r>
            <a:r>
              <a:rPr lang="uk-UA" dirty="0" smtClean="0"/>
              <a:t> 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1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789040"/>
            <a:ext cx="8352928" cy="2016224"/>
          </a:xfrm>
        </p:spPr>
        <p:txBody>
          <a:bodyPr>
            <a:normAutofit/>
          </a:bodyPr>
          <a:lstStyle/>
          <a:p>
            <a:r>
              <a:rPr lang="ru-RU" sz="1600" dirty="0"/>
              <a:t>Сонце - одна з мільярдів зір нашої Галактики. Його діаметр становить 1 392 000 км. Порівняно із Землею це у 109 разів більше. І хоча Сонце є найближчою до Землі зорею, відстань між ними дорівнює 150 мільйонів кілометрів. Тому на небі воно і має вигляд невеликого диска. Цей диск оточений яскраво сяючою сонячною короною.</a:t>
            </a:r>
            <a:br>
              <a:rPr lang="ru-RU" sz="1600" dirty="0"/>
            </a:br>
            <a:r>
              <a:rPr lang="ru-RU" sz="1600" dirty="0"/>
              <a:t>Промінь світла від Сонця досягає Землі за 8 хв. А від наступної найближчої до Землі після Сонця зорі світло долає космічний простір за 4 роки.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1" b="2441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Сонце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джерело світла і тепла на Землі.</a:t>
            </a:r>
          </a:p>
        </p:txBody>
      </p:sp>
    </p:spTree>
    <p:extLst>
      <p:ext uri="{BB962C8B-B14F-4D97-AF65-F5344CB8AC3E}">
        <p14:creationId xmlns:p14="http://schemas.microsoft.com/office/powerpoint/2010/main" val="31813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104456" cy="4149975"/>
          </a:xfrm>
        </p:spPr>
      </p:pic>
      <p:sp>
        <p:nvSpPr>
          <p:cNvPr id="7" name="TextBox 6"/>
          <p:cNvSpPr txBox="1"/>
          <p:nvPr/>
        </p:nvSpPr>
        <p:spPr>
          <a:xfrm>
            <a:off x="5256965" y="141277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Як і всі зорі, </a:t>
            </a:r>
            <a:r>
              <a:rPr lang="ru-RU" dirty="0">
                <a:solidFill>
                  <a:schemeClr val="accent1"/>
                </a:solidFill>
              </a:rPr>
              <a:t>Сонце</a:t>
            </a:r>
            <a:r>
              <a:rPr lang="ru-RU" dirty="0"/>
              <a:t> - це розпечена куля, у складі якої найбільше газоподібних простих речовин - </a:t>
            </a:r>
            <a:r>
              <a:rPr lang="ru-RU" b="1" dirty="0"/>
              <a:t>водню</a:t>
            </a:r>
            <a:r>
              <a:rPr lang="ru-RU" dirty="0"/>
              <a:t> та </a:t>
            </a:r>
            <a:r>
              <a:rPr lang="ru-RU" b="1" dirty="0"/>
              <a:t>гелію</a:t>
            </a:r>
            <a:r>
              <a:rPr lang="ru-RU" dirty="0"/>
              <a:t>. На поверхні Сонця температура становить близько </a:t>
            </a:r>
            <a:r>
              <a:rPr lang="ru-RU" b="1" dirty="0"/>
              <a:t>6000 градусів</a:t>
            </a:r>
            <a:r>
              <a:rPr lang="ru-RU" dirty="0"/>
              <a:t>, а з наближенням до центру вона зростає і досягає понад </a:t>
            </a:r>
            <a:r>
              <a:rPr lang="ru-RU" b="1" dirty="0"/>
              <a:t>15 мільйонів градусів</a:t>
            </a:r>
            <a:r>
              <a:rPr lang="ru-RU" dirty="0"/>
              <a:t>! Зрозуміло, що за таких температур речовини не можуть існувати у твердому чи рідкому агрегатному стані.</a:t>
            </a:r>
          </a:p>
        </p:txBody>
      </p:sp>
    </p:spTree>
    <p:extLst>
      <p:ext uri="{BB962C8B-B14F-4D97-AF65-F5344CB8AC3E}">
        <p14:creationId xmlns:p14="http://schemas.microsoft.com/office/powerpoint/2010/main" val="402193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093296"/>
            <a:ext cx="3744416" cy="66409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Будова Сонця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6" y="-1705"/>
            <a:ext cx="9159225" cy="6095002"/>
          </a:xfrm>
        </p:spPr>
      </p:pic>
    </p:spTree>
    <p:extLst>
      <p:ext uri="{BB962C8B-B14F-4D97-AF65-F5344CB8AC3E}">
        <p14:creationId xmlns:p14="http://schemas.microsoft.com/office/powerpoint/2010/main" val="352816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736104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Детальніше про будову Сонця: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680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1800" dirty="0"/>
              <a:t>внутрішня, центральна частина (</a:t>
            </a:r>
            <a:r>
              <a:rPr lang="ru-RU" sz="1800" b="1" dirty="0"/>
              <a:t>ядро</a:t>
            </a:r>
            <a:r>
              <a:rPr lang="ru-RU" sz="1800" dirty="0"/>
              <a:t>), де тиск і температура забезпечують перебіг ядерних реакцій; вона простягається від центра на відстань приблизно 1/3 </a:t>
            </a:r>
            <a:r>
              <a:rPr lang="ru-RU" sz="1800" dirty="0" smtClean="0"/>
              <a:t>радіуса;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b="1" dirty="0"/>
              <a:t>промениста зона </a:t>
            </a:r>
            <a:r>
              <a:rPr lang="ru-RU" sz="1800" dirty="0"/>
              <a:t>(відстань від 1/3 до 2/3 радіуса), в якій енергія передається назовні внаслідок послідовного поглинання і випромінювання </a:t>
            </a:r>
            <a:r>
              <a:rPr lang="ru-RU" sz="1800" dirty="0" err="1"/>
              <a:t>квантів</a:t>
            </a:r>
            <a:r>
              <a:rPr lang="ru-RU" sz="1800" dirty="0"/>
              <a:t> </a:t>
            </a:r>
            <a:r>
              <a:rPr lang="ru-RU" sz="1800" dirty="0" err="1"/>
              <a:t>електромагнітної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b="1" dirty="0" err="1"/>
              <a:t>конвективна</a:t>
            </a:r>
            <a:r>
              <a:rPr lang="ru-RU" sz="1800" b="1" dirty="0"/>
              <a:t> зона </a:t>
            </a:r>
            <a:r>
              <a:rPr lang="ru-RU" sz="1800" dirty="0"/>
              <a:t>— від </a:t>
            </a:r>
            <a:r>
              <a:rPr lang="ru-RU" sz="1800" dirty="0" err="1"/>
              <a:t>верхньої</a:t>
            </a:r>
            <a:r>
              <a:rPr lang="ru-RU" sz="1800" dirty="0"/>
              <a:t> </a:t>
            </a:r>
            <a:r>
              <a:rPr lang="ru-RU" sz="1800" dirty="0" err="1"/>
              <a:t>частини</a:t>
            </a:r>
            <a:r>
              <a:rPr lang="ru-RU" sz="1800" dirty="0"/>
              <a:t> «</a:t>
            </a:r>
            <a:r>
              <a:rPr lang="ru-RU" sz="1800" dirty="0" err="1"/>
              <a:t>променистої</a:t>
            </a:r>
            <a:r>
              <a:rPr lang="ru-RU" sz="1800" dirty="0"/>
              <a:t>» зони </a:t>
            </a:r>
            <a:r>
              <a:rPr lang="ru-RU" sz="1800" dirty="0" err="1"/>
              <a:t>майже</a:t>
            </a:r>
            <a:r>
              <a:rPr lang="ru-RU" sz="1800" dirty="0"/>
              <a:t> до </a:t>
            </a:r>
            <a:r>
              <a:rPr lang="ru-RU" sz="1800" dirty="0" err="1"/>
              <a:t>видимої</a:t>
            </a:r>
            <a:r>
              <a:rPr lang="ru-RU" sz="1800" dirty="0"/>
              <a:t> поверхні Сонця. Тут температура </a:t>
            </a:r>
            <a:r>
              <a:rPr lang="ru-RU" sz="1800" dirty="0" err="1"/>
              <a:t>швидко</a:t>
            </a:r>
            <a:r>
              <a:rPr lang="ru-RU" sz="1800" dirty="0"/>
              <a:t> </a:t>
            </a:r>
            <a:r>
              <a:rPr lang="ru-RU" sz="1800" dirty="0" err="1"/>
              <a:t>зменшується</a:t>
            </a:r>
            <a:r>
              <a:rPr lang="ru-RU" sz="1800" dirty="0"/>
              <a:t> з наближенням до </a:t>
            </a:r>
            <a:r>
              <a:rPr lang="ru-RU" sz="1800" dirty="0" err="1"/>
              <a:t>видимої</a:t>
            </a:r>
            <a:r>
              <a:rPr lang="ru-RU" sz="1800" dirty="0"/>
              <a:t> поверхні </a:t>
            </a:r>
            <a:r>
              <a:rPr lang="ru-RU" sz="1800" dirty="0" err="1"/>
              <a:t>світила</a:t>
            </a:r>
            <a:r>
              <a:rPr lang="ru-RU" sz="1800" dirty="0"/>
              <a:t>, внаслідок </a:t>
            </a:r>
            <a:r>
              <a:rPr lang="ru-RU" sz="1800" dirty="0" err="1"/>
              <a:t>чого</a:t>
            </a:r>
            <a:r>
              <a:rPr lang="ru-RU" sz="1800" dirty="0"/>
              <a:t> </a:t>
            </a:r>
            <a:r>
              <a:rPr lang="ru-RU" sz="1800" dirty="0" err="1"/>
              <a:t>збільшується</a:t>
            </a:r>
            <a:r>
              <a:rPr lang="ru-RU" sz="1800" dirty="0"/>
              <a:t> </a:t>
            </a:r>
            <a:r>
              <a:rPr lang="ru-RU" sz="1800" dirty="0" err="1"/>
              <a:t>концентрація</a:t>
            </a:r>
            <a:r>
              <a:rPr lang="ru-RU" sz="1800" dirty="0"/>
              <a:t> </a:t>
            </a:r>
            <a:r>
              <a:rPr lang="ru-RU" sz="1800" dirty="0" err="1"/>
              <a:t>нейтральних</a:t>
            </a:r>
            <a:r>
              <a:rPr lang="ru-RU" sz="1800" dirty="0"/>
              <a:t> </a:t>
            </a:r>
            <a:r>
              <a:rPr lang="ru-RU" sz="1800" dirty="0" err="1"/>
              <a:t>атомів</a:t>
            </a:r>
            <a:r>
              <a:rPr lang="ru-RU" sz="1800" dirty="0"/>
              <a:t>, </a:t>
            </a:r>
            <a:r>
              <a:rPr lang="ru-RU" sz="1800" dirty="0" err="1"/>
              <a:t>речовина</a:t>
            </a:r>
            <a:r>
              <a:rPr lang="ru-RU" sz="1800" dirty="0"/>
              <a:t>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прозорішою</a:t>
            </a:r>
            <a:r>
              <a:rPr lang="ru-RU" sz="1800" dirty="0"/>
              <a:t>, </a:t>
            </a:r>
            <a:r>
              <a:rPr lang="ru-RU" sz="1800" dirty="0" err="1"/>
              <a:t>променисте</a:t>
            </a:r>
            <a:r>
              <a:rPr lang="ru-RU" sz="1800" dirty="0"/>
              <a:t> </a:t>
            </a:r>
            <a:r>
              <a:rPr lang="ru-RU" sz="1800" dirty="0" err="1"/>
              <a:t>перенесення</a:t>
            </a:r>
            <a:r>
              <a:rPr lang="ru-RU" sz="1800" dirty="0"/>
              <a:t> </a:t>
            </a:r>
            <a:r>
              <a:rPr lang="ru-RU" sz="1800" dirty="0" err="1"/>
              <a:t>стає</a:t>
            </a:r>
            <a:r>
              <a:rPr lang="ru-RU" sz="1800" dirty="0"/>
              <a:t>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/>
              <a:t>ефективним</a:t>
            </a:r>
            <a:r>
              <a:rPr lang="ru-RU" sz="1800" dirty="0"/>
              <a:t> і тепло передається </a:t>
            </a:r>
            <a:r>
              <a:rPr lang="ru-RU" sz="1800" dirty="0" err="1"/>
              <a:t>здебільшого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перемішування</a:t>
            </a:r>
            <a:r>
              <a:rPr lang="ru-RU" sz="1800" dirty="0"/>
              <a:t> речовини (</a:t>
            </a:r>
            <a:r>
              <a:rPr lang="ru-RU" sz="1800" dirty="0" err="1"/>
              <a:t>конвекція</a:t>
            </a:r>
            <a:r>
              <a:rPr lang="ru-RU" sz="1800" dirty="0"/>
              <a:t>), </a:t>
            </a:r>
            <a:r>
              <a:rPr lang="ru-RU" sz="1800" dirty="0" err="1"/>
              <a:t>подібно</a:t>
            </a:r>
            <a:r>
              <a:rPr lang="ru-RU" sz="1800" dirty="0"/>
              <a:t> до </a:t>
            </a:r>
            <a:r>
              <a:rPr lang="ru-RU" sz="1800" dirty="0" err="1"/>
              <a:t>кипіння</a:t>
            </a:r>
            <a:r>
              <a:rPr lang="ru-RU" sz="1800" dirty="0"/>
              <a:t> </a:t>
            </a:r>
            <a:r>
              <a:rPr lang="ru-RU" sz="1800" dirty="0" err="1"/>
              <a:t>рідини</a:t>
            </a:r>
            <a:r>
              <a:rPr lang="ru-RU" sz="1800" dirty="0"/>
              <a:t> в </a:t>
            </a:r>
            <a:r>
              <a:rPr lang="ru-RU" sz="1800" dirty="0" err="1"/>
              <a:t>посудині</a:t>
            </a:r>
            <a:r>
              <a:rPr lang="ru-RU" sz="1800" dirty="0"/>
              <a:t>, яка </a:t>
            </a:r>
            <a:r>
              <a:rPr lang="ru-RU" sz="1800" dirty="0" err="1"/>
              <a:t>підігрівається</a:t>
            </a:r>
            <a:r>
              <a:rPr lang="ru-RU" sz="1800" dirty="0"/>
              <a:t> </a:t>
            </a:r>
            <a:r>
              <a:rPr lang="ru-RU" sz="1800" dirty="0" err="1"/>
              <a:t>знизу</a:t>
            </a:r>
            <a:r>
              <a:rPr lang="ru-RU" sz="1800" dirty="0" smtClean="0"/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800" dirty="0" err="1"/>
              <a:t>сонячна</a:t>
            </a:r>
            <a:r>
              <a:rPr lang="ru-RU" sz="1800" dirty="0"/>
              <a:t> атмосфера, що </a:t>
            </a:r>
            <a:r>
              <a:rPr lang="ru-RU" sz="1800" dirty="0" err="1"/>
              <a:t>починається</a:t>
            </a:r>
            <a:r>
              <a:rPr lang="ru-RU" sz="1800" dirty="0"/>
              <a:t> </a:t>
            </a:r>
            <a:r>
              <a:rPr lang="ru-RU" sz="1800" dirty="0" err="1"/>
              <a:t>відразу</a:t>
            </a:r>
            <a:r>
              <a:rPr lang="ru-RU" sz="1800" dirty="0"/>
              <a:t> за конвективною зоною і сягає далеко за </a:t>
            </a:r>
            <a:r>
              <a:rPr lang="ru-RU" sz="1800" dirty="0" err="1"/>
              <a:t>межі</a:t>
            </a:r>
            <a:r>
              <a:rPr lang="ru-RU" sz="1800" dirty="0"/>
              <a:t> видимого диска Сонця. </a:t>
            </a:r>
            <a:r>
              <a:rPr lang="ru-RU" sz="1800" dirty="0" err="1"/>
              <a:t>Нижній</a:t>
            </a:r>
            <a:r>
              <a:rPr lang="ru-RU" sz="1800" dirty="0"/>
              <a:t> шар </a:t>
            </a:r>
            <a:r>
              <a:rPr lang="ru-RU" sz="1800" dirty="0" err="1"/>
              <a:t>атмосфери</a:t>
            </a:r>
            <a:r>
              <a:rPr lang="ru-RU" sz="1800" dirty="0"/>
              <a:t> — фотосфера, тонкий шар </a:t>
            </a:r>
            <a:r>
              <a:rPr lang="ru-RU" sz="1800" dirty="0" err="1"/>
              <a:t>газів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ми </a:t>
            </a:r>
            <a:r>
              <a:rPr lang="ru-RU" sz="1800" dirty="0" err="1"/>
              <a:t>сприймаємо</a:t>
            </a:r>
            <a:r>
              <a:rPr lang="ru-RU" sz="1800" dirty="0"/>
              <a:t> як </a:t>
            </a:r>
            <a:r>
              <a:rPr lang="ru-RU" sz="1800" dirty="0" err="1"/>
              <a:t>поверхню</a:t>
            </a:r>
            <a:r>
              <a:rPr lang="ru-RU" sz="1800" dirty="0"/>
              <a:t> Сонця. </a:t>
            </a:r>
            <a:r>
              <a:rPr lang="ru-RU" sz="1800" dirty="0" err="1"/>
              <a:t>Верхніх</a:t>
            </a:r>
            <a:r>
              <a:rPr lang="ru-RU" sz="1800" dirty="0"/>
              <a:t> </a:t>
            </a:r>
            <a:r>
              <a:rPr lang="ru-RU" sz="1800" dirty="0" err="1"/>
              <a:t>шарів</a:t>
            </a:r>
            <a:r>
              <a:rPr lang="ru-RU" sz="1800" dirty="0"/>
              <a:t> </a:t>
            </a:r>
            <a:r>
              <a:rPr lang="ru-RU" sz="1800" dirty="0" err="1"/>
              <a:t>атмосфери</a:t>
            </a:r>
            <a:r>
              <a:rPr lang="ru-RU" sz="1800" dirty="0"/>
              <a:t> </a:t>
            </a:r>
            <a:r>
              <a:rPr lang="ru-RU" sz="1800" dirty="0" err="1"/>
              <a:t>безпосередньо</a:t>
            </a:r>
            <a:r>
              <a:rPr lang="ru-RU" sz="1800" dirty="0"/>
              <a:t> (</a:t>
            </a:r>
            <a:r>
              <a:rPr lang="ru-RU" sz="1800" dirty="0" err="1"/>
              <a:t>хромосфери</a:t>
            </a:r>
            <a:r>
              <a:rPr lang="ru-RU" sz="1800" dirty="0"/>
              <a:t> та </a:t>
            </a:r>
            <a:r>
              <a:rPr lang="ru-RU" sz="1800" dirty="0" err="1"/>
              <a:t>корони</a:t>
            </a:r>
            <a:r>
              <a:rPr lang="ru-RU" sz="1800" dirty="0"/>
              <a:t>) не видно через </a:t>
            </a:r>
            <a:r>
              <a:rPr lang="ru-RU" sz="1800" dirty="0" err="1"/>
              <a:t>значну</a:t>
            </a:r>
            <a:r>
              <a:rPr lang="ru-RU" sz="1800" dirty="0"/>
              <a:t> </a:t>
            </a:r>
            <a:r>
              <a:rPr lang="ru-RU" sz="1800" dirty="0" err="1"/>
              <a:t>розрідженість</a:t>
            </a:r>
            <a:r>
              <a:rPr lang="ru-RU" sz="1800" dirty="0"/>
              <a:t>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спостерігати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повних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затемнень</a:t>
            </a:r>
            <a:r>
              <a:rPr lang="ru-RU" sz="1800" dirty="0"/>
              <a:t>, </a:t>
            </a:r>
            <a:r>
              <a:rPr lang="ru-RU" sz="1800" dirty="0" err="1"/>
              <a:t>або</a:t>
            </a:r>
            <a:r>
              <a:rPr lang="ru-RU" sz="1800" dirty="0"/>
              <a:t> за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спеціальних</a:t>
            </a:r>
            <a:r>
              <a:rPr lang="ru-RU" sz="1800" dirty="0"/>
              <a:t> </a:t>
            </a:r>
            <a:r>
              <a:rPr lang="ru-RU" sz="1800" dirty="0" err="1"/>
              <a:t>приладів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236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24744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Сонячна</a:t>
            </a:r>
            <a:r>
              <a:rPr lang="ru-RU" sz="2800" b="1" dirty="0"/>
              <a:t> </a:t>
            </a:r>
            <a:r>
              <a:rPr lang="ru-RU" sz="2800" b="1" dirty="0" err="1"/>
              <a:t>активність</a:t>
            </a:r>
            <a:r>
              <a:rPr lang="ru-RU" sz="2800" b="1" dirty="0"/>
              <a:t> </a:t>
            </a:r>
          </a:p>
          <a:p>
            <a:r>
              <a:rPr lang="ru-RU" sz="2000" dirty="0" smtClean="0"/>
              <a:t>                — </a:t>
            </a:r>
            <a:r>
              <a:rPr lang="ru-RU" sz="2000" dirty="0"/>
              <a:t>це </a:t>
            </a:r>
            <a:r>
              <a:rPr lang="ru-RU" sz="2000" dirty="0" err="1"/>
              <a:t>складний</a:t>
            </a:r>
            <a:r>
              <a:rPr lang="ru-RU" sz="2000" dirty="0"/>
              <a:t> комплекс </a:t>
            </a:r>
            <a:r>
              <a:rPr lang="ru-RU" sz="2000" dirty="0" err="1"/>
              <a:t>різноманітних</a:t>
            </a:r>
            <a:r>
              <a:rPr lang="ru-RU" sz="2000" dirty="0"/>
              <a:t> </a:t>
            </a:r>
            <a:r>
              <a:rPr lang="ru-RU" sz="2000" dirty="0" err="1"/>
              <a:t>утворень</a:t>
            </a:r>
            <a:r>
              <a:rPr lang="ru-RU" sz="2000" dirty="0"/>
              <a:t> на </a:t>
            </a:r>
            <a:r>
              <a:rPr lang="ru-RU" sz="2000" dirty="0" err="1"/>
              <a:t>сонячній</a:t>
            </a:r>
            <a:r>
              <a:rPr lang="ru-RU" sz="2000" dirty="0"/>
              <a:t> </a:t>
            </a:r>
            <a:r>
              <a:rPr lang="ru-RU" sz="2000" dirty="0" smtClean="0"/>
              <a:t>поверхні: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1)</a:t>
            </a:r>
            <a:r>
              <a:rPr lang="ru-RU" sz="2000" b="1" dirty="0" err="1" smtClean="0"/>
              <a:t>факелів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ділянок</a:t>
            </a:r>
            <a:r>
              <a:rPr lang="ru-RU" sz="2000" dirty="0"/>
              <a:t> з </a:t>
            </a:r>
            <a:r>
              <a:rPr lang="ru-RU" sz="2000" dirty="0" err="1"/>
              <a:t>підвищеною</a:t>
            </a:r>
            <a:r>
              <a:rPr lang="ru-RU" sz="2000" dirty="0"/>
              <a:t> </a:t>
            </a:r>
            <a:r>
              <a:rPr lang="ru-RU" sz="2000" dirty="0" err="1"/>
              <a:t>яскравістю</a:t>
            </a:r>
            <a:r>
              <a:rPr lang="ru-RU" sz="2000" dirty="0"/>
              <a:t>),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2)</a:t>
            </a:r>
            <a:r>
              <a:rPr lang="ru-RU" sz="2000" b="1" dirty="0" smtClean="0"/>
              <a:t>плям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ділянок</a:t>
            </a:r>
            <a:r>
              <a:rPr lang="ru-RU" sz="2000" dirty="0"/>
              <a:t> із </a:t>
            </a:r>
            <a:r>
              <a:rPr lang="ru-RU" sz="2000" dirty="0" err="1"/>
              <a:t>зниженою</a:t>
            </a:r>
            <a:r>
              <a:rPr lang="ru-RU" sz="2000" dirty="0"/>
              <a:t> </a:t>
            </a:r>
            <a:r>
              <a:rPr lang="ru-RU" sz="2000" dirty="0" err="1"/>
              <a:t>яскравістю</a:t>
            </a:r>
            <a:r>
              <a:rPr lang="ru-RU" sz="2000" dirty="0"/>
              <a:t>),</a:t>
            </a:r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3)</a:t>
            </a:r>
            <a:r>
              <a:rPr lang="ru-RU" sz="2000" b="1" dirty="0" err="1" smtClean="0"/>
              <a:t>протуберанців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підняття</a:t>
            </a:r>
            <a:r>
              <a:rPr lang="ru-RU" sz="2000" dirty="0"/>
              <a:t> речовини над сонячною </a:t>
            </a:r>
            <a:r>
              <a:rPr lang="ru-RU" sz="2000" dirty="0" err="1"/>
              <a:t>поверхнею</a:t>
            </a:r>
            <a:r>
              <a:rPr lang="ru-RU" sz="2000" dirty="0" smtClean="0"/>
              <a:t>),</a:t>
            </a:r>
            <a:endParaRPr lang="ru-RU" sz="2000" dirty="0"/>
          </a:p>
          <a:p>
            <a:pPr lvl="1">
              <a:lnSpc>
                <a:spcPct val="150000"/>
              </a:lnSpc>
            </a:pPr>
            <a:r>
              <a:rPr lang="ru-RU" sz="2000" dirty="0" smtClean="0"/>
              <a:t>4)</a:t>
            </a:r>
            <a:r>
              <a:rPr lang="ru-RU" sz="2000" b="1" dirty="0" err="1" smtClean="0"/>
              <a:t>хромамосферних</a:t>
            </a:r>
            <a:r>
              <a:rPr lang="ru-RU" sz="2000" b="1" dirty="0" smtClean="0"/>
              <a:t> </a:t>
            </a:r>
            <a:r>
              <a:rPr lang="ru-RU" sz="2000" b="1" dirty="0" err="1"/>
              <a:t>спалахів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короткочасних</a:t>
            </a:r>
            <a:r>
              <a:rPr lang="ru-RU" sz="2000" dirty="0"/>
              <a:t> </a:t>
            </a:r>
            <a:r>
              <a:rPr lang="ru-RU" sz="2000" dirty="0" err="1"/>
              <a:t>яскравих</a:t>
            </a:r>
            <a:r>
              <a:rPr lang="ru-RU" sz="2000" dirty="0"/>
              <a:t> </a:t>
            </a:r>
            <a:r>
              <a:rPr lang="ru-RU" sz="2000" dirty="0" err="1"/>
              <a:t>спалахів</a:t>
            </a:r>
            <a:r>
              <a:rPr lang="ru-RU" sz="2000" dirty="0"/>
              <a:t>).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err="1" smtClean="0"/>
              <a:t>Сонячна</a:t>
            </a:r>
            <a:r>
              <a:rPr lang="ru-RU" sz="2000" dirty="0" smtClean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змінюється</a:t>
            </a:r>
            <a:r>
              <a:rPr lang="ru-RU" sz="2000" dirty="0"/>
              <a:t> </a:t>
            </a:r>
            <a:r>
              <a:rPr lang="ru-RU" sz="2000" dirty="0" err="1">
                <a:solidFill>
                  <a:schemeClr val="accent1"/>
                </a:solidFill>
              </a:rPr>
              <a:t>циклічно</a:t>
            </a:r>
            <a:r>
              <a:rPr lang="ru-RU" sz="2000" dirty="0"/>
              <a:t>. </a:t>
            </a:r>
            <a:r>
              <a:rPr lang="ru-RU" sz="2000" dirty="0" err="1"/>
              <a:t>Існує</a:t>
            </a:r>
            <a:r>
              <a:rPr lang="ru-RU" sz="2000" dirty="0"/>
              <a:t> 11-річний цикл </a:t>
            </a:r>
            <a:r>
              <a:rPr lang="ru-RU" sz="2000" dirty="0" err="1"/>
              <a:t>активності</a:t>
            </a:r>
            <a:r>
              <a:rPr lang="ru-RU" sz="2000" dirty="0"/>
              <a:t> Сонця. </a:t>
            </a:r>
          </a:p>
          <a:p>
            <a:pPr lvl="1"/>
            <a:endParaRPr lang="ru-RU" sz="2000" dirty="0" smtClean="0"/>
          </a:p>
          <a:p>
            <a:pPr lvl="1"/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/>
              <a:t>час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вихід</a:t>
            </a:r>
            <a:r>
              <a:rPr lang="ru-RU" sz="2000" dirty="0"/>
              <a:t> на </a:t>
            </a:r>
            <a:r>
              <a:rPr lang="ru-RU" sz="2000" dirty="0" err="1"/>
              <a:t>поверхню</a:t>
            </a:r>
            <a:r>
              <a:rPr lang="ru-RU" sz="2000" dirty="0"/>
              <a:t> Сонця </a:t>
            </a:r>
            <a:r>
              <a:rPr lang="ru-RU" sz="2000" dirty="0" err="1"/>
              <a:t>сильних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магнітних</a:t>
            </a:r>
            <a:r>
              <a:rPr lang="ru-RU" sz="2000" dirty="0"/>
              <a:t> </a:t>
            </a:r>
            <a:r>
              <a:rPr lang="ru-RU" sz="2000" dirty="0" err="1"/>
              <a:t>потоків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151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844371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00" y="1268760"/>
            <a:ext cx="2859272" cy="285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440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Активні</a:t>
            </a:r>
            <a:r>
              <a:rPr lang="ru-RU" sz="2800" b="1" dirty="0"/>
              <a:t> зони у </a:t>
            </a:r>
            <a:r>
              <a:rPr lang="ru-RU" sz="2800" b="1" dirty="0" err="1"/>
              <a:t>фотосфері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440" y="4451013"/>
            <a:ext cx="80250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Плями</a:t>
            </a:r>
            <a:r>
              <a:rPr lang="ru-RU" sz="2000" dirty="0"/>
              <a:t> – темні зони фотосфери, Т=4500 К, </a:t>
            </a:r>
          </a:p>
          <a:p>
            <a:r>
              <a:rPr lang="ru-RU" sz="2000" dirty="0"/>
              <a:t>D=40000 км., інколи до 200000 км</a:t>
            </a:r>
          </a:p>
          <a:p>
            <a:r>
              <a:rPr lang="ru-RU" sz="2000" dirty="0"/>
              <a:t>У великій плямі виділяють значно темніше </a:t>
            </a:r>
            <a:r>
              <a:rPr lang="ru-RU" sz="2000" b="1" dirty="0"/>
              <a:t>ядро</a:t>
            </a:r>
            <a:r>
              <a:rPr lang="ru-RU" sz="2000" dirty="0"/>
              <a:t> та </a:t>
            </a:r>
            <a:r>
              <a:rPr lang="ru-RU" sz="2000" b="1" dirty="0"/>
              <a:t>півтінь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Час </a:t>
            </a:r>
            <a:r>
              <a:rPr lang="ru-RU" sz="2000" dirty="0" smtClean="0"/>
              <a:t>життя </a:t>
            </a:r>
            <a:r>
              <a:rPr lang="ru-RU" sz="2000" dirty="0"/>
              <a:t>поодиноких плям сягає кількох </a:t>
            </a:r>
            <a:r>
              <a:rPr lang="ru-RU" sz="2000" dirty="0" smtClean="0"/>
              <a:t>місяців</a:t>
            </a:r>
            <a:r>
              <a:rPr lang="ru-RU" sz="2000" dirty="0"/>
              <a:t>,</a:t>
            </a:r>
          </a:p>
          <a:p>
            <a:r>
              <a:rPr lang="ru-RU" sz="2000" dirty="0" smtClean="0"/>
              <a:t>груп </a:t>
            </a:r>
            <a:r>
              <a:rPr lang="ru-RU" sz="2000" dirty="0"/>
              <a:t>плям – кілька </a:t>
            </a:r>
            <a:r>
              <a:rPr lang="ru-RU" sz="2000" dirty="0" smtClean="0"/>
              <a:t>годин.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96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Сонячні плями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16824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3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</TotalTime>
  <Words>1042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Презентація з астрономії на тему «Вплив сонячної активності на землю та на людину»</vt:lpstr>
      <vt:lpstr>План</vt:lpstr>
      <vt:lpstr>Сонце - одна з мільярдів зір нашої Галактики. Його діаметр становить 1 392 000 км. Порівняно із Землею це у 109 разів більше. І хоча Сонце є найближчою до Землі зорею, відстань між ними дорівнює 150 мільйонів кілометрів. Тому на небі воно і має вигляд невеликого диска. Цей диск оточений яскраво сяючою сонячною короною. Промінь світла від Сонця досягає Землі за 8 хв. А від наступної найближчої до Землі після Сонця зорі світло долає космічний простір за 4 роки.</vt:lpstr>
      <vt:lpstr>Презентация PowerPoint</vt:lpstr>
      <vt:lpstr>Будова Сонця</vt:lpstr>
      <vt:lpstr>Детальніше про будову Сонця:</vt:lpstr>
      <vt:lpstr>Презентация PowerPoint</vt:lpstr>
      <vt:lpstr>Презентация PowerPoint</vt:lpstr>
      <vt:lpstr>Сонячні плями</vt:lpstr>
      <vt:lpstr>Презентация PowerPoint</vt:lpstr>
      <vt:lpstr>Активні зони у фотосфері</vt:lpstr>
      <vt:lpstr>Плями і факели</vt:lpstr>
      <vt:lpstr>Активні утвори у сонячній короні</vt:lpstr>
      <vt:lpstr>Протуберанці</vt:lpstr>
      <vt:lpstr>Хромосферні спалахи</vt:lpstr>
      <vt:lpstr>Активні утвори в хромосфері</vt:lpstr>
      <vt:lpstr>Вплив сонячної активності на атмосферу Землі</vt:lpstr>
      <vt:lpstr>Значення Сонця для живої природи</vt:lpstr>
      <vt:lpstr>Магнітні бурі</vt:lpstr>
      <vt:lpstr>Висновок</vt:lpstr>
      <vt:lpstr>Використана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астрономії на тему «Вплив сонячної активності на землю та на людину»</dc:title>
  <dc:creator>6eng</dc:creator>
  <cp:lastModifiedBy>6eng</cp:lastModifiedBy>
  <cp:revision>9</cp:revision>
  <dcterms:created xsi:type="dcterms:W3CDTF">2013-11-25T15:51:08Z</dcterms:created>
  <dcterms:modified xsi:type="dcterms:W3CDTF">2013-11-25T17:20:48Z</dcterms:modified>
</cp:coreProperties>
</file>