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4" r:id="rId6"/>
    <p:sldId id="263" r:id="rId7"/>
    <p:sldId id="262" r:id="rId8"/>
    <p:sldId id="261" r:id="rId9"/>
    <p:sldId id="265" r:id="rId10"/>
    <p:sldId id="266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602B-09DE-46DA-AA5A-935FF9366555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BE5F-FD20-4DE6-AD37-860AEF6D22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539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602B-09DE-46DA-AA5A-935FF9366555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BE5F-FD20-4DE6-AD37-860AEF6D22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548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602B-09DE-46DA-AA5A-935FF9366555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BE5F-FD20-4DE6-AD37-860AEF6D22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953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602B-09DE-46DA-AA5A-935FF9366555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BE5F-FD20-4DE6-AD37-860AEF6D22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677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602B-09DE-46DA-AA5A-935FF9366555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BE5F-FD20-4DE6-AD37-860AEF6D22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4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602B-09DE-46DA-AA5A-935FF9366555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BE5F-FD20-4DE6-AD37-860AEF6D22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885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602B-09DE-46DA-AA5A-935FF9366555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BE5F-FD20-4DE6-AD37-860AEF6D22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11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602B-09DE-46DA-AA5A-935FF9366555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BE5F-FD20-4DE6-AD37-860AEF6D22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62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602B-09DE-46DA-AA5A-935FF9366555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BE5F-FD20-4DE6-AD37-860AEF6D22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61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602B-09DE-46DA-AA5A-935FF9366555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BE5F-FD20-4DE6-AD37-860AEF6D22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784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602B-09DE-46DA-AA5A-935FF9366555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BE5F-FD20-4DE6-AD37-860AEF6D22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979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8602B-09DE-46DA-AA5A-935FF9366555}" type="datetimeFigureOut">
              <a:rPr lang="uk-UA" smtClean="0"/>
              <a:t>06.03.2014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BBE5F-FD20-4DE6-AD37-860AEF6D223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105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94"/>
            <a:ext cx="9144000" cy="6875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2" y="481044"/>
            <a:ext cx="4608512" cy="5884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1916832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i="1" dirty="0">
                <a:solidFill>
                  <a:srgbClr val="FFFF00"/>
                </a:solidFill>
              </a:rPr>
              <a:t>Лі́на Васи́лівна Косте́нко</a:t>
            </a:r>
            <a:endParaRPr lang="uk-UA" sz="4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6672"/>
            <a:ext cx="3562688" cy="58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94"/>
            <a:ext cx="9144000" cy="68756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5720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3" y="1988840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FFFF00"/>
                </a:solidFill>
              </a:rPr>
              <a:t>Народилась 19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березня</a:t>
            </a:r>
            <a:r>
              <a:rPr lang="ru-RU" sz="3600" b="1" i="1" dirty="0" smtClean="0">
                <a:solidFill>
                  <a:srgbClr val="FFFF00"/>
                </a:solidFill>
              </a:rPr>
              <a:t> 1930 року в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містечку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Ржищеві</a:t>
            </a:r>
            <a:r>
              <a:rPr lang="ru-RU" sz="3600" b="1" i="1" dirty="0" smtClean="0">
                <a:solidFill>
                  <a:srgbClr val="FFFF00"/>
                </a:solidFill>
              </a:rPr>
              <a:t> на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Київщині</a:t>
            </a:r>
            <a:r>
              <a:rPr lang="ru-RU" sz="3600" b="1" i="1" dirty="0" smtClean="0">
                <a:solidFill>
                  <a:srgbClr val="FFFF00"/>
                </a:solidFill>
              </a:rPr>
              <a:t> в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родині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вчителів</a:t>
            </a:r>
            <a:r>
              <a:rPr lang="ru-RU" sz="3600" b="1" i="1" dirty="0" smtClean="0">
                <a:solidFill>
                  <a:srgbClr val="FFFF00"/>
                </a:solidFill>
              </a:rPr>
              <a:t>.</a:t>
            </a:r>
            <a:endParaRPr lang="uk-UA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94"/>
            <a:ext cx="9144000" cy="6875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1484784"/>
            <a:ext cx="6768752" cy="49675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i="1" dirty="0" smtClean="0">
                <a:solidFill>
                  <a:srgbClr val="FFFF00"/>
                </a:solidFill>
              </a:rPr>
              <a:t>У 1936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році</a:t>
            </a:r>
            <a:r>
              <a:rPr lang="ru-RU" sz="3200" b="1" i="1" dirty="0" smtClean="0">
                <a:solidFill>
                  <a:srgbClr val="FFFF00"/>
                </a:solidFill>
              </a:rPr>
              <a:t> родина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переїхала</a:t>
            </a:r>
            <a:r>
              <a:rPr lang="ru-RU" sz="3200" b="1" i="1" dirty="0" smtClean="0">
                <a:solidFill>
                  <a:srgbClr val="FFFF00"/>
                </a:solidFill>
              </a:rPr>
              <a:t> до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Києва</a:t>
            </a:r>
            <a:r>
              <a:rPr lang="ru-RU" sz="3200" b="1" i="1" dirty="0" smtClean="0">
                <a:solidFill>
                  <a:srgbClr val="FFFF00"/>
                </a:solidFill>
              </a:rPr>
              <a:t>, де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майбутня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поетеса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закінчила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середню</a:t>
            </a:r>
            <a:r>
              <a:rPr lang="ru-RU" sz="3200" b="1" i="1" dirty="0" smtClean="0">
                <a:solidFill>
                  <a:srgbClr val="FFFF00"/>
                </a:solidFill>
              </a:rPr>
              <a:t> школу.</a:t>
            </a:r>
          </a:p>
          <a:p>
            <a:pPr>
              <a:lnSpc>
                <a:spcPct val="90000"/>
              </a:lnSpc>
            </a:pPr>
            <a:r>
              <a:rPr lang="ru-RU" sz="3200" b="1" i="1" dirty="0" err="1" smtClean="0">
                <a:solidFill>
                  <a:srgbClr val="FFFF00"/>
                </a:solidFill>
              </a:rPr>
              <a:t>Після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закінчення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середньої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школи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Ліна</a:t>
            </a:r>
            <a:r>
              <a:rPr lang="ru-RU" sz="3200" b="1" i="1" dirty="0" smtClean="0">
                <a:solidFill>
                  <a:srgbClr val="FFFF00"/>
                </a:solidFill>
              </a:rPr>
              <a:t> Костенко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навчається</a:t>
            </a:r>
            <a:r>
              <a:rPr lang="ru-RU" sz="3200" b="1" i="1" dirty="0" smtClean="0">
                <a:solidFill>
                  <a:srgbClr val="FFFF00"/>
                </a:solidFill>
              </a:rPr>
              <a:t> в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Київському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педагогічному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інституті</a:t>
            </a:r>
            <a:r>
              <a:rPr lang="ru-RU" sz="3200" b="1" i="1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3200" b="1" i="1" dirty="0" err="1" smtClean="0">
                <a:solidFill>
                  <a:srgbClr val="FFFF00"/>
                </a:solidFill>
              </a:rPr>
              <a:t>Потім</a:t>
            </a:r>
            <a:r>
              <a:rPr lang="ru-RU" sz="3200" b="1" i="1" dirty="0" smtClean="0">
                <a:solidFill>
                  <a:srgbClr val="FFFF00"/>
                </a:solidFill>
              </a:rPr>
              <a:t> - у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Московському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літературному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інституті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імені</a:t>
            </a:r>
            <a:r>
              <a:rPr lang="ru-RU" sz="3200" b="1" i="1" dirty="0" smtClean="0">
                <a:solidFill>
                  <a:srgbClr val="FFFF00"/>
                </a:solidFill>
              </a:rPr>
              <a:t> О. М. Горького,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який</a:t>
            </a:r>
            <a:r>
              <a:rPr lang="ru-RU" sz="3200" b="1" i="1" dirty="0" smtClean="0">
                <a:solidFill>
                  <a:srgbClr val="FFFF00"/>
                </a:solidFill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</a:rPr>
              <a:t>закінчила</a:t>
            </a:r>
            <a:r>
              <a:rPr lang="ru-RU" sz="3200" b="1" i="1" dirty="0" smtClean="0">
                <a:solidFill>
                  <a:srgbClr val="FFFF00"/>
                </a:solidFill>
              </a:rPr>
              <a:t> 1956 року.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94"/>
            <a:ext cx="9144000" cy="6875694"/>
          </a:xfrm>
          <a:prstGeom prst="rect">
            <a:avLst/>
          </a:prstGeom>
        </p:spPr>
      </p:pic>
      <p:pic>
        <p:nvPicPr>
          <p:cNvPr id="5" name="Содержимое 4" descr="50-8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817" y="1412776"/>
            <a:ext cx="4724400" cy="3608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1556792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</a:rPr>
              <a:t> Ліна Костенко була однією із  плеяди молодих українських поетів, що виступили на рубежі 50-60-х років  ХХ ст.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157192"/>
            <a:ext cx="8534400" cy="157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b="1" i="1" dirty="0" smtClean="0">
                <a:solidFill>
                  <a:srgbClr val="FFFF00"/>
                </a:solidFill>
              </a:rPr>
              <a:t>Період "шістдесятників"  започаткував новітні стилі в українській літературі, змусив творити щось нове, атипове, авангардне, але, як і завше, безжалісне та максимально критичне по відношенню  до влади і тогочасного режиму.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8640"/>
            <a:ext cx="68880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Шістдесятництво</a:t>
            </a:r>
            <a:endParaRPr lang="ru-RU" sz="6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0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4" descr="gar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9496" y="908720"/>
            <a:ext cx="3313113" cy="4724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916832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b="1" i="1" dirty="0" smtClean="0">
                <a:solidFill>
                  <a:srgbClr val="FFFF00"/>
                </a:solidFill>
              </a:rPr>
              <a:t>Перед періодом вимушеного мовчання видала три книжки: "Проміння землі" (1957), "Вітрила" (1958), "Мандрівки серця" (1961).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sz="2400" b="1" i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400" b="1" i="1" dirty="0" smtClean="0">
                <a:solidFill>
                  <a:srgbClr val="FFFF00"/>
                </a:solidFill>
              </a:rPr>
              <a:t>Із  1961 по 1977 рік  твори поетеси не друкували, а підготовлені у видавництві збірки лірики були розсипані.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5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4499992" y="188640"/>
            <a:ext cx="410445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b="1" i="1" dirty="0" smtClean="0">
                <a:solidFill>
                  <a:srgbClr val="FFFF00"/>
                </a:solidFill>
              </a:rPr>
              <a:t>Збірки її віршів "Проміння землі" (1957) та "Вітрила" (1958) викликали інтерес читача й критики, а книга "Мандрівки серця", що вийшла в 1961 році, не лише закріпила успіх, а й засвідчила справжню творчу зрілість поетеси, поставила її ім'я поміж визначних майстрів української поезії.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404664"/>
            <a:ext cx="3302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9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57" y="908720"/>
            <a:ext cx="6576392" cy="49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242197" cy="5939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836712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FFFF00"/>
                </a:solidFill>
              </a:rPr>
              <a:t>Історичний </a:t>
            </a:r>
            <a:r>
              <a:rPr lang="uk-UA" sz="4000" b="1" i="1" dirty="0">
                <a:solidFill>
                  <a:srgbClr val="FFFF00"/>
                </a:solidFill>
              </a:rPr>
              <a:t>роман у віршах </a:t>
            </a:r>
            <a:r>
              <a:rPr lang="uk-UA" sz="4000" b="1" i="1" u="sng" dirty="0">
                <a:solidFill>
                  <a:srgbClr val="FFFF00"/>
                </a:solidFill>
              </a:rPr>
              <a:t>«Маруся </a:t>
            </a:r>
            <a:r>
              <a:rPr lang="uk-UA" sz="4000" b="1" i="1" u="sng" dirty="0" smtClean="0">
                <a:solidFill>
                  <a:srgbClr val="FFFF00"/>
                </a:solidFill>
              </a:rPr>
              <a:t>Чурай»</a:t>
            </a:r>
            <a:r>
              <a:rPr lang="uk-UA" sz="4000" b="1" i="1" dirty="0" smtClean="0">
                <a:solidFill>
                  <a:srgbClr val="FFFF00"/>
                </a:solidFill>
              </a:rPr>
              <a:t>, </a:t>
            </a:r>
            <a:r>
              <a:rPr lang="uk-UA" sz="4000" b="1" i="1" dirty="0">
                <a:solidFill>
                  <a:srgbClr val="FFFF00"/>
                </a:solidFill>
              </a:rPr>
              <a:t>що пролежав без руху 6 років.</a:t>
            </a:r>
          </a:p>
        </p:txBody>
      </p:sp>
    </p:spTree>
    <p:extLst>
      <p:ext uri="{BB962C8B-B14F-4D97-AF65-F5344CB8AC3E}">
        <p14:creationId xmlns:p14="http://schemas.microsoft.com/office/powerpoint/2010/main" val="33773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795996" cy="659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229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4</cp:revision>
  <dcterms:created xsi:type="dcterms:W3CDTF">2014-03-06T21:29:32Z</dcterms:created>
  <dcterms:modified xsi:type="dcterms:W3CDTF">2014-03-06T22:14:26Z</dcterms:modified>
</cp:coreProperties>
</file>